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6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4C12D-1317-431D-BDAD-F29FBC56B3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84B1AF-C6F7-4C0C-AFDD-C334C773AB5C}">
      <dgm:prSet phldrT="[Text]"/>
      <dgm:spPr/>
      <dgm:t>
        <a:bodyPr/>
        <a:lstStyle/>
        <a:p>
          <a:r>
            <a:rPr lang="cs-CZ" dirty="0"/>
            <a:t>jeho cílem je posoudit, zda žák na konci nějakého úseku umí, nebo neumí</a:t>
          </a:r>
        </a:p>
      </dgm:t>
    </dgm:pt>
    <dgm:pt modelId="{FA3D186B-04EF-41BD-A3B7-EA7730B66EEF}" type="parTrans" cxnId="{F9CD3156-06A3-4EC1-BFEA-1B237F95EEE9}">
      <dgm:prSet/>
      <dgm:spPr/>
      <dgm:t>
        <a:bodyPr/>
        <a:lstStyle/>
        <a:p>
          <a:endParaRPr lang="cs-CZ"/>
        </a:p>
      </dgm:t>
    </dgm:pt>
    <dgm:pt modelId="{BEFCF522-B52F-4D47-8351-742837CC9B28}" type="sibTrans" cxnId="{F9CD3156-06A3-4EC1-BFEA-1B237F95EEE9}">
      <dgm:prSet/>
      <dgm:spPr/>
      <dgm:t>
        <a:bodyPr/>
        <a:lstStyle/>
        <a:p>
          <a:endParaRPr lang="cs-CZ"/>
        </a:p>
      </dgm:t>
    </dgm:pt>
    <dgm:pt modelId="{28E39ED9-C6F2-4598-B362-083D996B07DC}">
      <dgm:prSet phldrT="[Text]"/>
      <dgm:spPr/>
      <dgm:t>
        <a:bodyPr/>
        <a:lstStyle/>
        <a:p>
          <a:r>
            <a:rPr lang="cs-CZ" dirty="0"/>
            <a:t>______________</a:t>
          </a:r>
        </a:p>
      </dgm:t>
    </dgm:pt>
    <dgm:pt modelId="{27900319-82CB-474D-A316-183BEE74E733}" type="parTrans" cxnId="{5EDAA915-E1FF-4A09-BE44-61ECF3D64417}">
      <dgm:prSet/>
      <dgm:spPr/>
      <dgm:t>
        <a:bodyPr/>
        <a:lstStyle/>
        <a:p>
          <a:endParaRPr lang="cs-CZ"/>
        </a:p>
      </dgm:t>
    </dgm:pt>
    <dgm:pt modelId="{C1E84DDE-D8EB-422F-A1AA-7853899096DF}" type="sibTrans" cxnId="{5EDAA915-E1FF-4A09-BE44-61ECF3D64417}">
      <dgm:prSet/>
      <dgm:spPr/>
      <dgm:t>
        <a:bodyPr/>
        <a:lstStyle/>
        <a:p>
          <a:endParaRPr lang="cs-CZ"/>
        </a:p>
      </dgm:t>
    </dgm:pt>
    <dgm:pt modelId="{E108920E-184B-43D2-AFE0-325C1828A448}">
      <dgm:prSet phldrT="[Text]"/>
      <dgm:spPr/>
      <dgm:t>
        <a:bodyPr/>
        <a:lstStyle/>
        <a:p>
          <a:r>
            <a:rPr lang="pl-PL" dirty="0"/>
            <a:t>hodnocení je cílem samo o sobě</a:t>
          </a:r>
          <a:endParaRPr lang="cs-CZ" dirty="0"/>
        </a:p>
      </dgm:t>
    </dgm:pt>
    <dgm:pt modelId="{69A8BDEB-1E29-4374-BF2B-3869C4BE46BF}" type="parTrans" cxnId="{E59DBFF4-FC88-40CA-AFF6-762EB5FBCF2C}">
      <dgm:prSet/>
      <dgm:spPr/>
      <dgm:t>
        <a:bodyPr/>
        <a:lstStyle/>
        <a:p>
          <a:endParaRPr lang="cs-CZ"/>
        </a:p>
      </dgm:t>
    </dgm:pt>
    <dgm:pt modelId="{1B70E671-1FD8-456F-8E8B-622AE19F1B04}" type="sibTrans" cxnId="{E59DBFF4-FC88-40CA-AFF6-762EB5FBCF2C}">
      <dgm:prSet/>
      <dgm:spPr/>
      <dgm:t>
        <a:bodyPr/>
        <a:lstStyle/>
        <a:p>
          <a:endParaRPr lang="cs-CZ"/>
        </a:p>
      </dgm:t>
    </dgm:pt>
    <dgm:pt modelId="{09547F54-CC3B-4534-B2C6-525CEABE6139}">
      <dgm:prSet phldrT="[Text]"/>
      <dgm:spPr/>
      <dgm:t>
        <a:bodyPr/>
        <a:lstStyle/>
        <a:p>
          <a:r>
            <a:rPr lang="cs-CZ" dirty="0"/>
            <a:t>______________</a:t>
          </a:r>
        </a:p>
      </dgm:t>
    </dgm:pt>
    <dgm:pt modelId="{094DA209-F360-4C5B-920E-40627ED71C17}" type="parTrans" cxnId="{6A04D9F9-64DE-43C8-99EC-FC453691E176}">
      <dgm:prSet/>
      <dgm:spPr/>
      <dgm:t>
        <a:bodyPr/>
        <a:lstStyle/>
        <a:p>
          <a:endParaRPr lang="cs-CZ"/>
        </a:p>
      </dgm:t>
    </dgm:pt>
    <dgm:pt modelId="{6F1A0465-FDB1-4F89-AD78-989131C64220}" type="sibTrans" cxnId="{6A04D9F9-64DE-43C8-99EC-FC453691E176}">
      <dgm:prSet/>
      <dgm:spPr/>
      <dgm:t>
        <a:bodyPr/>
        <a:lstStyle/>
        <a:p>
          <a:endParaRPr lang="cs-CZ"/>
        </a:p>
      </dgm:t>
    </dgm:pt>
    <dgm:pt modelId="{881D8E0D-2C99-4F14-AC5E-FF599BC6B444}">
      <dgm:prSet phldrT="[Text]"/>
      <dgm:spPr/>
      <dgm:t>
        <a:bodyPr/>
        <a:lstStyle/>
        <a:p>
          <a:r>
            <a:rPr lang="cs-CZ" dirty="0"/>
            <a:t>jeho cílem je upravit žákův výkon tak, aby dosáhl stanoveného cíle</a:t>
          </a:r>
        </a:p>
      </dgm:t>
    </dgm:pt>
    <dgm:pt modelId="{35B3B112-C0A8-4796-84BC-67C6742E2BCD}" type="parTrans" cxnId="{1D26D91A-52DA-4269-A337-3A3F86A40B6E}">
      <dgm:prSet/>
      <dgm:spPr/>
      <dgm:t>
        <a:bodyPr/>
        <a:lstStyle/>
        <a:p>
          <a:endParaRPr lang="cs-CZ"/>
        </a:p>
      </dgm:t>
    </dgm:pt>
    <dgm:pt modelId="{2ACE4718-B4A2-4AF3-AE6D-7AEF30EA153B}" type="sibTrans" cxnId="{1D26D91A-52DA-4269-A337-3A3F86A40B6E}">
      <dgm:prSet/>
      <dgm:spPr/>
      <dgm:t>
        <a:bodyPr/>
        <a:lstStyle/>
        <a:p>
          <a:endParaRPr lang="cs-CZ"/>
        </a:p>
      </dgm:t>
    </dgm:pt>
    <dgm:pt modelId="{29236FCE-0163-4784-B5B4-3ED8E51D5A58}">
      <dgm:prSet/>
      <dgm:spPr/>
      <dgm:t>
        <a:bodyPr/>
        <a:lstStyle/>
        <a:p>
          <a:r>
            <a:rPr lang="cs-CZ" dirty="0"/>
            <a:t>vysvědčení, testy, písemky, známky, body, procenta, ...</a:t>
          </a:r>
        </a:p>
      </dgm:t>
    </dgm:pt>
    <dgm:pt modelId="{5CB63FA7-3D55-491A-8347-EB6BE5031218}" type="parTrans" cxnId="{48C04FCF-AA39-4B8B-A677-821450C21CC6}">
      <dgm:prSet/>
      <dgm:spPr/>
      <dgm:t>
        <a:bodyPr/>
        <a:lstStyle/>
        <a:p>
          <a:endParaRPr lang="cs-CZ"/>
        </a:p>
      </dgm:t>
    </dgm:pt>
    <dgm:pt modelId="{15C133B9-343A-4FBB-9FF6-578725ABDAF8}" type="sibTrans" cxnId="{48C04FCF-AA39-4B8B-A677-821450C21CC6}">
      <dgm:prSet/>
      <dgm:spPr/>
      <dgm:t>
        <a:bodyPr/>
        <a:lstStyle/>
        <a:p>
          <a:endParaRPr lang="cs-CZ"/>
        </a:p>
      </dgm:t>
    </dgm:pt>
    <dgm:pt modelId="{47242F12-A1ED-4390-A7FD-4D7CCA5DD62E}">
      <dgm:prSet phldrT="[Text]"/>
      <dgm:spPr/>
      <dgm:t>
        <a:bodyPr/>
        <a:lstStyle/>
        <a:p>
          <a:r>
            <a:rPr lang="cs-CZ" dirty="0"/>
            <a:t>_____________ </a:t>
          </a:r>
        </a:p>
      </dgm:t>
    </dgm:pt>
    <dgm:pt modelId="{67FE98DE-FCA8-4F94-9245-0F70961F9BF3}" type="sibTrans" cxnId="{6860B578-30CE-4E92-AEAC-8AF791248B52}">
      <dgm:prSet/>
      <dgm:spPr/>
      <dgm:t>
        <a:bodyPr/>
        <a:lstStyle/>
        <a:p>
          <a:endParaRPr lang="cs-CZ"/>
        </a:p>
      </dgm:t>
    </dgm:pt>
    <dgm:pt modelId="{E92B140C-41F2-4810-9FDB-D479777CB292}" type="parTrans" cxnId="{6860B578-30CE-4E92-AEAC-8AF791248B52}">
      <dgm:prSet/>
      <dgm:spPr/>
      <dgm:t>
        <a:bodyPr/>
        <a:lstStyle/>
        <a:p>
          <a:endParaRPr lang="cs-CZ"/>
        </a:p>
      </dgm:t>
    </dgm:pt>
    <dgm:pt modelId="{A16AC8FE-80B1-4637-A5C7-A83D999F699D}">
      <dgm:prSet/>
      <dgm:spPr/>
      <dgm:t>
        <a:bodyPr/>
        <a:lstStyle/>
        <a:p>
          <a:r>
            <a:rPr lang="cs-CZ" dirty="0"/>
            <a:t>jeho cílem je naučit samotné žáky poskytovat hodnocení sobě (sebehodnocení) nebo druhým (spolužákům - vrstevnické hodnocení) nebo učiteli </a:t>
          </a:r>
        </a:p>
      </dgm:t>
    </dgm:pt>
    <dgm:pt modelId="{F0D477B6-46CD-47C3-B0CB-7CCEAE28CCCE}" type="parTrans" cxnId="{15E60777-894A-4C0D-818A-F8C9A9FFDDF6}">
      <dgm:prSet/>
      <dgm:spPr/>
      <dgm:t>
        <a:bodyPr/>
        <a:lstStyle/>
        <a:p>
          <a:endParaRPr lang="cs-CZ"/>
        </a:p>
      </dgm:t>
    </dgm:pt>
    <dgm:pt modelId="{2895181D-507F-480F-BDE0-612BB510632F}" type="sibTrans" cxnId="{15E60777-894A-4C0D-818A-F8C9A9FFDDF6}">
      <dgm:prSet/>
      <dgm:spPr/>
      <dgm:t>
        <a:bodyPr/>
        <a:lstStyle/>
        <a:p>
          <a:endParaRPr lang="cs-CZ"/>
        </a:p>
      </dgm:t>
    </dgm:pt>
    <dgm:pt modelId="{B7E60EF9-8600-41B3-9C8B-C2C031F7454D}">
      <dgm:prSet/>
      <dgm:spPr/>
      <dgm:t>
        <a:bodyPr/>
        <a:lstStyle/>
        <a:p>
          <a:r>
            <a:rPr lang="cs-CZ" dirty="0"/>
            <a:t>cíle, kritéria hodnocení, informativní zpětná vazba</a:t>
          </a:r>
        </a:p>
      </dgm:t>
    </dgm:pt>
    <dgm:pt modelId="{D58B735E-122C-4BE2-8954-58B0CAA8F0B8}" type="parTrans" cxnId="{A4BAD4E2-2933-4A92-B55F-13FA9C2E5259}">
      <dgm:prSet/>
      <dgm:spPr/>
      <dgm:t>
        <a:bodyPr/>
        <a:lstStyle/>
        <a:p>
          <a:endParaRPr lang="cs-CZ"/>
        </a:p>
      </dgm:t>
    </dgm:pt>
    <dgm:pt modelId="{5682D987-68F7-44F1-B5F1-C2837CDCC7FF}" type="sibTrans" cxnId="{A4BAD4E2-2933-4A92-B55F-13FA9C2E5259}">
      <dgm:prSet/>
      <dgm:spPr/>
      <dgm:t>
        <a:bodyPr/>
        <a:lstStyle/>
        <a:p>
          <a:endParaRPr lang="cs-CZ"/>
        </a:p>
      </dgm:t>
    </dgm:pt>
    <dgm:pt modelId="{6898C40A-E123-45D5-B32E-3220BC5801F5}">
      <dgm:prSet phldrT="[Text]"/>
      <dgm:spPr/>
      <dgm:t>
        <a:bodyPr/>
        <a:lstStyle/>
        <a:p>
          <a:endParaRPr lang="cs-CZ" dirty="0"/>
        </a:p>
      </dgm:t>
    </dgm:pt>
    <dgm:pt modelId="{50935641-D0D8-4C3B-A954-739401BBED58}" type="parTrans" cxnId="{BF7B10BA-6214-4FAB-AE1F-9A06E56ACE62}">
      <dgm:prSet/>
      <dgm:spPr/>
      <dgm:t>
        <a:bodyPr/>
        <a:lstStyle/>
        <a:p>
          <a:endParaRPr lang="cs-CZ"/>
        </a:p>
      </dgm:t>
    </dgm:pt>
    <dgm:pt modelId="{D28EF9A5-406D-4B32-A62C-A697F18A10D7}" type="sibTrans" cxnId="{BF7B10BA-6214-4FAB-AE1F-9A06E56ACE62}">
      <dgm:prSet/>
      <dgm:spPr/>
      <dgm:t>
        <a:bodyPr/>
        <a:lstStyle/>
        <a:p>
          <a:endParaRPr lang="cs-CZ"/>
        </a:p>
      </dgm:t>
    </dgm:pt>
    <dgm:pt modelId="{712EA8E0-4FD9-4755-877F-85E40D1E6AFB}">
      <dgm:prSet phldrT="[Text]"/>
      <dgm:spPr/>
      <dgm:t>
        <a:bodyPr/>
        <a:lstStyle/>
        <a:p>
          <a:endParaRPr lang="cs-CZ" dirty="0"/>
        </a:p>
      </dgm:t>
    </dgm:pt>
    <dgm:pt modelId="{46BB353C-B3BF-498E-8C11-DCB32C6B3BA7}" type="parTrans" cxnId="{06E6769C-184B-4530-A40E-9A3F555B2D0B}">
      <dgm:prSet/>
      <dgm:spPr/>
      <dgm:t>
        <a:bodyPr/>
        <a:lstStyle/>
        <a:p>
          <a:endParaRPr lang="cs-CZ"/>
        </a:p>
      </dgm:t>
    </dgm:pt>
    <dgm:pt modelId="{BC3ECD40-BE30-450C-A09B-04A3AE536DA6}" type="sibTrans" cxnId="{06E6769C-184B-4530-A40E-9A3F555B2D0B}">
      <dgm:prSet/>
      <dgm:spPr/>
      <dgm:t>
        <a:bodyPr/>
        <a:lstStyle/>
        <a:p>
          <a:endParaRPr lang="cs-CZ"/>
        </a:p>
      </dgm:t>
    </dgm:pt>
    <dgm:pt modelId="{CCA26085-BE37-4602-B1E2-A88C818294B6}">
      <dgm:prSet phldrT="[Text]"/>
      <dgm:spPr/>
      <dgm:t>
        <a:bodyPr/>
        <a:lstStyle/>
        <a:p>
          <a:endParaRPr lang="cs-CZ" dirty="0"/>
        </a:p>
      </dgm:t>
    </dgm:pt>
    <dgm:pt modelId="{82A6E709-1087-42F1-BF6D-DD9CA0A2191F}" type="parTrans" cxnId="{41C7E04D-6212-415C-885E-457F7D9A2457}">
      <dgm:prSet/>
      <dgm:spPr/>
      <dgm:t>
        <a:bodyPr/>
        <a:lstStyle/>
        <a:p>
          <a:endParaRPr lang="cs-CZ"/>
        </a:p>
      </dgm:t>
    </dgm:pt>
    <dgm:pt modelId="{4AC5E7A7-282B-473B-8C45-F42233952B82}" type="sibTrans" cxnId="{41C7E04D-6212-415C-885E-457F7D9A2457}">
      <dgm:prSet/>
      <dgm:spPr/>
      <dgm:t>
        <a:bodyPr/>
        <a:lstStyle/>
        <a:p>
          <a:endParaRPr lang="cs-CZ"/>
        </a:p>
      </dgm:t>
    </dgm:pt>
    <dgm:pt modelId="{2B4BE476-C2F2-49E1-9522-0D1645081650}" type="pres">
      <dgm:prSet presAssocID="{E234C12D-1317-431D-BDAD-F29FBC56B30D}" presName="Name0" presStyleCnt="0">
        <dgm:presLayoutVars>
          <dgm:dir/>
          <dgm:animLvl val="lvl"/>
          <dgm:resizeHandles val="exact"/>
        </dgm:presLayoutVars>
      </dgm:prSet>
      <dgm:spPr/>
    </dgm:pt>
    <dgm:pt modelId="{64C7DD55-0F10-47D7-B52E-458D664682DD}" type="pres">
      <dgm:prSet presAssocID="{47242F12-A1ED-4390-A7FD-4D7CCA5DD62E}" presName="composite" presStyleCnt="0"/>
      <dgm:spPr/>
    </dgm:pt>
    <dgm:pt modelId="{2977D764-EA1F-4152-B662-23F240568D42}" type="pres">
      <dgm:prSet presAssocID="{47242F12-A1ED-4390-A7FD-4D7CCA5DD62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4F9B4B4-28BB-479F-B9EA-8E95D43297BF}" type="pres">
      <dgm:prSet presAssocID="{47242F12-A1ED-4390-A7FD-4D7CCA5DD62E}" presName="desTx" presStyleLbl="alignAccFollowNode1" presStyleIdx="0" presStyleCnt="3">
        <dgm:presLayoutVars>
          <dgm:bulletEnabled val="1"/>
        </dgm:presLayoutVars>
      </dgm:prSet>
      <dgm:spPr/>
    </dgm:pt>
    <dgm:pt modelId="{7129C07F-307F-4391-B732-28BE953608F7}" type="pres">
      <dgm:prSet presAssocID="{67FE98DE-FCA8-4F94-9245-0F70961F9BF3}" presName="space" presStyleCnt="0"/>
      <dgm:spPr/>
    </dgm:pt>
    <dgm:pt modelId="{0ABD5C98-C35F-46B7-AB88-4E713E9D91C9}" type="pres">
      <dgm:prSet presAssocID="{28E39ED9-C6F2-4598-B362-083D996B07DC}" presName="composite" presStyleCnt="0"/>
      <dgm:spPr/>
    </dgm:pt>
    <dgm:pt modelId="{EC9049B1-2CCD-47CF-8A22-9514C53CDD8B}" type="pres">
      <dgm:prSet presAssocID="{28E39ED9-C6F2-4598-B362-083D996B07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2010D9E-514A-498C-A2A9-4D323BBF8F60}" type="pres">
      <dgm:prSet presAssocID="{28E39ED9-C6F2-4598-B362-083D996B07DC}" presName="desTx" presStyleLbl="alignAccFollowNode1" presStyleIdx="1" presStyleCnt="3">
        <dgm:presLayoutVars>
          <dgm:bulletEnabled val="1"/>
        </dgm:presLayoutVars>
      </dgm:prSet>
      <dgm:spPr/>
    </dgm:pt>
    <dgm:pt modelId="{D88D41E8-1FB8-46FA-A40A-50F459423521}" type="pres">
      <dgm:prSet presAssocID="{C1E84DDE-D8EB-422F-A1AA-7853899096DF}" presName="space" presStyleCnt="0"/>
      <dgm:spPr/>
    </dgm:pt>
    <dgm:pt modelId="{3771DCEB-1385-4543-8754-4317F4DADDFC}" type="pres">
      <dgm:prSet presAssocID="{09547F54-CC3B-4534-B2C6-525CEABE6139}" presName="composite" presStyleCnt="0"/>
      <dgm:spPr/>
    </dgm:pt>
    <dgm:pt modelId="{0BE341D5-48BD-4EDC-A151-787CBF0B1074}" type="pres">
      <dgm:prSet presAssocID="{09547F54-CC3B-4534-B2C6-525CEABE61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6E0F61-9AE6-4A0F-A018-AC7F464E289F}" type="pres">
      <dgm:prSet presAssocID="{09547F54-CC3B-4534-B2C6-525CEABE61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9DDC500-0FE3-44B2-A0F7-D3A301FB8991}" type="presOf" srcId="{6898C40A-E123-45D5-B32E-3220BC5801F5}" destId="{14F9B4B4-28BB-479F-B9EA-8E95D43297BF}" srcOrd="0" destOrd="1" presId="urn:microsoft.com/office/officeart/2005/8/layout/hList1"/>
    <dgm:cxn modelId="{C618A103-0D0E-4FEF-9DD1-9957DFC47442}" type="presOf" srcId="{B7E60EF9-8600-41B3-9C8B-C2C031F7454D}" destId="{AC6E0F61-9AE6-4A0F-A018-AC7F464E289F}" srcOrd="0" destOrd="2" presId="urn:microsoft.com/office/officeart/2005/8/layout/hList1"/>
    <dgm:cxn modelId="{9D47FD03-4D0B-4FC8-B066-4F24919EBEE7}" type="presOf" srcId="{29236FCE-0163-4784-B5B4-3ED8E51D5A58}" destId="{14F9B4B4-28BB-479F-B9EA-8E95D43297BF}" srcOrd="0" destOrd="2" presId="urn:microsoft.com/office/officeart/2005/8/layout/hList1"/>
    <dgm:cxn modelId="{5EDAA915-E1FF-4A09-BE44-61ECF3D64417}" srcId="{E234C12D-1317-431D-BDAD-F29FBC56B30D}" destId="{28E39ED9-C6F2-4598-B362-083D996B07DC}" srcOrd="1" destOrd="0" parTransId="{27900319-82CB-474D-A316-183BEE74E733}" sibTransId="{C1E84DDE-D8EB-422F-A1AA-7853899096DF}"/>
    <dgm:cxn modelId="{1D26D91A-52DA-4269-A337-3A3F86A40B6E}" srcId="{09547F54-CC3B-4534-B2C6-525CEABE6139}" destId="{881D8E0D-2C99-4F14-AC5E-FF599BC6B444}" srcOrd="0" destOrd="0" parTransId="{35B3B112-C0A8-4796-84BC-67C6742E2BCD}" sibTransId="{2ACE4718-B4A2-4AF3-AE6D-7AEF30EA153B}"/>
    <dgm:cxn modelId="{179DFD26-4D39-4BBA-9F1D-33DF0CAFA533}" type="presOf" srcId="{E108920E-184B-43D2-AFE0-325C1828A448}" destId="{22010D9E-514A-498C-A2A9-4D323BBF8F60}" srcOrd="0" destOrd="0" presId="urn:microsoft.com/office/officeart/2005/8/layout/hList1"/>
    <dgm:cxn modelId="{CBCDD331-7B41-439C-83A3-88F822CC8542}" type="presOf" srcId="{CCA26085-BE37-4602-B1E2-A88C818294B6}" destId="{AC6E0F61-9AE6-4A0F-A018-AC7F464E289F}" srcOrd="0" destOrd="1" presId="urn:microsoft.com/office/officeart/2005/8/layout/hList1"/>
    <dgm:cxn modelId="{D39F8460-DDBA-46AF-A297-E58869EFA8ED}" type="presOf" srcId="{47242F12-A1ED-4390-A7FD-4D7CCA5DD62E}" destId="{2977D764-EA1F-4152-B662-23F240568D42}" srcOrd="0" destOrd="0" presId="urn:microsoft.com/office/officeart/2005/8/layout/hList1"/>
    <dgm:cxn modelId="{A0840B6A-42CC-4793-AD20-BEEAEAC7099C}" type="presOf" srcId="{881D8E0D-2C99-4F14-AC5E-FF599BC6B444}" destId="{AC6E0F61-9AE6-4A0F-A018-AC7F464E289F}" srcOrd="0" destOrd="0" presId="urn:microsoft.com/office/officeart/2005/8/layout/hList1"/>
    <dgm:cxn modelId="{41C7E04D-6212-415C-885E-457F7D9A2457}" srcId="{09547F54-CC3B-4534-B2C6-525CEABE6139}" destId="{CCA26085-BE37-4602-B1E2-A88C818294B6}" srcOrd="1" destOrd="0" parTransId="{82A6E709-1087-42F1-BF6D-DD9CA0A2191F}" sibTransId="{4AC5E7A7-282B-473B-8C45-F42233952B82}"/>
    <dgm:cxn modelId="{F9CD3156-06A3-4EC1-BFEA-1B237F95EEE9}" srcId="{47242F12-A1ED-4390-A7FD-4D7CCA5DD62E}" destId="{4484B1AF-C6F7-4C0C-AFDD-C334C773AB5C}" srcOrd="0" destOrd="0" parTransId="{FA3D186B-04EF-41BD-A3B7-EA7730B66EEF}" sibTransId="{BEFCF522-B52F-4D47-8351-742837CC9B28}"/>
    <dgm:cxn modelId="{15E60777-894A-4C0D-818A-F8C9A9FFDDF6}" srcId="{28E39ED9-C6F2-4598-B362-083D996B07DC}" destId="{A16AC8FE-80B1-4637-A5C7-A83D999F699D}" srcOrd="2" destOrd="0" parTransId="{F0D477B6-46CD-47C3-B0CB-7CCEAE28CCCE}" sibTransId="{2895181D-507F-480F-BDE0-612BB510632F}"/>
    <dgm:cxn modelId="{6860B578-30CE-4E92-AEAC-8AF791248B52}" srcId="{E234C12D-1317-431D-BDAD-F29FBC56B30D}" destId="{47242F12-A1ED-4390-A7FD-4D7CCA5DD62E}" srcOrd="0" destOrd="0" parTransId="{E92B140C-41F2-4810-9FDB-D479777CB292}" sibTransId="{67FE98DE-FCA8-4F94-9245-0F70961F9BF3}"/>
    <dgm:cxn modelId="{50C2E07D-5A67-4522-AD7D-6F631FB7650F}" type="presOf" srcId="{4484B1AF-C6F7-4C0C-AFDD-C334C773AB5C}" destId="{14F9B4B4-28BB-479F-B9EA-8E95D43297BF}" srcOrd="0" destOrd="0" presId="urn:microsoft.com/office/officeart/2005/8/layout/hList1"/>
    <dgm:cxn modelId="{2E849784-1DA1-46C8-8E0E-541ECD16E83E}" type="presOf" srcId="{09547F54-CC3B-4534-B2C6-525CEABE6139}" destId="{0BE341D5-48BD-4EDC-A151-787CBF0B1074}" srcOrd="0" destOrd="0" presId="urn:microsoft.com/office/officeart/2005/8/layout/hList1"/>
    <dgm:cxn modelId="{3AC2A585-E350-4A23-B71B-2ECD3B3D1234}" type="presOf" srcId="{28E39ED9-C6F2-4598-B362-083D996B07DC}" destId="{EC9049B1-2CCD-47CF-8A22-9514C53CDD8B}" srcOrd="0" destOrd="0" presId="urn:microsoft.com/office/officeart/2005/8/layout/hList1"/>
    <dgm:cxn modelId="{06E6769C-184B-4530-A40E-9A3F555B2D0B}" srcId="{28E39ED9-C6F2-4598-B362-083D996B07DC}" destId="{712EA8E0-4FD9-4755-877F-85E40D1E6AFB}" srcOrd="1" destOrd="0" parTransId="{46BB353C-B3BF-498E-8C11-DCB32C6B3BA7}" sibTransId="{BC3ECD40-BE30-450C-A09B-04A3AE536DA6}"/>
    <dgm:cxn modelId="{00B370AB-43ED-45ED-B2B2-13446D7945F0}" type="presOf" srcId="{E234C12D-1317-431D-BDAD-F29FBC56B30D}" destId="{2B4BE476-C2F2-49E1-9522-0D1645081650}" srcOrd="0" destOrd="0" presId="urn:microsoft.com/office/officeart/2005/8/layout/hList1"/>
    <dgm:cxn modelId="{3F38BBAD-D8A1-4532-9B35-0534B199557C}" type="presOf" srcId="{712EA8E0-4FD9-4755-877F-85E40D1E6AFB}" destId="{22010D9E-514A-498C-A2A9-4D323BBF8F60}" srcOrd="0" destOrd="1" presId="urn:microsoft.com/office/officeart/2005/8/layout/hList1"/>
    <dgm:cxn modelId="{BF7B10BA-6214-4FAB-AE1F-9A06E56ACE62}" srcId="{47242F12-A1ED-4390-A7FD-4D7CCA5DD62E}" destId="{6898C40A-E123-45D5-B32E-3220BC5801F5}" srcOrd="1" destOrd="0" parTransId="{50935641-D0D8-4C3B-A954-739401BBED58}" sibTransId="{D28EF9A5-406D-4B32-A62C-A697F18A10D7}"/>
    <dgm:cxn modelId="{5F44BEC2-3C72-4C19-80C7-3E87D554D2CC}" type="presOf" srcId="{A16AC8FE-80B1-4637-A5C7-A83D999F699D}" destId="{22010D9E-514A-498C-A2A9-4D323BBF8F60}" srcOrd="0" destOrd="2" presId="urn:microsoft.com/office/officeart/2005/8/layout/hList1"/>
    <dgm:cxn modelId="{48C04FCF-AA39-4B8B-A677-821450C21CC6}" srcId="{47242F12-A1ED-4390-A7FD-4D7CCA5DD62E}" destId="{29236FCE-0163-4784-B5B4-3ED8E51D5A58}" srcOrd="2" destOrd="0" parTransId="{5CB63FA7-3D55-491A-8347-EB6BE5031218}" sibTransId="{15C133B9-343A-4FBB-9FF6-578725ABDAF8}"/>
    <dgm:cxn modelId="{A4BAD4E2-2933-4A92-B55F-13FA9C2E5259}" srcId="{09547F54-CC3B-4534-B2C6-525CEABE6139}" destId="{B7E60EF9-8600-41B3-9C8B-C2C031F7454D}" srcOrd="2" destOrd="0" parTransId="{D58B735E-122C-4BE2-8954-58B0CAA8F0B8}" sibTransId="{5682D987-68F7-44F1-B5F1-C2837CDCC7FF}"/>
    <dgm:cxn modelId="{E59DBFF4-FC88-40CA-AFF6-762EB5FBCF2C}" srcId="{28E39ED9-C6F2-4598-B362-083D996B07DC}" destId="{E108920E-184B-43D2-AFE0-325C1828A448}" srcOrd="0" destOrd="0" parTransId="{69A8BDEB-1E29-4374-BF2B-3869C4BE46BF}" sibTransId="{1B70E671-1FD8-456F-8E8B-622AE19F1B04}"/>
    <dgm:cxn modelId="{6A04D9F9-64DE-43C8-99EC-FC453691E176}" srcId="{E234C12D-1317-431D-BDAD-F29FBC56B30D}" destId="{09547F54-CC3B-4534-B2C6-525CEABE6139}" srcOrd="2" destOrd="0" parTransId="{094DA209-F360-4C5B-920E-40627ED71C17}" sibTransId="{6F1A0465-FDB1-4F89-AD78-989131C64220}"/>
    <dgm:cxn modelId="{1CCA2F43-33DF-4459-886C-58014E820D7D}" type="presParOf" srcId="{2B4BE476-C2F2-49E1-9522-0D1645081650}" destId="{64C7DD55-0F10-47D7-B52E-458D664682DD}" srcOrd="0" destOrd="0" presId="urn:microsoft.com/office/officeart/2005/8/layout/hList1"/>
    <dgm:cxn modelId="{743C13D6-0F20-4CAF-987D-8AA0DE633218}" type="presParOf" srcId="{64C7DD55-0F10-47D7-B52E-458D664682DD}" destId="{2977D764-EA1F-4152-B662-23F240568D42}" srcOrd="0" destOrd="0" presId="urn:microsoft.com/office/officeart/2005/8/layout/hList1"/>
    <dgm:cxn modelId="{09923F74-220A-4C20-BB87-CCC6A150DE31}" type="presParOf" srcId="{64C7DD55-0F10-47D7-B52E-458D664682DD}" destId="{14F9B4B4-28BB-479F-B9EA-8E95D43297BF}" srcOrd="1" destOrd="0" presId="urn:microsoft.com/office/officeart/2005/8/layout/hList1"/>
    <dgm:cxn modelId="{6FADE93D-51CB-49E5-8CE7-080F9B6FA6F3}" type="presParOf" srcId="{2B4BE476-C2F2-49E1-9522-0D1645081650}" destId="{7129C07F-307F-4391-B732-28BE953608F7}" srcOrd="1" destOrd="0" presId="urn:microsoft.com/office/officeart/2005/8/layout/hList1"/>
    <dgm:cxn modelId="{D265E79B-D5E5-4787-A41C-EFCBFC347487}" type="presParOf" srcId="{2B4BE476-C2F2-49E1-9522-0D1645081650}" destId="{0ABD5C98-C35F-46B7-AB88-4E713E9D91C9}" srcOrd="2" destOrd="0" presId="urn:microsoft.com/office/officeart/2005/8/layout/hList1"/>
    <dgm:cxn modelId="{8675EEEA-E4CE-4A5D-90DE-E0B25CB42872}" type="presParOf" srcId="{0ABD5C98-C35F-46B7-AB88-4E713E9D91C9}" destId="{EC9049B1-2CCD-47CF-8A22-9514C53CDD8B}" srcOrd="0" destOrd="0" presId="urn:microsoft.com/office/officeart/2005/8/layout/hList1"/>
    <dgm:cxn modelId="{BB3FC97F-9BBF-499F-ACB7-0AC0793BCDC6}" type="presParOf" srcId="{0ABD5C98-C35F-46B7-AB88-4E713E9D91C9}" destId="{22010D9E-514A-498C-A2A9-4D323BBF8F60}" srcOrd="1" destOrd="0" presId="urn:microsoft.com/office/officeart/2005/8/layout/hList1"/>
    <dgm:cxn modelId="{661D4C8C-2D4A-4506-A837-AB6E037059E0}" type="presParOf" srcId="{2B4BE476-C2F2-49E1-9522-0D1645081650}" destId="{D88D41E8-1FB8-46FA-A40A-50F459423521}" srcOrd="3" destOrd="0" presId="urn:microsoft.com/office/officeart/2005/8/layout/hList1"/>
    <dgm:cxn modelId="{341C930D-8588-4E6A-BE86-490695D0223D}" type="presParOf" srcId="{2B4BE476-C2F2-49E1-9522-0D1645081650}" destId="{3771DCEB-1385-4543-8754-4317F4DADDFC}" srcOrd="4" destOrd="0" presId="urn:microsoft.com/office/officeart/2005/8/layout/hList1"/>
    <dgm:cxn modelId="{D0D875F3-51F1-44D9-A516-25A72209CAC2}" type="presParOf" srcId="{3771DCEB-1385-4543-8754-4317F4DADDFC}" destId="{0BE341D5-48BD-4EDC-A151-787CBF0B1074}" srcOrd="0" destOrd="0" presId="urn:microsoft.com/office/officeart/2005/8/layout/hList1"/>
    <dgm:cxn modelId="{3C6DEDC1-CAFB-47AE-89DD-8BD24AC66527}" type="presParOf" srcId="{3771DCEB-1385-4543-8754-4317F4DADDFC}" destId="{AC6E0F61-9AE6-4A0F-A018-AC7F464E28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7D764-EA1F-4152-B662-23F240568D42}">
      <dsp:nvSpPr>
        <dsp:cNvPr id="0" name=""/>
        <dsp:cNvSpPr/>
      </dsp:nvSpPr>
      <dsp:spPr>
        <a:xfrm>
          <a:off x="3035" y="50565"/>
          <a:ext cx="295987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_____________ </a:t>
          </a:r>
        </a:p>
      </dsp:txBody>
      <dsp:txXfrm>
        <a:off x="3035" y="50565"/>
        <a:ext cx="2959871" cy="547200"/>
      </dsp:txXfrm>
    </dsp:sp>
    <dsp:sp modelId="{14F9B4B4-28BB-479F-B9EA-8E95D43297BF}">
      <dsp:nvSpPr>
        <dsp:cNvPr id="0" name=""/>
        <dsp:cNvSpPr/>
      </dsp:nvSpPr>
      <dsp:spPr>
        <a:xfrm>
          <a:off x="3035" y="597765"/>
          <a:ext cx="2959871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jeho cílem je posoudit, zda žák na konci nějakého úseku umí, nebo neumí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vysvědčení, testy, písemky, známky, body, procenta, ...</a:t>
          </a:r>
        </a:p>
      </dsp:txBody>
      <dsp:txXfrm>
        <a:off x="3035" y="597765"/>
        <a:ext cx="2959871" cy="2875044"/>
      </dsp:txXfrm>
    </dsp:sp>
    <dsp:sp modelId="{EC9049B1-2CCD-47CF-8A22-9514C53CDD8B}">
      <dsp:nvSpPr>
        <dsp:cNvPr id="0" name=""/>
        <dsp:cNvSpPr/>
      </dsp:nvSpPr>
      <dsp:spPr>
        <a:xfrm>
          <a:off x="3377289" y="50565"/>
          <a:ext cx="295987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______________</a:t>
          </a:r>
        </a:p>
      </dsp:txBody>
      <dsp:txXfrm>
        <a:off x="3377289" y="50565"/>
        <a:ext cx="2959871" cy="547200"/>
      </dsp:txXfrm>
    </dsp:sp>
    <dsp:sp modelId="{22010D9E-514A-498C-A2A9-4D323BBF8F60}">
      <dsp:nvSpPr>
        <dsp:cNvPr id="0" name=""/>
        <dsp:cNvSpPr/>
      </dsp:nvSpPr>
      <dsp:spPr>
        <a:xfrm>
          <a:off x="3377289" y="597765"/>
          <a:ext cx="2959871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hodnocení je cílem samo o sobě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jeho cílem je naučit samotné žáky poskytovat hodnocení sobě (sebehodnocení) nebo druhým (spolužákům - vrstevnické hodnocení) nebo učiteli </a:t>
          </a:r>
        </a:p>
      </dsp:txBody>
      <dsp:txXfrm>
        <a:off x="3377289" y="597765"/>
        <a:ext cx="2959871" cy="2875044"/>
      </dsp:txXfrm>
    </dsp:sp>
    <dsp:sp modelId="{0BE341D5-48BD-4EDC-A151-787CBF0B1074}">
      <dsp:nvSpPr>
        <dsp:cNvPr id="0" name=""/>
        <dsp:cNvSpPr/>
      </dsp:nvSpPr>
      <dsp:spPr>
        <a:xfrm>
          <a:off x="6751543" y="50565"/>
          <a:ext cx="295987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______________</a:t>
          </a:r>
        </a:p>
      </dsp:txBody>
      <dsp:txXfrm>
        <a:off x="6751543" y="50565"/>
        <a:ext cx="2959871" cy="547200"/>
      </dsp:txXfrm>
    </dsp:sp>
    <dsp:sp modelId="{AC6E0F61-9AE6-4A0F-A018-AC7F464E289F}">
      <dsp:nvSpPr>
        <dsp:cNvPr id="0" name=""/>
        <dsp:cNvSpPr/>
      </dsp:nvSpPr>
      <dsp:spPr>
        <a:xfrm>
          <a:off x="6751543" y="597765"/>
          <a:ext cx="2959871" cy="28750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jeho cílem je upravit žákův výkon tak, aby dosáhl stanoveného cíle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cíle, kritéria hodnocení, informativní zpětná vazba</a:t>
          </a:r>
        </a:p>
      </dsp:txBody>
      <dsp:txXfrm>
        <a:off x="6751543" y="597765"/>
        <a:ext cx="2959871" cy="287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44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07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8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0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7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6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60af9bc84f4b02a4e439a20bc595a95a/b0242a3c93e5/ed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79FBA-E2BA-4539-9183-BA18FAF21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Integrovaná didaktika českého jazyka a literatury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02C46E-7C2C-44D9-9DE4-BEB3D478F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Jazyková část</a:t>
            </a:r>
          </a:p>
          <a:p>
            <a:r>
              <a:rPr lang="cs-CZ" dirty="0"/>
              <a:t>1I. PŘEDNÁŠKA 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C85A1A-06F1-44ED-85DF-72321B59CF88}"/>
              </a:ext>
            </a:extLst>
          </p:cNvPr>
          <p:cNvSpPr txBox="1"/>
          <p:nvPr/>
        </p:nvSpPr>
        <p:spPr>
          <a:xfrm>
            <a:off x="8116252" y="5477854"/>
            <a:ext cx="3198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PhDr. Eliška Doležalová, Ph.D. </a:t>
            </a:r>
          </a:p>
        </p:txBody>
      </p:sp>
    </p:spTree>
    <p:extLst>
      <p:ext uri="{BB962C8B-B14F-4D97-AF65-F5344CB8AC3E}">
        <p14:creationId xmlns:p14="http://schemas.microsoft.com/office/powerpoint/2010/main" val="45731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CACD7-F94F-4D35-A297-5C1ED587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15" y="1149250"/>
            <a:ext cx="9471170" cy="998332"/>
          </a:xfrm>
        </p:spPr>
        <p:txBody>
          <a:bodyPr/>
          <a:lstStyle/>
          <a:p>
            <a:r>
              <a:rPr lang="cs-CZ" dirty="0"/>
              <a:t>Zásadní otázky a východisko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F5837-1A03-464E-9EDA-36293091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14" y="1963024"/>
            <a:ext cx="9679497" cy="4060271"/>
          </a:xfrm>
        </p:spPr>
        <p:txBody>
          <a:bodyPr>
            <a:normAutofit fontScale="92500"/>
          </a:bodyPr>
          <a:lstStyle/>
          <a:p>
            <a:r>
              <a:rPr lang="cs-CZ" dirty="0"/>
              <a:t>Co je cílem jednotlivé učební činnosti v hodině? Co je cílem hodiny? Co je cílem výuky českého jazyka? </a:t>
            </a:r>
          </a:p>
          <a:p>
            <a:r>
              <a:rPr lang="cs-CZ" dirty="0"/>
              <a:t>současné kurikulum určuje jako cíle </a:t>
            </a:r>
            <a:r>
              <a:rPr lang="cs-CZ" b="1" dirty="0"/>
              <a:t>tzv. očekávané výstupy</a:t>
            </a:r>
            <a:r>
              <a:rPr lang="cs-CZ" dirty="0"/>
              <a:t>, tedy to, co by měl žák umět</a:t>
            </a:r>
          </a:p>
          <a:p>
            <a:r>
              <a:rPr lang="cs-CZ" dirty="0"/>
              <a:t>pro hodnocení jsou tudíž klíčové (naprosto zásadní) očekávané výstupy, jichž má žák dosáhnout na konci určitého období</a:t>
            </a:r>
          </a:p>
          <a:p>
            <a:pPr marL="0" indent="0">
              <a:buNone/>
            </a:pPr>
            <a:r>
              <a:rPr lang="cs-CZ" b="1" dirty="0"/>
              <a:t>	=&gt; hodnocení tedy spočívá v posouzení míry dosažení těchto výstupů</a:t>
            </a:r>
          </a:p>
          <a:p>
            <a:endParaRPr lang="cs-CZ" dirty="0"/>
          </a:p>
          <a:p>
            <a:r>
              <a:rPr lang="cs-CZ" dirty="0"/>
              <a:t>„cíle mají potenciál posouvat učitele k hlubšímu přemýšlení o obsahu, rozsahu a uspořádání učiva a také o tom, jaké hodnoticí postupy použije“ (Starý, </a:t>
            </a:r>
            <a:r>
              <a:rPr lang="cs-CZ" dirty="0" err="1"/>
              <a:t>Laufková</a:t>
            </a:r>
            <a:r>
              <a:rPr lang="cs-CZ" dirty="0"/>
              <a:t> a kol., 2016, s. 42)</a:t>
            </a:r>
          </a:p>
        </p:txBody>
      </p:sp>
    </p:spTree>
    <p:extLst>
      <p:ext uri="{BB962C8B-B14F-4D97-AF65-F5344CB8AC3E}">
        <p14:creationId xmlns:p14="http://schemas.microsoft.com/office/powerpoint/2010/main" val="37937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626C5-FA50-460F-8D95-74DF9656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15" y="1140861"/>
            <a:ext cx="10679185" cy="721495"/>
          </a:xfrm>
        </p:spPr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10EFF-5E2D-4F8D-B85D-6BEF9810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739" y="1862356"/>
            <a:ext cx="10284903" cy="4219662"/>
          </a:xfrm>
        </p:spPr>
        <p:txBody>
          <a:bodyPr>
            <a:normAutofit fontScale="92500" lnSpcReduction="20000"/>
          </a:bodyPr>
          <a:lstStyle/>
          <a:p>
            <a:r>
              <a:rPr lang="cs-CZ" sz="1700" dirty="0"/>
              <a:t>cíle jsou východiskem pro formulaci hodnotících kritérií; pomáhají učiteli a žákovi s orientací v učivu a při dalším plánování výuky =&gt; cíle mají zásadní význam pro hodnocení výsledků učební činnosti, zvláště pokud jde o hodnocení formativní</a:t>
            </a:r>
          </a:p>
          <a:p>
            <a:r>
              <a:rPr lang="cs-CZ" sz="1700" b="1" dirty="0"/>
              <a:t>formativní hodnocení </a:t>
            </a:r>
            <a:r>
              <a:rPr lang="cs-CZ" sz="1700" dirty="0"/>
              <a:t>– takové hodnocení, které žákům poskytuje relevantní informace pro jejich pokroky v učení (Starý, </a:t>
            </a:r>
            <a:r>
              <a:rPr lang="cs-CZ" sz="1700" dirty="0" err="1"/>
              <a:t>Laufková</a:t>
            </a:r>
            <a:r>
              <a:rPr lang="cs-CZ" sz="1700" dirty="0"/>
              <a:t> a kol., 2016, s. 16)</a:t>
            </a:r>
          </a:p>
          <a:p>
            <a:pPr lvl="2"/>
            <a:r>
              <a:rPr lang="cs-CZ" sz="1700" dirty="0"/>
              <a:t>přináší žákovi účinnou zpětnou vazbu, třebaže jeho implementace do výuky není snadná</a:t>
            </a:r>
          </a:p>
          <a:p>
            <a:pPr lvl="2"/>
            <a:r>
              <a:rPr lang="cs-CZ" sz="1700" dirty="0"/>
              <a:t>mezi hlavní argumenty pro používání formativního hodnocení patří prokazatelné zlepšení výsledků žáků, zlepšování pracovního klimatu ve třídě a vnímání (chápání) hodnocení jako přirozené součásti života</a:t>
            </a:r>
          </a:p>
          <a:p>
            <a:pPr lvl="2"/>
            <a:r>
              <a:rPr lang="cs-CZ" sz="1700" dirty="0"/>
              <a:t>reaguje jak na chybný výkon žáka, tak na výkon bezchybný, neboť ani ten nemusí znamenat, že žák umí vše, a není tedy třeba na sobě dále pracovat. </a:t>
            </a:r>
          </a:p>
          <a:p>
            <a:r>
              <a:rPr lang="cs-CZ" sz="1700" dirty="0"/>
              <a:t>obvykle bývá uváděno dichotomicky k pojmu </a:t>
            </a:r>
            <a:r>
              <a:rPr lang="cs-CZ" sz="1700" b="1" dirty="0" err="1"/>
              <a:t>sumativní</a:t>
            </a:r>
            <a:r>
              <a:rPr lang="cs-CZ" sz="1700" b="1" dirty="0"/>
              <a:t> hodnocení</a:t>
            </a:r>
            <a:r>
              <a:rPr lang="cs-CZ" sz="1700" dirty="0"/>
              <a:t>, které se odlišuje na základě načasování a jehož cílem je získat konečný (finální) přehled o dosažených výkonech, změřit výkon žáka na konci procesu, na rozdíl od hodnocení formativního, jež poskytuje žákovi zpětnou vazbu průběžně</a:t>
            </a:r>
          </a:p>
          <a:p>
            <a:pPr lvl="2"/>
            <a:r>
              <a:rPr lang="cs-CZ" sz="1700" b="1" dirty="0"/>
              <a:t>oba typy hodnocení mají ve výuce své místo právě proto, že slouží jinému účelu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36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9014B-3EE2-4581-AD47-0272DB5D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0" y="370937"/>
            <a:ext cx="9647338" cy="811911"/>
          </a:xfrm>
        </p:spPr>
        <p:txBody>
          <a:bodyPr/>
          <a:lstStyle/>
          <a:p>
            <a:r>
              <a:rPr lang="cs-CZ" dirty="0"/>
              <a:t>Typy školního hodnocení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F8CAF7E-56F9-46A3-9F19-68F79B9932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0569" y="3078760"/>
          <a:ext cx="9714451" cy="352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074177B-467B-4FDD-ADE1-ACE048A8DE9A}"/>
              </a:ext>
            </a:extLst>
          </p:cNvPr>
          <p:cNvSpPr txBox="1"/>
          <p:nvPr/>
        </p:nvSpPr>
        <p:spPr>
          <a:xfrm>
            <a:off x="1090568" y="1493241"/>
            <a:ext cx="964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Přiřaďte typy hodnocení k jejich charakteristice: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A)	hodnocení podporující učení žáků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B)	hodnocení učení žáků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C)	hodnocení rozvíjející schopnosti žáků hodnotit sebe a druhé</a:t>
            </a:r>
          </a:p>
        </p:txBody>
      </p:sp>
    </p:spTree>
    <p:extLst>
      <p:ext uri="{BB962C8B-B14F-4D97-AF65-F5344CB8AC3E}">
        <p14:creationId xmlns:p14="http://schemas.microsoft.com/office/powerpoint/2010/main" val="29922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8D9B8CE-13E0-4987-9123-7FA65AFC3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81" y="501812"/>
            <a:ext cx="10037500" cy="57563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9789D8-6341-4A51-8C92-050D01428D1C}"/>
              </a:ext>
            </a:extLst>
          </p:cNvPr>
          <p:cNvSpPr txBox="1"/>
          <p:nvPr/>
        </p:nvSpPr>
        <p:spPr>
          <a:xfrm>
            <a:off x="5259897" y="6356188"/>
            <a:ext cx="625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Zdroj: https://digifolio.rvp.cz/artefact/file/download.php?file=90232&amp;view=17185</a:t>
            </a:r>
          </a:p>
        </p:txBody>
      </p:sp>
    </p:spTree>
    <p:extLst>
      <p:ext uri="{BB962C8B-B14F-4D97-AF65-F5344CB8AC3E}">
        <p14:creationId xmlns:p14="http://schemas.microsoft.com/office/powerpoint/2010/main" val="258005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200ED-0BDD-4D57-8F6C-35D6AE5A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7" y="645951"/>
            <a:ext cx="10637239" cy="116607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Přemýšlejte, podle čeho učitel hodnotí a jaký dopad má toto hodnocení na žáka a jeho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EF581-7E04-46EA-97C2-4CEB12762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7" y="2281807"/>
            <a:ext cx="10830187" cy="4077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A) Lucie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Lucie, dneska jsi měla v diktátě více chyb než Roman, to mě velice překvapilo! Ale pořád to není tak hrozné, jako třeba v případě Michala.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B) Karel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Karle, dnes jsi splnil všechny požadavky na práci ve skupině: často jsi diskutoval s ostatními, ale také jim naslouchal; dvakrát jsi nabízel ostatním vlastní nápady, a také oceňoval nápady druhých. Dokázal jsi kritizovat nápady, nikoli jejich autory.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C) Sára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Sáro, zatímco v matematice obvykle spočítáš pouze polovinu příkladů, dnes jsi zvládla spočítat celé cvičení a pouze s jednou chybou! Je poznat, že jsi doma trénovala a učivo si začínáš osvojovat téměř bezchybně.</a:t>
            </a:r>
          </a:p>
        </p:txBody>
      </p:sp>
    </p:spTree>
    <p:extLst>
      <p:ext uri="{BB962C8B-B14F-4D97-AF65-F5344CB8AC3E}">
        <p14:creationId xmlns:p14="http://schemas.microsoft.com/office/powerpoint/2010/main" val="117979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273F4-D156-4023-8259-6BA77A06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97" y="555910"/>
            <a:ext cx="10846965" cy="112412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Typy školního hodnocení z hlediska vztahové normy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3B7ED-CEBF-4AFD-9D88-E3803AD9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7" y="2072081"/>
            <a:ext cx="10846965" cy="4353885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cs-CZ" sz="2400" dirty="0">
                <a:solidFill>
                  <a:srgbClr val="0070C0"/>
                </a:solidFill>
              </a:rPr>
              <a:t>normativní hodnocení – výkon žáka porovnáváme s ostatními žáky ve třídě; měříme relativní výkon vzhledem k normě pro danou skupinu </a:t>
            </a:r>
          </a:p>
          <a:p>
            <a:pPr marL="342900" indent="-342900">
              <a:buAutoNum type="alphaLcParenR"/>
            </a:pPr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rgbClr val="00B050"/>
                </a:solidFill>
              </a:rPr>
              <a:t>kriteriální hodnocení - hodnotíme výkon žáka ve vztahu k zvolenému kritériu nebo sadě kritérií; měříme absolutní výkon vzhledem ke splnění stanovených cílů</a:t>
            </a:r>
          </a:p>
          <a:p>
            <a:pPr marL="342900" indent="-342900">
              <a:buAutoNum type="alphaLcParenR"/>
            </a:pPr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rgbClr val="C00000"/>
                </a:solidFill>
              </a:rPr>
              <a:t>hodnocení dle individuální vztahové normy – posuzujeme práci žáka vzhledem k jeho předešlému výkonu</a:t>
            </a:r>
          </a:p>
        </p:txBody>
      </p:sp>
    </p:spTree>
    <p:extLst>
      <p:ext uri="{BB962C8B-B14F-4D97-AF65-F5344CB8AC3E}">
        <p14:creationId xmlns:p14="http://schemas.microsoft.com/office/powerpoint/2010/main" val="226634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3ECB9-6E88-4128-AA8C-B0BFF72F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5" y="914400"/>
            <a:ext cx="9907398" cy="1057013"/>
          </a:xfrm>
        </p:spPr>
        <p:txBody>
          <a:bodyPr/>
          <a:lstStyle/>
          <a:p>
            <a:r>
              <a:rPr lang="cs-CZ" dirty="0"/>
              <a:t>3 základní otázky formativního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794CE-6EC9-45BC-AFE5-FE923303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963" y="2646433"/>
            <a:ext cx="7729728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Kam jdu/směřuji?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Kde se přesně nacházím?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Jak se dostanu k cíli / jak dál?</a:t>
            </a:r>
          </a:p>
        </p:txBody>
      </p:sp>
    </p:spTree>
    <p:extLst>
      <p:ext uri="{BB962C8B-B14F-4D97-AF65-F5344CB8AC3E}">
        <p14:creationId xmlns:p14="http://schemas.microsoft.com/office/powerpoint/2010/main" val="15297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030492-45EF-473E-B020-0932B48E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700">
                <a:solidFill>
                  <a:schemeClr val="bg1"/>
                </a:solidFill>
              </a:rPr>
              <a:t>Metody formativního hodnocení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2DAF29-16F3-4E32-BE5A-EF9FE40EC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179" y="237099"/>
            <a:ext cx="6755343" cy="638380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AA9D542-2A74-40C4-A986-D5E998776096}"/>
              </a:ext>
            </a:extLst>
          </p:cNvPr>
          <p:cNvSpPr txBox="1"/>
          <p:nvPr/>
        </p:nvSpPr>
        <p:spPr>
          <a:xfrm>
            <a:off x="0" y="6306438"/>
            <a:ext cx="475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Zdroj: https://digifolio.rvp.cz/artefact/file/download.php?file=90232&amp;view=17185</a:t>
            </a:r>
          </a:p>
        </p:txBody>
      </p:sp>
    </p:spTree>
    <p:extLst>
      <p:ext uri="{BB962C8B-B14F-4D97-AF65-F5344CB8AC3E}">
        <p14:creationId xmlns:p14="http://schemas.microsoft.com/office/powerpoint/2010/main" val="73707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3759DD-698F-4D3A-AF4C-5E44527D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BD4C15-2F30-4B34-BC6B-3C9CB9B6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45" y="5275968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Techniky Fh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B828D-5F93-4101-A230-E659CFC5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7" y="870452"/>
            <a:ext cx="3785217" cy="30187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8619B9-2CBC-41D2-A489-EF8ED29A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66" y="587859"/>
            <a:ext cx="2527487" cy="3278228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40ED0C8-446B-4EA2-855D-6F38E1F1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2555" y="92027"/>
            <a:ext cx="3418825" cy="47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3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0D8E9-D1B1-43EB-8724-DF27AD15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29" y="1191239"/>
            <a:ext cx="10167458" cy="687896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483AD-179B-407B-BB25-39CA16F6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06" y="2004969"/>
            <a:ext cx="10108735" cy="403510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Čechová, M., Styblík, V. </a:t>
            </a:r>
            <a:r>
              <a:rPr lang="cs-CZ" i="1" dirty="0"/>
              <a:t>Čeština a její vyučování</a:t>
            </a:r>
            <a:r>
              <a:rPr lang="cs-CZ" dirty="0"/>
              <a:t>. 1998. </a:t>
            </a:r>
          </a:p>
          <a:p>
            <a:r>
              <a:rPr lang="cs-CZ" dirty="0"/>
              <a:t>Kolář, Z., Šikulová, R. (2009). </a:t>
            </a:r>
            <a:r>
              <a:rPr lang="cs-CZ" i="1" dirty="0"/>
              <a:t>Hodnocení žáků</a:t>
            </a:r>
            <a:r>
              <a:rPr lang="cs-CZ" dirty="0"/>
              <a:t>. Praha: Grada.</a:t>
            </a:r>
          </a:p>
          <a:p>
            <a:r>
              <a:rPr lang="cs-CZ" dirty="0"/>
              <a:t>Kosíková, V. (2011). </a:t>
            </a:r>
            <a:r>
              <a:rPr lang="cs-CZ" i="1" dirty="0"/>
              <a:t>Psychologie ve vzdělávání a její </a:t>
            </a:r>
            <a:r>
              <a:rPr lang="cs-CZ" i="1" dirty="0" err="1"/>
              <a:t>psychodidaktické</a:t>
            </a:r>
            <a:r>
              <a:rPr lang="cs-CZ" i="1" dirty="0"/>
              <a:t> aspekty</a:t>
            </a:r>
            <a:r>
              <a:rPr lang="cs-CZ" dirty="0"/>
              <a:t>. Praha: Grada.</a:t>
            </a:r>
          </a:p>
          <a:p>
            <a:r>
              <a:rPr lang="cs-CZ" dirty="0"/>
              <a:t>Kulič, V. (1971). </a:t>
            </a:r>
            <a:r>
              <a:rPr lang="cs-CZ" i="1" dirty="0"/>
              <a:t>Chyba a učení</a:t>
            </a:r>
            <a:r>
              <a:rPr lang="cs-CZ" dirty="0"/>
              <a:t>. Praha: SPN.</a:t>
            </a:r>
          </a:p>
          <a:p>
            <a:r>
              <a:rPr lang="cs-CZ" dirty="0"/>
              <a:t>Průcha, J., et al. (2009). </a:t>
            </a:r>
            <a:r>
              <a:rPr lang="cs-CZ" i="1" dirty="0"/>
              <a:t>Pedagogická encyklopedie</a:t>
            </a:r>
            <a:r>
              <a:rPr lang="cs-CZ" dirty="0"/>
              <a:t>. Praha: Portál.</a:t>
            </a:r>
          </a:p>
          <a:p>
            <a:r>
              <a:rPr lang="cs-CZ" dirty="0"/>
              <a:t>Rámcový vzdělávací program (2017). Dostupné z: http://www.msmt.cz/file/41216/</a:t>
            </a:r>
          </a:p>
          <a:p>
            <a:r>
              <a:rPr lang="cs-CZ" dirty="0"/>
              <a:t>Starý, K. </a:t>
            </a:r>
            <a:r>
              <a:rPr lang="cs-CZ" dirty="0" err="1"/>
              <a:t>Laufková</a:t>
            </a:r>
            <a:r>
              <a:rPr lang="cs-CZ" dirty="0"/>
              <a:t>, V. a kol. (2016). </a:t>
            </a:r>
            <a:r>
              <a:rPr lang="cs-CZ" i="1" dirty="0"/>
              <a:t>Formativní hodnocení ve výuce</a:t>
            </a:r>
            <a:r>
              <a:rPr lang="cs-CZ" dirty="0"/>
              <a:t>. Praha: Grada.</a:t>
            </a:r>
          </a:p>
          <a:p>
            <a:r>
              <a:rPr lang="cs-CZ" dirty="0"/>
              <a:t>Straková, J., Slavík, J. (2013). (Formativní) hodnocení – aktuální téma. </a:t>
            </a:r>
            <a:r>
              <a:rPr lang="cs-CZ" i="1" dirty="0"/>
              <a:t>Pedagogika</a:t>
            </a:r>
            <a:r>
              <a:rPr lang="cs-CZ" dirty="0"/>
              <a:t>, 63(3), s. 277–284.  </a:t>
            </a:r>
          </a:p>
          <a:p>
            <a:r>
              <a:rPr lang="cs-CZ" dirty="0"/>
              <a:t>Slavík, J. (1999). </a:t>
            </a:r>
            <a:r>
              <a:rPr lang="cs-CZ" i="1" dirty="0"/>
              <a:t>Hodnocení v současné škole</a:t>
            </a:r>
            <a:r>
              <a:rPr lang="cs-CZ" dirty="0"/>
              <a:t>. Praha: Portál.</a:t>
            </a:r>
          </a:p>
          <a:p>
            <a:r>
              <a:rPr lang="cs-CZ" dirty="0"/>
              <a:t>Slavík, J. (2009). Hodnocení a klasifikace žáků a studentů. In </a:t>
            </a:r>
            <a:r>
              <a:rPr lang="cs-CZ" i="1" dirty="0"/>
              <a:t>Pedagogická encyklopedie </a:t>
            </a:r>
            <a:r>
              <a:rPr lang="cs-CZ" dirty="0"/>
              <a:t>(s. 587– 593). Praha: Portál.</a:t>
            </a:r>
          </a:p>
          <a:p>
            <a:r>
              <a:rPr lang="cs-CZ" dirty="0" err="1"/>
              <a:t>Šeďová</a:t>
            </a:r>
            <a:r>
              <a:rPr lang="cs-CZ" dirty="0"/>
              <a:t>, K., Švaříček, R. (2010). Zamlčené hodnocení: zpětná vazba ve výukové komunikaci na druhém stupni základní školy. </a:t>
            </a:r>
            <a:r>
              <a:rPr lang="cs-CZ" i="1" dirty="0"/>
              <a:t>Studia </a:t>
            </a:r>
            <a:r>
              <a:rPr lang="cs-CZ" i="1" dirty="0" err="1"/>
              <a:t>Paedagogica</a:t>
            </a:r>
            <a:r>
              <a:rPr lang="cs-CZ" dirty="0"/>
              <a:t>, 15(2), s. 61–86.</a:t>
            </a:r>
          </a:p>
          <a:p>
            <a:r>
              <a:rPr lang="cs-CZ" dirty="0" err="1"/>
              <a:t>Šeďová</a:t>
            </a:r>
            <a:r>
              <a:rPr lang="cs-CZ" dirty="0"/>
              <a:t>, K., Švaříček, R., Šalamounová, Z. (2012). </a:t>
            </a:r>
            <a:r>
              <a:rPr lang="cs-CZ" i="1" dirty="0"/>
              <a:t>Komunikace ve školní třídě</a:t>
            </a:r>
            <a:r>
              <a:rPr lang="cs-CZ" dirty="0"/>
              <a:t>. Praha: Portál.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8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5E523-6B1A-4407-A324-F838FABA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principy komunikačního pojetí výuky českého jazyka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C1CC4-78FC-4E6F-9DD0-8C1E799F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07" y="2015732"/>
            <a:ext cx="9687447" cy="437667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obsah výuky českého jazyka by měl mít </a:t>
            </a:r>
            <a:r>
              <a:rPr lang="cs-CZ" b="1" dirty="0"/>
              <a:t>komunikační přesah </a:t>
            </a:r>
            <a:r>
              <a:rPr lang="cs-CZ" dirty="0"/>
              <a:t>a měl by sloužit </a:t>
            </a:r>
            <a:r>
              <a:rPr lang="cs-CZ" b="1" dirty="0"/>
              <a:t>rozvoji myšlení žáka ve smyslu myšlenkových operací vyšší náročnosti</a:t>
            </a:r>
            <a:r>
              <a:rPr lang="cs-CZ" dirty="0"/>
              <a:t> (viz revidovaná </a:t>
            </a:r>
            <a:r>
              <a:rPr lang="cs-CZ" dirty="0" err="1"/>
              <a:t>Bloomova</a:t>
            </a:r>
            <a:r>
              <a:rPr lang="cs-CZ" dirty="0"/>
              <a:t> taxonomie vzdělávacích cílů)</a:t>
            </a:r>
          </a:p>
          <a:p>
            <a:pPr lvl="1"/>
            <a:r>
              <a:rPr lang="cs-CZ" dirty="0"/>
              <a:t>tzn. že všechny mluvnické poznatky, které jsou žákům předkládány, by měly mít nějaké </a:t>
            </a:r>
            <a:r>
              <a:rPr lang="cs-CZ" b="1" dirty="0"/>
              <a:t>využití v komunikační praxi žáků</a:t>
            </a:r>
          </a:p>
          <a:p>
            <a:r>
              <a:rPr lang="cs-CZ" dirty="0"/>
              <a:t>při výuce vycházíme z </a:t>
            </a:r>
            <a:r>
              <a:rPr lang="cs-CZ" b="1" dirty="0"/>
              <a:t>konstruktivistického přístupu</a:t>
            </a:r>
          </a:p>
          <a:p>
            <a:pPr lvl="1"/>
            <a:r>
              <a:rPr lang="cs-CZ" dirty="0"/>
              <a:t>využíváním konstruktivistického rámce vyučování a učení: </a:t>
            </a:r>
            <a:r>
              <a:rPr lang="cs-CZ" b="1" dirty="0"/>
              <a:t>(E) evokace – (U) uvědomování si významu poznatků – (R) reflexe</a:t>
            </a:r>
          </a:p>
          <a:p>
            <a:pPr lvl="1"/>
            <a:r>
              <a:rPr lang="cs-CZ" dirty="0"/>
              <a:t>třífázový model učení a vyučování odráží přirozený proces učení se, proto je vhodný jako rámec postupů také ve výuce češtiny</a:t>
            </a:r>
          </a:p>
          <a:p>
            <a:r>
              <a:rPr lang="cs-CZ" dirty="0"/>
              <a:t>využíváme takové postupy, které by umožnily využití dosavadních znalostí žáků a navázaly tak nové poznatky na stávající </a:t>
            </a:r>
            <a:r>
              <a:rPr lang="cs-CZ" b="1" dirty="0"/>
              <a:t>žákovské jazykové prekoncepty</a:t>
            </a:r>
          </a:p>
          <a:p>
            <a:r>
              <a:rPr lang="cs-CZ" dirty="0"/>
              <a:t>chceme-li </a:t>
            </a:r>
            <a:r>
              <a:rPr lang="cs-CZ" b="1" dirty="0"/>
              <a:t>vycházet z autentických potřeb žáků</a:t>
            </a:r>
            <a:r>
              <a:rPr lang="cs-CZ" dirty="0"/>
              <a:t>, musíme ve výuce pracovat především </a:t>
            </a:r>
            <a:r>
              <a:rPr lang="cs-CZ" b="1" dirty="0"/>
              <a:t>s aktuálními komunikáty</a:t>
            </a:r>
            <a:r>
              <a:rPr lang="cs-CZ" dirty="0"/>
              <a:t>, které jsou </a:t>
            </a:r>
            <a:r>
              <a:rPr lang="cs-CZ" b="1" dirty="0"/>
              <a:t>věkově přiměřené, zajímavé a podnětné</a:t>
            </a:r>
            <a:endParaRPr lang="cs-CZ" dirty="0"/>
          </a:p>
          <a:p>
            <a:r>
              <a:rPr lang="cs-CZ" dirty="0"/>
              <a:t>snaha o </a:t>
            </a:r>
            <a:r>
              <a:rPr lang="cs-CZ" b="1" dirty="0"/>
              <a:t>integraci jazykového vyučování</a:t>
            </a:r>
            <a:r>
              <a:rPr lang="cs-CZ" dirty="0"/>
              <a:t>, tedy snaha o funkční propojení jazykové složky se složkou slohově-komunikační</a:t>
            </a:r>
          </a:p>
          <a:p>
            <a:r>
              <a:rPr lang="cs-CZ" dirty="0"/>
              <a:t>usilujeme o to, aby žák využíval jazykové učivo při tvorbě vlastních jazykových projevů </a:t>
            </a:r>
            <a:r>
              <a:rPr lang="cs-CZ" b="1" dirty="0"/>
              <a:t>vhodně, gramaticky a věcně správně a kultivovaně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47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74A22-0F48-4CD6-B710-914270C7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Didaktické zásady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4E9964-D1A1-40A4-B695-0A3091294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zásada zřetele k věkovým zvláštnostem</a:t>
            </a:r>
          </a:p>
          <a:p>
            <a:r>
              <a:rPr lang="cs-CZ" dirty="0"/>
              <a:t>zásada přiměřenosti</a:t>
            </a:r>
          </a:p>
          <a:p>
            <a:r>
              <a:rPr lang="cs-CZ" dirty="0"/>
              <a:t>zásada vědomého osvojování učiva</a:t>
            </a:r>
          </a:p>
          <a:p>
            <a:r>
              <a:rPr lang="cs-CZ" dirty="0"/>
              <a:t>zásada aktivnosti</a:t>
            </a:r>
          </a:p>
          <a:p>
            <a:r>
              <a:rPr lang="cs-CZ" dirty="0"/>
              <a:t>zásada názornosti</a:t>
            </a:r>
          </a:p>
          <a:p>
            <a:r>
              <a:rPr lang="cs-CZ" dirty="0"/>
              <a:t>zásada soustavnosti</a:t>
            </a:r>
          </a:p>
          <a:p>
            <a:r>
              <a:rPr lang="cs-CZ" dirty="0"/>
              <a:t>zásada trvalosti</a:t>
            </a:r>
          </a:p>
          <a:p>
            <a:r>
              <a:rPr lang="cs-CZ" dirty="0"/>
              <a:t>zásada lingvistického přístupu</a:t>
            </a:r>
          </a:p>
          <a:p>
            <a:r>
              <a:rPr lang="cs-CZ" dirty="0"/>
              <a:t>zásada integrity jazykového vyučování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86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68D22-736B-4FD4-95C9-1DC1AB57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Postavení češtiny ve vzdělávací soustavě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29DF7-9A0C-485C-B210-9AFCC9AC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1. třídy až do konce střední školy (český jazyk a literatura)</a:t>
            </a:r>
          </a:p>
          <a:p>
            <a:r>
              <a:rPr lang="cs-CZ" b="1" dirty="0"/>
              <a:t>centrální postavení – zásadní vliv na další předměty</a:t>
            </a:r>
          </a:p>
          <a:p>
            <a:r>
              <a:rPr lang="cs-CZ" dirty="0"/>
              <a:t>široká škála mezipředmětových vztahů</a:t>
            </a:r>
          </a:p>
          <a:p>
            <a:r>
              <a:rPr lang="cs-CZ" dirty="0"/>
              <a:t>specifické vztahy mezi vyučováním mateřskému jazyku a vyučováním cizím jazykům </a:t>
            </a:r>
          </a:p>
        </p:txBody>
      </p:sp>
    </p:spTree>
    <p:extLst>
      <p:ext uri="{BB962C8B-B14F-4D97-AF65-F5344CB8AC3E}">
        <p14:creationId xmlns:p14="http://schemas.microsoft.com/office/powerpoint/2010/main" val="20494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F565F-2FBA-479D-AF02-3B2EBB0A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Spisovnost a nespisovnost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C61D1-C0A1-4471-8916-CBA97D83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https://www.mentimeter.com/s/60af9bc84f4b02a4e439a20bc595a95a/b0242a3c93e5/edit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314280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E03CB-257E-4DDB-A10D-B425AA9D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osobnost Učitele českého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D27A7-60E9-41B0-8C63-738EE207C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práce ve skupinách</a:t>
            </a:r>
          </a:p>
          <a:p>
            <a:r>
              <a:rPr lang="cs-CZ" dirty="0"/>
              <a:t>Úkol:  </a:t>
            </a:r>
            <a:r>
              <a:rPr lang="cs-CZ" b="1" dirty="0"/>
              <a:t>V rámci společné diskuse vytvořte několik stručných poznámek (např. formou myšlenkové mapy) o nezbytných předpokladech učitele českého jazyka. 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V. Šmilauer: Profil češtináře</a:t>
            </a:r>
          </a:p>
          <a:p>
            <a:r>
              <a:rPr lang="cs-CZ" b="1" dirty="0"/>
              <a:t>file:///C:/Users/42070/Downloads/Vladim%C3%ADr%20%C5%A0milauer%20-%20Profil%20%C4%8De%C5%A1tin%C3%A1%C5%99e.pdf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56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48FB9-A6F8-4945-8228-7D342F05F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640" y="1814196"/>
            <a:ext cx="8184160" cy="1614804"/>
          </a:xfrm>
        </p:spPr>
        <p:txBody>
          <a:bodyPr>
            <a:normAutofit fontScale="90000"/>
          </a:bodyPr>
          <a:lstStyle/>
          <a:p>
            <a:r>
              <a:rPr lang="cs-CZ" dirty="0"/>
              <a:t>Hodnocení </a:t>
            </a:r>
            <a:br>
              <a:rPr lang="cs-CZ" dirty="0"/>
            </a:br>
            <a:r>
              <a:rPr lang="cs-CZ" dirty="0"/>
              <a:t>(v českém jazyce)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140E2-6736-421D-B149-7407C6262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640" y="3882760"/>
            <a:ext cx="8120542" cy="1846921"/>
          </a:xfrm>
        </p:spPr>
        <p:txBody>
          <a:bodyPr>
            <a:normAutofit/>
          </a:bodyPr>
          <a:lstStyle/>
          <a:p>
            <a:r>
              <a:rPr lang="cs-CZ" sz="2800" i="1" dirty="0"/>
              <a:t>„Žáci nechodí do školy, aby byli hodnoceni. Hodnoceni jsou proto, abychom jim mohli pomoci v další vzdělávací cestě.“ </a:t>
            </a:r>
          </a:p>
        </p:txBody>
      </p:sp>
    </p:spTree>
    <p:extLst>
      <p:ext uri="{BB962C8B-B14F-4D97-AF65-F5344CB8AC3E}">
        <p14:creationId xmlns:p14="http://schemas.microsoft.com/office/powerpoint/2010/main" val="322438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FBD14-4599-4693-A73D-2FF12C5D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06" y="1207973"/>
            <a:ext cx="10276514" cy="931220"/>
          </a:xfrm>
        </p:spPr>
        <p:txBody>
          <a:bodyPr/>
          <a:lstStyle/>
          <a:p>
            <a:r>
              <a:rPr lang="cs-CZ" dirty="0"/>
              <a:t>Školní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E8224-5284-4534-AAD1-882ADEC7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07" y="2139193"/>
            <a:ext cx="9457188" cy="38924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školní hodnocení bývá nejčastěji chápáno jako </a:t>
            </a:r>
            <a:r>
              <a:rPr lang="cs-CZ" b="1" dirty="0"/>
              <a:t>komunikační a interpretační proces, který žákovi zprostředkovává zpětnou vazbu s cílem zvyšovat kvalitu učení a efektivitu vyučování </a:t>
            </a:r>
            <a:r>
              <a:rPr lang="cs-CZ" dirty="0"/>
              <a:t>(srov. např. Slavík, 2009, s. 587; Průcha, 2009) =&gt; plní různé funkce  a slouží celé řadě adresátů i rozličným účelům</a:t>
            </a:r>
          </a:p>
          <a:p>
            <a:r>
              <a:rPr lang="cs-CZ" dirty="0"/>
              <a:t>je součástí vzdělávacího procesu a významně ovlivňuje jeho kvalitu, proto se jedná o činnost velmi odpovědnou; zároveň je však hodnocení samotnými učiteli považováno za jednu z nejobtížnějších složek jejich pedagogické činnosti (Slavík, 1999; </a:t>
            </a:r>
            <a:r>
              <a:rPr lang="cs-CZ" dirty="0" err="1"/>
              <a:t>Helus</a:t>
            </a:r>
            <a:r>
              <a:rPr lang="cs-CZ" dirty="0"/>
              <a:t>, 2015)</a:t>
            </a:r>
          </a:p>
          <a:p>
            <a:pPr lvl="1"/>
            <a:r>
              <a:rPr lang="cs-CZ" sz="1800" b="1" dirty="0"/>
              <a:t>obtížnost hodnocení v českém jazyce </a:t>
            </a:r>
            <a:r>
              <a:rPr lang="cs-CZ" sz="1800" dirty="0"/>
              <a:t>je dána především jeho </a:t>
            </a:r>
            <a:r>
              <a:rPr lang="cs-CZ" sz="1800" b="1" dirty="0"/>
              <a:t>komplexním charakterem,</a:t>
            </a:r>
            <a:r>
              <a:rPr lang="cs-CZ" sz="1800" dirty="0"/>
              <a:t> při hodnocení je tedy třeba brát v úvahu dílčí hodnocení v jeho jednotlivých složkách – složce komunikační a slohové, složce jazykové a složce literární (RVP ZV 2017). </a:t>
            </a:r>
          </a:p>
          <a:p>
            <a:r>
              <a:rPr lang="cs-CZ" dirty="0"/>
              <a:t>důležitost hodnocení a odpovědnost učitele při hodnocení potom souvisejí se stěžejním postavením českého jazyka ve výchovně vzdělávacím procesu, neboť se jedná o základní předmět, z něhož žáci konají přijímací zkoušky na střední školy a následně z něj povinně maturují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02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AE65F-AAC5-4988-A2D9-EDF6F260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739" y="1174417"/>
            <a:ext cx="9924176" cy="687939"/>
          </a:xfrm>
        </p:spPr>
        <p:txBody>
          <a:bodyPr/>
          <a:lstStyle/>
          <a:p>
            <a:r>
              <a:rPr lang="cs-CZ" dirty="0"/>
              <a:t>Hodnocení v </a:t>
            </a:r>
            <a:r>
              <a:rPr lang="cs-CZ" dirty="0" err="1"/>
              <a:t>Rvp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B3102-CAA1-4165-9086-B6B642D5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739" y="2017595"/>
            <a:ext cx="9924176" cy="397214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RVP (2017) se oblasti hodnocení nevěnuje, odkazuje však na příslušné paragrafy školského zákona a na vyhlášku č. 48/2005 Sb.</a:t>
            </a:r>
          </a:p>
          <a:p>
            <a:r>
              <a:rPr lang="cs-CZ" dirty="0"/>
              <a:t>pravidla pro hodnocení výsledků vzdělávání žáků a studentů jsou součástí školního řádu každé školy a obsahují zejména:	</a:t>
            </a:r>
            <a:r>
              <a:rPr lang="cs-CZ" b="1" dirty="0"/>
              <a:t>a) zásady a způsob hodnocení a sebehodnocení výsledků vzdělávání a 			     chování žáků, včetně získávání podkladů pro hodnocení; </a:t>
            </a:r>
          </a:p>
          <a:p>
            <a:pPr marL="0" indent="0">
              <a:buNone/>
            </a:pPr>
            <a:r>
              <a:rPr lang="cs-CZ" b="1" dirty="0"/>
              <a:t>		b) kritéria pro hodnocení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dokument dále stanovuje, že hodnocení výsledků vzdělávání žáků vychází z posouzení míry dosažení výstupů pro jednotlivé předměty ŠVP</a:t>
            </a:r>
          </a:p>
          <a:p>
            <a:r>
              <a:rPr lang="cs-CZ" dirty="0"/>
              <a:t>hodnocení má být </a:t>
            </a:r>
            <a:r>
              <a:rPr lang="cs-CZ" b="1" dirty="0"/>
              <a:t>pedagogicky zdůvodněné, odborně správné a doložitelné, má respektovat individuální vzdělávací potřeby žáků a doporučení školského poradenského zařízení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6074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257</TotalTime>
  <Words>1686</Words>
  <Application>Microsoft Office PowerPoint</Application>
  <PresentationFormat>Širokoúhlá obrazovka</PresentationFormat>
  <Paragraphs>121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Galerie</vt:lpstr>
      <vt:lpstr>Balík</vt:lpstr>
      <vt:lpstr>Integrovaná didaktika českého jazyka a literatury</vt:lpstr>
      <vt:lpstr>Základní principy komunikačního pojetí výuky českého jazyka </vt:lpstr>
      <vt:lpstr> Didaktické zásady</vt:lpstr>
      <vt:lpstr> Postavení češtiny ve vzdělávací soustavě</vt:lpstr>
      <vt:lpstr> Spisovnost a nespisovnost</vt:lpstr>
      <vt:lpstr> osobnost Učitele českého jazyka</vt:lpstr>
      <vt:lpstr>Hodnocení  (v českém jazyce)</vt:lpstr>
      <vt:lpstr>Školní hodnocení</vt:lpstr>
      <vt:lpstr>Hodnocení v Rvp</vt:lpstr>
      <vt:lpstr>Zásadní otázky a východisko</vt:lpstr>
      <vt:lpstr>Formativní hodnocení</vt:lpstr>
      <vt:lpstr>Typy školního hodnocení </vt:lpstr>
      <vt:lpstr>Prezentace aplikace PowerPoint</vt:lpstr>
      <vt:lpstr>Přemýšlejte, podle čeho učitel hodnotí a jaký dopad má toto hodnocení na žáka a jeho učení</vt:lpstr>
      <vt:lpstr> Typy školního hodnocení z hlediska vztahové normy </vt:lpstr>
      <vt:lpstr>3 základní otázky formativního hodnocení</vt:lpstr>
      <vt:lpstr>Metody formativního hodnocení</vt:lpstr>
      <vt:lpstr>Techniky Fh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Integrovaná didaktika českého jazyka a literatury</dc:title>
  <dc:creator>Luděk</dc:creator>
  <cp:lastModifiedBy>Luděk</cp:lastModifiedBy>
  <cp:revision>4</cp:revision>
  <dcterms:created xsi:type="dcterms:W3CDTF">2021-12-08T22:10:23Z</dcterms:created>
  <dcterms:modified xsi:type="dcterms:W3CDTF">2021-12-09T13:15:21Z</dcterms:modified>
</cp:coreProperties>
</file>