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65" r:id="rId2"/>
    <p:sldId id="309" r:id="rId3"/>
    <p:sldId id="333" r:id="rId4"/>
    <p:sldId id="335" r:id="rId5"/>
    <p:sldId id="336" r:id="rId6"/>
    <p:sldId id="334" r:id="rId7"/>
    <p:sldId id="305" r:id="rId8"/>
    <p:sldId id="307" r:id="rId9"/>
    <p:sldId id="337" r:id="rId10"/>
    <p:sldId id="338" r:id="rId11"/>
    <p:sldId id="339" r:id="rId12"/>
    <p:sldId id="344" r:id="rId13"/>
    <p:sldId id="340" r:id="rId14"/>
    <p:sldId id="341" r:id="rId15"/>
    <p:sldId id="342" r:id="rId16"/>
    <p:sldId id="343" r:id="rId17"/>
    <p:sldId id="345" r:id="rId18"/>
    <p:sldId id="346" r:id="rId19"/>
    <p:sldId id="350" r:id="rId20"/>
    <p:sldId id="347" r:id="rId21"/>
    <p:sldId id="348" r:id="rId22"/>
    <p:sldId id="349" r:id="rId23"/>
    <p:sldId id="351" r:id="rId24"/>
    <p:sldId id="352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6894F-43B4-4F0D-83DD-2401E7BA062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315F0-71DC-44C4-A5B0-EAF714170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3A59-4D01-4747-B7BE-E016577AED3F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0372-1528-450A-A647-C12D0F9DDD1F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1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DEE5-BB31-4088-A2A3-55DFE3B4013F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EDB6-D2DE-44B0-8341-6F49F2C973B9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2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E1D8-99CE-472F-899B-0BEA64F47F3E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4E6B-5C26-4265-B447-4D7841A9DFF0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6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FD3-42DC-4094-9BDD-53453D199D0E}" type="datetime1">
              <a:rPr lang="en-US" smtClean="0"/>
              <a:t>2/22/2021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9AF5-A311-441F-86EC-612BA97870AF}" type="datetime1">
              <a:rPr lang="en-US" smtClean="0"/>
              <a:t>2/22/2021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746-879D-4548-9EBA-92BDAACF691B}" type="datetime1">
              <a:rPr lang="en-US" smtClean="0"/>
              <a:t>2/22/2021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3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2F6D-8E1F-4444-AD8E-D9EAA278763C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B7E09-8FEF-4B22-933E-FDA4E2CCCE7A}" type="datetime1">
              <a:rPr lang="en-US" smtClean="0"/>
              <a:t>2/22/2021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7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AB9E-6876-4B34-A1D4-7D5B8520D1F5}" type="datetime1">
              <a:rPr lang="en-US" smtClean="0"/>
              <a:t>2/22/2021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E38D-2D5D-47DC-972A-54CCFC02C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E41A64-3B87-4C25-8EED-336DE567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Week 2</a:t>
            </a:r>
            <a:br>
              <a:rPr lang="en-US" sz="5400" dirty="0"/>
            </a:br>
            <a:r>
              <a:rPr lang="en-US" sz="5400" b="1" dirty="0"/>
              <a:t>Morpheme-based approaches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928F70A-E8AD-4276-9D12-A0CCB3A2F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Current perspectives on word-formation</a:t>
            </a:r>
          </a:p>
          <a:p>
            <a:r>
              <a:rPr lang="en-US" b="1" dirty="0">
                <a:solidFill>
                  <a:schemeClr val="tx1"/>
                </a:solidFill>
              </a:rPr>
              <a:t>Jakub </a:t>
            </a:r>
            <a:r>
              <a:rPr lang="en-US" b="1" dirty="0" err="1">
                <a:solidFill>
                  <a:schemeClr val="tx1"/>
                </a:solidFill>
              </a:rPr>
              <a:t>Sláma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February 22, 2021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EFC287C-D05C-4466-8ABE-4842FC2E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2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720D5A-0CE8-4884-A88D-F5385A32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Morpheme-based approaches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8FA4CE5-ECE1-4040-B8E8-375FE56FC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exhaustively analyzed into morphemes</a:t>
            </a:r>
          </a:p>
          <a:p>
            <a:pPr marL="0" indent="0" algn="ctr">
              <a:buNone/>
            </a:pPr>
            <a:r>
              <a:rPr lang="en-US" i="1" dirty="0"/>
              <a:t>mother</a:t>
            </a:r>
            <a:r>
              <a:rPr lang="en-US" dirty="0"/>
              <a:t>, </a:t>
            </a:r>
            <a:r>
              <a:rPr lang="en-US" i="1" dirty="0"/>
              <a:t>father</a:t>
            </a:r>
            <a:r>
              <a:rPr lang="en-US" dirty="0"/>
              <a:t>, </a:t>
            </a:r>
            <a:r>
              <a:rPr lang="en-US" i="1" dirty="0"/>
              <a:t>brother</a:t>
            </a:r>
            <a:r>
              <a:rPr lang="en-US" dirty="0"/>
              <a:t> × </a:t>
            </a:r>
            <a:r>
              <a:rPr lang="en-US" i="1" dirty="0" err="1"/>
              <a:t>mo</a:t>
            </a:r>
            <a:r>
              <a:rPr lang="en-US" dirty="0"/>
              <a:t>-, </a:t>
            </a:r>
            <a:r>
              <a:rPr lang="en-US" i="1" dirty="0"/>
              <a:t>fa</a:t>
            </a:r>
            <a:r>
              <a:rPr lang="en-US" dirty="0"/>
              <a:t>-, </a:t>
            </a:r>
            <a:r>
              <a:rPr lang="en-US" i="1" dirty="0"/>
              <a:t>bro</a:t>
            </a:r>
            <a:r>
              <a:rPr lang="en-US" dirty="0"/>
              <a:t>- = -</a:t>
            </a:r>
            <a:r>
              <a:rPr lang="en-US" i="1" dirty="0" err="1"/>
              <a:t>ther</a:t>
            </a:r>
            <a:r>
              <a:rPr lang="en-US" dirty="0"/>
              <a:t> not a morpheme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em</a:t>
            </a:r>
            <a:r>
              <a:rPr lang="en-US" b="1" i="1" dirty="0">
                <a:solidFill>
                  <a:srgbClr val="7030A0"/>
                </a:solidFill>
              </a:rPr>
              <a:t>power</a:t>
            </a:r>
            <a:r>
              <a:rPr lang="en-US" b="1" i="1" dirty="0">
                <a:solidFill>
                  <a:schemeClr val="accent1"/>
                </a:solidFill>
              </a:rPr>
              <a:t>ment</a:t>
            </a:r>
            <a:r>
              <a:rPr lang="en-US" b="1" i="1" dirty="0">
                <a:solidFill>
                  <a:srgbClr val="00B050"/>
                </a:solidFill>
              </a:rPr>
              <a:t>s</a:t>
            </a:r>
          </a:p>
          <a:p>
            <a:pPr marL="0" indent="0" algn="ctr">
              <a:buNone/>
            </a:pPr>
            <a:r>
              <a:rPr lang="en-US" dirty="0"/>
              <a:t>~ </a:t>
            </a:r>
            <a:r>
              <a:rPr lang="en-US" b="1" dirty="0">
                <a:solidFill>
                  <a:srgbClr val="00B050"/>
                </a:solidFill>
              </a:rPr>
              <a:t>several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actions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putting</a:t>
            </a:r>
            <a:r>
              <a:rPr lang="en-US" dirty="0"/>
              <a:t> someone </a:t>
            </a:r>
            <a:r>
              <a:rPr lang="en-US" dirty="0">
                <a:solidFill>
                  <a:srgbClr val="FF0000"/>
                </a:solidFill>
              </a:rPr>
              <a:t>into</a:t>
            </a:r>
            <a:r>
              <a:rPr lang="en-US" dirty="0"/>
              <a:t> a position of </a:t>
            </a:r>
            <a:r>
              <a:rPr lang="en-US" b="1" dirty="0">
                <a:solidFill>
                  <a:srgbClr val="7030A0"/>
                </a:solidFill>
              </a:rPr>
              <a:t>power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6A63FEC-DB7C-49F3-B4AB-13DA4D7B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0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720D5A-0CE8-4884-A88D-F5385A32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Morpheme-based approaches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8FA4CE5-ECE1-4040-B8E8-375FE56FC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exhaustively analyzed into morphemes</a:t>
            </a:r>
          </a:p>
          <a:p>
            <a:pPr marL="0" indent="0" algn="ctr">
              <a:buNone/>
            </a:pPr>
            <a:r>
              <a:rPr lang="en-US" i="1" dirty="0"/>
              <a:t>mother</a:t>
            </a:r>
            <a:r>
              <a:rPr lang="en-US" dirty="0"/>
              <a:t>, </a:t>
            </a:r>
            <a:r>
              <a:rPr lang="en-US" i="1" dirty="0"/>
              <a:t>father</a:t>
            </a:r>
            <a:r>
              <a:rPr lang="en-US" dirty="0"/>
              <a:t>, </a:t>
            </a:r>
            <a:r>
              <a:rPr lang="en-US" i="1" dirty="0"/>
              <a:t>brother</a:t>
            </a:r>
            <a:r>
              <a:rPr lang="en-US" dirty="0"/>
              <a:t> × </a:t>
            </a:r>
            <a:r>
              <a:rPr lang="en-US" i="1" dirty="0" err="1"/>
              <a:t>mo</a:t>
            </a:r>
            <a:r>
              <a:rPr lang="en-US" dirty="0"/>
              <a:t>-, </a:t>
            </a:r>
            <a:r>
              <a:rPr lang="en-US" i="1" dirty="0"/>
              <a:t>fa</a:t>
            </a:r>
            <a:r>
              <a:rPr lang="en-US" dirty="0"/>
              <a:t>-, </a:t>
            </a:r>
            <a:r>
              <a:rPr lang="en-US" i="1" dirty="0"/>
              <a:t>bro</a:t>
            </a:r>
            <a:r>
              <a:rPr lang="en-US" dirty="0"/>
              <a:t>- = -</a:t>
            </a:r>
            <a:r>
              <a:rPr lang="en-US" i="1" dirty="0" err="1"/>
              <a:t>ther</a:t>
            </a:r>
            <a:r>
              <a:rPr lang="en-US" dirty="0"/>
              <a:t> not a morpheme</a:t>
            </a:r>
          </a:p>
          <a:p>
            <a:pPr marL="0" indent="0" algn="ctr">
              <a:buNone/>
            </a:pPr>
            <a:r>
              <a:rPr lang="en-US" i="1" dirty="0"/>
              <a:t>empowerments</a:t>
            </a:r>
          </a:p>
          <a:p>
            <a:pPr marL="0" indent="0" algn="ctr">
              <a:buNone/>
            </a:pPr>
            <a:r>
              <a:rPr lang="en-US" dirty="0"/>
              <a:t>~ several actions of putting someone into a position of power</a:t>
            </a:r>
          </a:p>
          <a:p>
            <a:pPr marL="0" indent="0" algn="just">
              <a:buNone/>
            </a:pPr>
            <a:endParaRPr lang="en-US" dirty="0"/>
          </a:p>
          <a:p>
            <a:r>
              <a:rPr lang="en-US" dirty="0"/>
              <a:t>morphemes combined on the basis of rules</a:t>
            </a:r>
          </a:p>
          <a:p>
            <a:pPr lvl="1"/>
            <a:r>
              <a:rPr lang="en-US" dirty="0"/>
              <a:t>to form a causative verb, add </a:t>
            </a:r>
            <a:r>
              <a:rPr lang="en-US" i="1" dirty="0" err="1"/>
              <a:t>em</a:t>
            </a:r>
            <a:r>
              <a:rPr lang="en-US" dirty="0"/>
              <a:t>- to a noun</a:t>
            </a:r>
          </a:p>
          <a:p>
            <a:pPr lvl="1"/>
            <a:r>
              <a:rPr lang="en-US" dirty="0"/>
              <a:t>to form a plural, add -</a:t>
            </a:r>
            <a:r>
              <a:rPr lang="en-US" i="1" dirty="0"/>
              <a:t>s</a:t>
            </a:r>
            <a:r>
              <a:rPr lang="en-US" dirty="0"/>
              <a:t> to a noun</a:t>
            </a:r>
          </a:p>
          <a:p>
            <a:pPr lvl="1"/>
            <a:r>
              <a:rPr lang="en-US" dirty="0"/>
              <a:t>to form an action nominalization, add -</a:t>
            </a:r>
            <a:r>
              <a:rPr lang="en-US" i="1" dirty="0" err="1"/>
              <a:t>ment</a:t>
            </a:r>
            <a:r>
              <a:rPr lang="en-US" dirty="0"/>
              <a:t> to a verb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6A63FEC-DB7C-49F3-B4AB-13DA4D7B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B63F82-DE40-4809-912B-A80A1912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Inflectional vs. derivational morphology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B1586FC-4C08-4C74-A5DB-685885570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em</a:t>
            </a:r>
            <a:r>
              <a:rPr lang="en-US" dirty="0"/>
              <a:t>-, -</a:t>
            </a:r>
            <a:r>
              <a:rPr lang="en-US" i="1" dirty="0" err="1"/>
              <a:t>ment</a:t>
            </a:r>
            <a:r>
              <a:rPr lang="en-US" dirty="0"/>
              <a:t> vs. -</a:t>
            </a:r>
            <a:r>
              <a:rPr lang="en-US" i="1" dirty="0"/>
              <a:t>s</a:t>
            </a:r>
            <a:r>
              <a:rPr lang="en-US" dirty="0"/>
              <a:t> ~ intuitively different? but how?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EB29E3F-1589-4F86-A77B-52E7B3F9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B63F82-DE40-4809-912B-A80A1912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Inflectional vs. derivational morphology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B1586FC-4C08-4C74-A5DB-685885570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/>
              <a:t>em</a:t>
            </a:r>
            <a:r>
              <a:rPr lang="en-US" dirty="0"/>
              <a:t>-, -</a:t>
            </a:r>
            <a:r>
              <a:rPr lang="en-US" i="1" dirty="0" err="1"/>
              <a:t>ment</a:t>
            </a:r>
            <a:r>
              <a:rPr lang="en-US" dirty="0"/>
              <a:t> vs. -</a:t>
            </a:r>
            <a:r>
              <a:rPr lang="en-US" i="1" dirty="0"/>
              <a:t>s</a:t>
            </a:r>
            <a:r>
              <a:rPr lang="en-US" dirty="0"/>
              <a:t> ~ intuitively different? but how?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Assignment 1</a:t>
            </a:r>
            <a:r>
              <a:rPr lang="en-US" dirty="0"/>
              <a:t>: Read pages 14–17 of </a:t>
            </a:r>
            <a:r>
              <a:rPr lang="en-US" dirty="0" err="1"/>
              <a:t>Plag</a:t>
            </a:r>
            <a:r>
              <a:rPr lang="en-US" dirty="0"/>
              <a:t> (2003) on inflection vs. derivation. Choose </a:t>
            </a:r>
            <a:r>
              <a:rPr lang="en-US" b="1" dirty="0"/>
              <a:t>two</a:t>
            </a:r>
            <a:r>
              <a:rPr lang="en-US" dirty="0"/>
              <a:t> of the following (or any other interesting example), and using the criteria discussed in </a:t>
            </a:r>
            <a:r>
              <a:rPr lang="en-US" dirty="0" err="1"/>
              <a:t>Plag</a:t>
            </a:r>
            <a:r>
              <a:rPr lang="en-US" dirty="0"/>
              <a:t>, show whether the affixes count as (more) inflectional or (more) derivational:</a:t>
            </a:r>
          </a:p>
          <a:p>
            <a:pPr marL="514350" indent="-514350">
              <a:buAutoNum type="alphaLcParenR"/>
            </a:pPr>
            <a:r>
              <a:rPr lang="en-US" dirty="0"/>
              <a:t>e.g., </a:t>
            </a:r>
            <a:r>
              <a:rPr lang="en-US" i="1" dirty="0"/>
              <a:t>re- /</a:t>
            </a:r>
            <a:r>
              <a:rPr lang="en-US" dirty="0"/>
              <a:t> </a:t>
            </a:r>
            <a:r>
              <a:rPr lang="en-US" i="1" dirty="0"/>
              <a:t>-</a:t>
            </a:r>
            <a:r>
              <a:rPr lang="en-US" i="1" dirty="0" err="1"/>
              <a:t>ess</a:t>
            </a:r>
            <a:r>
              <a:rPr lang="en-US" i="1" dirty="0"/>
              <a:t> /</a:t>
            </a:r>
            <a:r>
              <a:rPr lang="en-US" dirty="0"/>
              <a:t> -</a:t>
            </a:r>
            <a:r>
              <a:rPr lang="en-US" i="1" dirty="0" err="1"/>
              <a:t>ment</a:t>
            </a:r>
            <a:r>
              <a:rPr lang="en-US" dirty="0"/>
              <a:t> – or its equivalent in your mother tongue</a:t>
            </a:r>
          </a:p>
          <a:p>
            <a:pPr marL="514350" indent="-514350">
              <a:buAutoNum type="alphaLcParenR"/>
            </a:pPr>
            <a:r>
              <a:rPr lang="en-US" dirty="0"/>
              <a:t>a diminutive suffix</a:t>
            </a:r>
          </a:p>
          <a:p>
            <a:pPr marL="514350" indent="-514350">
              <a:buAutoNum type="alphaLcParenR"/>
            </a:pPr>
            <a:r>
              <a:rPr lang="en-US" dirty="0"/>
              <a:t>an adverb forming suffix (Cz -</a:t>
            </a:r>
            <a:r>
              <a:rPr lang="en-US" i="1" dirty="0"/>
              <a:t>e</a:t>
            </a:r>
            <a:r>
              <a:rPr lang="en-US" dirty="0"/>
              <a:t>/-</a:t>
            </a:r>
            <a:r>
              <a:rPr lang="en-US" i="1" dirty="0"/>
              <a:t>ě</a:t>
            </a:r>
            <a:r>
              <a:rPr lang="en-US" dirty="0"/>
              <a:t>, -</a:t>
            </a:r>
            <a:r>
              <a:rPr lang="en-US" i="1" dirty="0"/>
              <a:t>y; </a:t>
            </a:r>
            <a:r>
              <a:rPr lang="en-US" dirty="0" err="1"/>
              <a:t>En</a:t>
            </a:r>
            <a:r>
              <a:rPr lang="en-US" dirty="0"/>
              <a:t> -</a:t>
            </a:r>
            <a:r>
              <a:rPr lang="en-US" i="1" dirty="0" err="1"/>
              <a:t>ly</a:t>
            </a:r>
            <a:r>
              <a:rPr lang="en-US" dirty="0"/>
              <a:t>; </a:t>
            </a:r>
            <a:r>
              <a:rPr lang="en-US" dirty="0" err="1"/>
              <a:t>Sp</a:t>
            </a:r>
            <a:r>
              <a:rPr lang="en-US" dirty="0"/>
              <a:t> -</a:t>
            </a:r>
            <a:r>
              <a:rPr lang="en-US" i="1" dirty="0" err="1"/>
              <a:t>mente</a:t>
            </a:r>
            <a:r>
              <a:rPr lang="en-US" dirty="0"/>
              <a:t> etc.)</a:t>
            </a:r>
          </a:p>
          <a:p>
            <a:pPr marL="514350" indent="-514350">
              <a:buAutoNum type="alphaLcParenR"/>
            </a:pPr>
            <a:r>
              <a:rPr lang="en-US" dirty="0"/>
              <a:t>Czech </a:t>
            </a:r>
            <a:r>
              <a:rPr lang="en-US" i="1" dirty="0" err="1"/>
              <a:t>nej</a:t>
            </a:r>
            <a:r>
              <a:rPr lang="en-US" dirty="0"/>
              <a:t>- (</a:t>
            </a:r>
            <a:r>
              <a:rPr lang="en-US" i="1" dirty="0" err="1"/>
              <a:t>lepší</a:t>
            </a:r>
            <a:r>
              <a:rPr lang="en-US" dirty="0"/>
              <a:t> 'better‘ → </a:t>
            </a:r>
            <a:r>
              <a:rPr lang="en-US" b="1" i="1" dirty="0" err="1"/>
              <a:t>nej</a:t>
            </a:r>
            <a:r>
              <a:rPr lang="en-US" i="1" dirty="0" err="1"/>
              <a:t>lepší</a:t>
            </a:r>
            <a:r>
              <a:rPr lang="en-US" dirty="0"/>
              <a:t> 'best‘)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EB29E3F-1589-4F86-A77B-52E7B3F9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544D58-52AA-4B1D-A837-015E2E36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Various (parts of) rules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D557A56-1926-4BDC-A0C9-01272616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09FB774-61A0-46F6-98AD-9FE08E78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11" y="2029265"/>
            <a:ext cx="9414978" cy="279947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CE02885-0D1E-436C-9970-8CD0FB5ED293}"/>
              </a:ext>
            </a:extLst>
          </p:cNvPr>
          <p:cNvSpPr txBox="1"/>
          <p:nvPr/>
        </p:nvSpPr>
        <p:spPr>
          <a:xfrm>
            <a:off x="2162888" y="5167312"/>
            <a:ext cx="786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phonological</a:t>
            </a:r>
            <a:r>
              <a:rPr lang="en-US" sz="2400" dirty="0"/>
              <a:t> </a:t>
            </a:r>
            <a:r>
              <a:rPr lang="en-US" sz="2400" b="1" dirty="0"/>
              <a:t>restriction</a:t>
            </a:r>
            <a:r>
              <a:rPr lang="en-US" sz="2400" dirty="0"/>
              <a:t>: the suffix attaches only to verbs with stress on the final syllable (cf. Plag 2003: 3.5.2)</a:t>
            </a:r>
          </a:p>
        </p:txBody>
      </p:sp>
    </p:spTree>
    <p:extLst>
      <p:ext uri="{BB962C8B-B14F-4D97-AF65-F5344CB8AC3E}">
        <p14:creationId xmlns:p14="http://schemas.microsoft.com/office/powerpoint/2010/main" val="35173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544D58-52AA-4B1D-A837-015E2E36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Various (parts of) rules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D557A56-1926-4BDC-A0C9-01272616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CE02885-0D1E-436C-9970-8CD0FB5ED293}"/>
              </a:ext>
            </a:extLst>
          </p:cNvPr>
          <p:cNvSpPr txBox="1"/>
          <p:nvPr/>
        </p:nvSpPr>
        <p:spPr>
          <a:xfrm>
            <a:off x="5584874" y="4597795"/>
            <a:ext cx="6038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phonological restriction</a:t>
            </a:r>
            <a:r>
              <a:rPr lang="en-US" sz="2400" dirty="0"/>
              <a:t>: the suffix attaches only to monosyllabic verbs ending in </a:t>
            </a:r>
            <a:r>
              <a:rPr lang="en-US" sz="2400" dirty="0" err="1"/>
              <a:t>obstruents</a:t>
            </a:r>
            <a:r>
              <a:rPr lang="en-US" sz="2400" dirty="0"/>
              <a:t> (cf. Plag 2003: 3.5.2)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C629118-9F3E-4C40-B72C-0EC369070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4746674" cy="41074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31090BF-FCEE-4C5F-90FA-9CAD37FF5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571" y="1690687"/>
            <a:ext cx="5339599" cy="21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544D58-52AA-4B1D-A837-015E2E36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Various (parts of) rules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F965919-562A-4800-88C9-C090D008E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colonization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i="1" dirty="0" err="1"/>
              <a:t>colonizal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i="1" dirty="0" err="1"/>
              <a:t>colonizement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i="1" dirty="0" err="1"/>
              <a:t>colonizage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readable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i="1" dirty="0" err="1"/>
              <a:t>sleepable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i="1" dirty="0" err="1"/>
              <a:t>dieable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D557A56-1926-4BDC-A0C9-01272616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CE02885-0D1E-436C-9970-8CD0FB5ED293}"/>
              </a:ext>
            </a:extLst>
          </p:cNvPr>
          <p:cNvSpPr txBox="1"/>
          <p:nvPr/>
        </p:nvSpPr>
        <p:spPr>
          <a:xfrm>
            <a:off x="5315504" y="2228671"/>
            <a:ext cx="603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morphological restriction</a:t>
            </a:r>
            <a:r>
              <a:rPr lang="en-US" sz="2400" dirty="0"/>
              <a:t>: verbs in -</a:t>
            </a:r>
            <a:r>
              <a:rPr lang="en-US" sz="2400" i="1" dirty="0" err="1"/>
              <a:t>ize</a:t>
            </a:r>
            <a:r>
              <a:rPr lang="en-US" sz="2400" dirty="0"/>
              <a:t> take -</a:t>
            </a:r>
            <a:r>
              <a:rPr lang="en-US" sz="2400" i="1" dirty="0"/>
              <a:t>ation</a:t>
            </a:r>
            <a:r>
              <a:rPr lang="en-US" sz="2400" dirty="0"/>
              <a:t> (cf. Plag 2003: 3.5.2)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CEC1A61C-06F0-4849-9DE7-9F63596FC969}"/>
              </a:ext>
            </a:extLst>
          </p:cNvPr>
          <p:cNvSpPr txBox="1"/>
          <p:nvPr/>
        </p:nvSpPr>
        <p:spPr>
          <a:xfrm>
            <a:off x="5315504" y="4603767"/>
            <a:ext cx="603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syntactic restriction</a:t>
            </a:r>
            <a:r>
              <a:rPr lang="en-US" sz="2400" dirty="0"/>
              <a:t>: -</a:t>
            </a:r>
            <a:r>
              <a:rPr lang="en-US" sz="2400" i="1" dirty="0"/>
              <a:t>able</a:t>
            </a:r>
            <a:r>
              <a:rPr lang="en-US" sz="2400" dirty="0"/>
              <a:t> usually attaches to transitive verbs</a:t>
            </a:r>
          </a:p>
        </p:txBody>
      </p:sp>
    </p:spTree>
    <p:extLst>
      <p:ext uri="{BB962C8B-B14F-4D97-AF65-F5344CB8AC3E}">
        <p14:creationId xmlns:p14="http://schemas.microsoft.com/office/powerpoint/2010/main" val="36466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Lexicalist hypothesis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Chomsky (1970): Remarks on Nominalization</a:t>
            </a:r>
          </a:p>
          <a:p>
            <a:r>
              <a:rPr lang="en-US" dirty="0" smtClean="0"/>
              <a:t>before: </a:t>
            </a:r>
            <a:r>
              <a:rPr lang="en-US" i="1" dirty="0" smtClean="0"/>
              <a:t>Caesar destroyed the city</a:t>
            </a:r>
            <a:r>
              <a:rPr lang="en-US" dirty="0" smtClean="0"/>
              <a:t> → </a:t>
            </a:r>
            <a:r>
              <a:rPr lang="en-US" i="1" dirty="0" smtClean="0"/>
              <a:t>Caesar’s destruction of the city</a:t>
            </a:r>
          </a:p>
          <a:p>
            <a:r>
              <a:rPr lang="en-US" dirty="0" smtClean="0"/>
              <a:t>Chomsky → not a transformation, </a:t>
            </a:r>
            <a:r>
              <a:rPr lang="en-US" b="1" dirty="0" smtClean="0"/>
              <a:t>word-formation is a separate component of grammar</a:t>
            </a:r>
            <a:r>
              <a:rPr lang="en-US" dirty="0" smtClean="0"/>
              <a:t>, and syntactic rules cannot change the internal structure of words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see, for instance: Newmeyer, F. (2009): Current challenges to the lexicalist hypothesis: An overview and a critique. In: W. Lewis, S. </a:t>
            </a:r>
            <a:r>
              <a:rPr lang="en-US" sz="2400" dirty="0" err="1" smtClean="0"/>
              <a:t>Karimi</a:t>
            </a:r>
            <a:r>
              <a:rPr lang="en-US" sz="2400" dirty="0" smtClean="0"/>
              <a:t> &amp; H. Harley (eds.), </a:t>
            </a:r>
            <a:r>
              <a:rPr lang="en-US" sz="2400" i="1" dirty="0" smtClean="0"/>
              <a:t>Time and Again: Theoretical Perspectives on Formal Linguistics</a:t>
            </a:r>
            <a:r>
              <a:rPr lang="en-US" sz="2400" dirty="0" smtClean="0"/>
              <a:t>, 91–117. Amsterdam: John Benjamins Publishing Company.</a:t>
            </a: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6" name="Picture 2" descr="C:\Users\slama\Downloads\that's where the trouble began - that sm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43" y="430071"/>
            <a:ext cx="5247030" cy="599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Anti-lexicalist approaches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some problems with lexicalism – for example: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She had that don’t-you-dare! look.</a:t>
            </a:r>
          </a:p>
          <a:p>
            <a:pPr marL="0" indent="0" algn="ctr">
              <a:buNone/>
            </a:pPr>
            <a:r>
              <a:rPr lang="en-US" i="1" dirty="0" smtClean="0"/>
              <a:t>He had on an “I’m your superior” face.</a:t>
            </a:r>
          </a:p>
          <a:p>
            <a:pPr marL="0" indent="0" algn="ctr">
              <a:buNone/>
            </a:pPr>
            <a:r>
              <a:rPr lang="en-US" i="1" dirty="0" smtClean="0"/>
              <a:t>his I love </a:t>
            </a:r>
            <a:r>
              <a:rPr lang="en-US" i="1" dirty="0" err="1" smtClean="0"/>
              <a:t>yous</a:t>
            </a:r>
            <a:r>
              <a:rPr lang="en-US" dirty="0" smtClean="0"/>
              <a:t>, </a:t>
            </a:r>
            <a:r>
              <a:rPr lang="en-US" i="1" dirty="0" smtClean="0"/>
              <a:t>a thank you</a:t>
            </a:r>
            <a:r>
              <a:rPr lang="en-US" dirty="0" smtClean="0"/>
              <a:t>, </a:t>
            </a:r>
            <a:r>
              <a:rPr lang="en-US" i="1" dirty="0" err="1" smtClean="0"/>
              <a:t>knowitallism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see, for instance: 48. </a:t>
            </a:r>
            <a:r>
              <a:rPr lang="en-US" dirty="0" err="1" smtClean="0"/>
              <a:t>Bruening</a:t>
            </a:r>
            <a:r>
              <a:rPr lang="en-US" dirty="0" smtClean="0"/>
              <a:t>, B. (2018): The lexicalist hypothesis: Both wrong and superfluous. </a:t>
            </a:r>
            <a:r>
              <a:rPr lang="en-US" i="1" dirty="0" smtClean="0"/>
              <a:t>Language</a:t>
            </a:r>
            <a:r>
              <a:rPr lang="en-US" dirty="0" smtClean="0"/>
              <a:t> 94(1): 1–42.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1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54FA5B-CD2E-4909-A3D6-64CCEB17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covered in the course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B23173E-937D-40C6-AD33-6AF24685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7308" cy="466725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Morphology, word-formation &amp; morphemes</a:t>
            </a:r>
          </a:p>
          <a:p>
            <a:pPr marL="514350" indent="-514350">
              <a:buAutoNum type="arabicPeriod"/>
            </a:pPr>
            <a:r>
              <a:rPr lang="en-US" dirty="0"/>
              <a:t>Morpheme-based theories of word-formation</a:t>
            </a:r>
          </a:p>
          <a:p>
            <a:pPr marL="514350" indent="-514350">
              <a:buAutoNum type="arabicPeriod"/>
            </a:pPr>
            <a:r>
              <a:rPr lang="en-US" dirty="0"/>
              <a:t>Problems with the morpheme</a:t>
            </a:r>
          </a:p>
          <a:p>
            <a:pPr marL="514350" indent="-514350">
              <a:buAutoNum type="arabicPeriod"/>
            </a:pPr>
            <a:r>
              <a:rPr lang="en-US" dirty="0"/>
              <a:t>Word-based theories of word-formation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Cognitive Grammar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Construction Grammar</a:t>
            </a:r>
          </a:p>
          <a:p>
            <a:pPr marL="514350" indent="-514350">
              <a:buAutoNum type="arabicPeriod"/>
            </a:pPr>
            <a:r>
              <a:rPr lang="en-US" dirty="0"/>
              <a:t>Relational Morphology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language acquisition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psycholinguistics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aphasia and dementia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dyslexia</a:t>
            </a:r>
          </a:p>
          <a:p>
            <a:pPr marL="514350" indent="-514350">
              <a:buAutoNum type="arabicPeriod"/>
            </a:pPr>
            <a:r>
              <a:rPr lang="en-US" dirty="0"/>
              <a:t>Word-formation and slips of the tongue &amp; spelling errors</a:t>
            </a:r>
          </a:p>
          <a:p>
            <a:pPr marL="514350" indent="-514350">
              <a:buAutoNum type="arabicPeriod"/>
            </a:pPr>
            <a:r>
              <a:rPr lang="en-US" dirty="0"/>
              <a:t>Word-formation and Naive Discriminative Learning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49A29D7-4256-4517-A2F1-7E91E1B9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57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Anti-lexicalist approaches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some problems with lexicalism</a:t>
            </a:r>
          </a:p>
          <a:p>
            <a:r>
              <a:rPr lang="en-US" dirty="0" smtClean="0"/>
              <a:t>“syntactic” or “transformationalist” approaches → there is only syntax, and syntax generates words from </a:t>
            </a:r>
            <a:r>
              <a:rPr lang="en-US" dirty="0" err="1" smtClean="0"/>
              <a:t>categoryless</a:t>
            </a:r>
            <a:r>
              <a:rPr lang="en-US" dirty="0" smtClean="0"/>
              <a:t> roots</a:t>
            </a:r>
          </a:p>
          <a:p>
            <a:r>
              <a:rPr lang="en-US" dirty="0" smtClean="0"/>
              <a:t>e.g., Distributed Morphology (Alec Marantz), the Exo-Skeletal model (</a:t>
            </a:r>
            <a:r>
              <a:rPr lang="en-US" dirty="0" err="1" smtClean="0"/>
              <a:t>Hagit</a:t>
            </a:r>
            <a:r>
              <a:rPr lang="en-US" dirty="0" smtClean="0"/>
              <a:t> Borer), generally minimalist generativist approaches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root √</a:t>
            </a:r>
            <a:r>
              <a:rPr lang="en-US" cap="small" dirty="0" smtClean="0"/>
              <a:t>destroy</a:t>
            </a:r>
            <a:r>
              <a:rPr lang="en-US" dirty="0" smtClean="0"/>
              <a:t> (neither a verb nor a noun)</a:t>
            </a:r>
          </a:p>
          <a:p>
            <a:pPr marL="0" indent="0">
              <a:buNone/>
            </a:pPr>
            <a:r>
              <a:rPr lang="en-US" dirty="0" smtClean="0"/>
              <a:t>→ combines with nominal projections → the noun </a:t>
            </a:r>
            <a:r>
              <a:rPr lang="en-US" i="1" dirty="0" smtClean="0"/>
              <a:t>destruction</a:t>
            </a:r>
          </a:p>
          <a:p>
            <a:pPr marL="0" indent="0">
              <a:buNone/>
            </a:pPr>
            <a:r>
              <a:rPr lang="en-US" dirty="0" smtClean="0"/>
              <a:t>→ combines with verbal projections → the verb </a:t>
            </a:r>
            <a:r>
              <a:rPr lang="en-US" i="1" dirty="0" smtClean="0"/>
              <a:t>destroy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57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Anti-lexicalist approaches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21400" y="1844339"/>
            <a:ext cx="4379536" cy="2531794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7061" y="1844339"/>
            <a:ext cx="6197642" cy="37110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80677" y="5667555"/>
            <a:ext cx="477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calcification of…</a:t>
            </a:r>
          </a:p>
          <a:p>
            <a:pPr algn="ctr"/>
            <a:r>
              <a:rPr lang="en-US" dirty="0" smtClean="0"/>
              <a:t>(denoting the process)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25964" y="4508740"/>
            <a:ext cx="477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calcification</a:t>
            </a:r>
            <a:endParaRPr lang="en-US" dirty="0" smtClean="0"/>
          </a:p>
          <a:p>
            <a:pPr algn="ctr"/>
            <a:r>
              <a:rPr lang="en-US" dirty="0" smtClean="0"/>
              <a:t>(denoting result)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4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22</a:t>
            </a:fld>
            <a:endParaRPr lang="en-US" dirty="0"/>
          </a:p>
        </p:txBody>
      </p:sp>
      <p:pic>
        <p:nvPicPr>
          <p:cNvPr id="2050" name="Picture 2" descr="C:\Users\slama\Downloads\the formalist approach taught in this 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12" y="378873"/>
            <a:ext cx="64770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4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Single vs. dual route models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dual route </a:t>
            </a:r>
            <a:r>
              <a:rPr lang="en-US" dirty="0" smtClean="0"/>
              <a:t>= a </a:t>
            </a:r>
            <a:r>
              <a:rPr lang="en-US" dirty="0" err="1" smtClean="0"/>
              <a:t>multimorphemic</a:t>
            </a:r>
            <a:r>
              <a:rPr lang="en-US" dirty="0" smtClean="0"/>
              <a:t> word processed in two ways at the same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one conducts a morphological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other processes the word as a whole</a:t>
            </a:r>
          </a:p>
          <a:p>
            <a:r>
              <a:rPr lang="en-US" b="1" dirty="0" smtClean="0"/>
              <a:t>single route </a:t>
            </a:r>
            <a:r>
              <a:rPr lang="en-US" dirty="0" smtClean="0"/>
              <a:t>= only one way of processing</a:t>
            </a:r>
          </a:p>
          <a:p>
            <a:pPr lvl="1"/>
            <a:r>
              <a:rPr lang="en-US" b="1" dirty="0" smtClean="0"/>
              <a:t>either</a:t>
            </a:r>
            <a:r>
              <a:rPr lang="en-US" dirty="0" smtClean="0"/>
              <a:t>: all words decomposed into morphemes (</a:t>
            </a:r>
            <a:r>
              <a:rPr lang="en-US" b="1" dirty="0" smtClean="0">
                <a:solidFill>
                  <a:srgbClr val="FF0000"/>
                </a:solidFill>
              </a:rPr>
              <a:t>full-parsing theories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or</a:t>
            </a:r>
            <a:r>
              <a:rPr lang="en-US" dirty="0" smtClean="0"/>
              <a:t>: all words are processes as wholes (</a:t>
            </a:r>
            <a:r>
              <a:rPr lang="en-US" b="1" dirty="0" smtClean="0">
                <a:solidFill>
                  <a:srgbClr val="0070C0"/>
                </a:solidFill>
              </a:rPr>
              <a:t>full-listing theories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full-listing</a:t>
            </a:r>
            <a:r>
              <a:rPr lang="en-US" dirty="0" smtClean="0"/>
              <a:t> – impossible, we would not be able to process new words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full-parsing</a:t>
            </a:r>
            <a:r>
              <a:rPr lang="en-US" dirty="0" smtClean="0"/>
              <a:t> – impossible, we do not decompose frequent words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79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commitment (aka “why we care”)</a:t>
            </a:r>
          </a:p>
          <a:p>
            <a:r>
              <a:rPr lang="en-US" dirty="0" smtClean="0"/>
              <a:t>traditional account: morphemes + rules (with various kinds of restrictions); words can be exhaustively decomposed into morphemes</a:t>
            </a:r>
          </a:p>
          <a:p>
            <a:r>
              <a:rPr lang="en-US" dirty="0" smtClean="0"/>
              <a:t>lexicalist vs. syntactic approaches (word-formation is / is not an independent &amp; pre-syntactic component of grammar)</a:t>
            </a:r>
          </a:p>
          <a:p>
            <a:r>
              <a:rPr lang="en-US" dirty="0" smtClean="0"/>
              <a:t>single vs. dual route models</a:t>
            </a:r>
          </a:p>
          <a:p>
            <a:r>
              <a:rPr lang="en-US" dirty="0" smtClean="0"/>
              <a:t>single route models: full-parsing vs. full-listing theories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9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54FA5B-CD2E-4909-A3D6-64CCEB17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covered in the course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B23173E-937D-40C6-AD33-6AF24685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7308" cy="466725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Morphology, word-formation &amp; morphemes</a:t>
            </a:r>
          </a:p>
          <a:p>
            <a:pPr marL="514350" indent="-514350">
              <a:buAutoNum type="arabicPeriod"/>
            </a:pPr>
            <a:r>
              <a:rPr lang="en-US" dirty="0"/>
              <a:t>Morpheme-based theories of word-formation</a:t>
            </a:r>
          </a:p>
          <a:p>
            <a:pPr marL="514350" indent="-514350">
              <a:buAutoNum type="arabicPeriod"/>
            </a:pPr>
            <a:r>
              <a:rPr lang="en-US" dirty="0"/>
              <a:t>Problems with the morpheme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dirty="0"/>
              <a:t>Word-based theories of word-formation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Cognitive Grammar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Construction Grammar</a:t>
            </a:r>
          </a:p>
          <a:p>
            <a:pPr marL="514350" indent="-514350">
              <a:buAutoNum type="arabicPeriod"/>
            </a:pPr>
            <a:r>
              <a:rPr lang="en-US" dirty="0"/>
              <a:t>Relational Morphology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language acquisition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psycholinguistics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aphasia and dementia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dyslexia</a:t>
            </a:r>
          </a:p>
          <a:p>
            <a:pPr marL="514350" indent="-514350">
              <a:buAutoNum type="arabicPeriod"/>
            </a:pPr>
            <a:r>
              <a:rPr lang="en-US" dirty="0"/>
              <a:t>Word-formation and slips of the tongue &amp; spelling errors</a:t>
            </a:r>
          </a:p>
          <a:p>
            <a:pPr marL="514350" indent="-514350">
              <a:buAutoNum type="arabicPeriod"/>
            </a:pPr>
            <a:r>
              <a:rPr lang="en-US" dirty="0"/>
              <a:t>Word-formation and Naive Discriminative Learning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49A29D7-4256-4517-A2F1-7E91E1B9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xmlns="" id="{F1A5C335-537E-4F00-B408-AA3AC489721D}"/>
              </a:ext>
            </a:extLst>
          </p:cNvPr>
          <p:cNvSpPr/>
          <p:nvPr/>
        </p:nvSpPr>
        <p:spPr>
          <a:xfrm>
            <a:off x="6527409" y="1825625"/>
            <a:ext cx="323557" cy="56588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9316863-2714-4B8B-9DC8-AC36B26383BB}"/>
              </a:ext>
            </a:extLst>
          </p:cNvPr>
          <p:cNvSpPr txBox="1"/>
          <p:nvPr/>
        </p:nvSpPr>
        <p:spPr>
          <a:xfrm>
            <a:off x="7076049" y="1908511"/>
            <a:ext cx="427775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traditional, mainstream approach</a:t>
            </a:r>
          </a:p>
        </p:txBody>
      </p:sp>
    </p:spTree>
    <p:extLst>
      <p:ext uri="{BB962C8B-B14F-4D97-AF65-F5344CB8AC3E}">
        <p14:creationId xmlns:p14="http://schemas.microsoft.com/office/powerpoint/2010/main" val="248648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54FA5B-CD2E-4909-A3D6-64CCEB17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covered in the course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B23173E-937D-40C6-AD33-6AF24685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7308" cy="466725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Morphology, word-formation &amp; morphemes</a:t>
            </a:r>
          </a:p>
          <a:p>
            <a:pPr marL="514350" indent="-514350">
              <a:buAutoNum type="arabicPeriod"/>
            </a:pPr>
            <a:r>
              <a:rPr lang="en-US" dirty="0"/>
              <a:t>Morpheme-based theories of word-formation</a:t>
            </a:r>
          </a:p>
          <a:p>
            <a:pPr marL="514350" indent="-514350">
              <a:buAutoNum type="arabicPeriod"/>
            </a:pPr>
            <a:r>
              <a:rPr lang="en-US" dirty="0"/>
              <a:t>Problems with the morpheme = </a:t>
            </a:r>
            <a:r>
              <a:rPr lang="en-US" b="1" dirty="0"/>
              <a:t>problems with the traditional approach</a:t>
            </a:r>
          </a:p>
          <a:p>
            <a:pPr marL="514350" indent="-514350">
              <a:buAutoNum type="arabicPeriod"/>
            </a:pPr>
            <a:r>
              <a:rPr lang="en-US" dirty="0"/>
              <a:t>Word-based theories of word-formation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Cognitive Grammar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Construction Grammar</a:t>
            </a:r>
          </a:p>
          <a:p>
            <a:pPr marL="514350" indent="-514350">
              <a:buAutoNum type="arabicPeriod"/>
            </a:pPr>
            <a:r>
              <a:rPr lang="en-US" dirty="0"/>
              <a:t>Relational Morphology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language acquisition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psycholinguistics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aphasia and dementia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dyslexia</a:t>
            </a:r>
          </a:p>
          <a:p>
            <a:pPr marL="514350" indent="-514350">
              <a:buAutoNum type="arabicPeriod"/>
            </a:pPr>
            <a:r>
              <a:rPr lang="en-US" dirty="0"/>
              <a:t>Word-formation and slips of the tongue &amp; spelling errors</a:t>
            </a:r>
          </a:p>
          <a:p>
            <a:pPr marL="514350" indent="-514350">
              <a:buAutoNum type="arabicPeriod"/>
            </a:pPr>
            <a:r>
              <a:rPr lang="en-US" dirty="0"/>
              <a:t>Word-formation and Naive Discriminative Learning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49A29D7-4256-4517-A2F1-7E91E1B9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xmlns="" id="{F1A5C335-537E-4F00-B408-AA3AC489721D}"/>
              </a:ext>
            </a:extLst>
          </p:cNvPr>
          <p:cNvSpPr/>
          <p:nvPr/>
        </p:nvSpPr>
        <p:spPr>
          <a:xfrm>
            <a:off x="6527409" y="1825625"/>
            <a:ext cx="323557" cy="56588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9316863-2714-4B8B-9DC8-AC36B26383BB}"/>
              </a:ext>
            </a:extLst>
          </p:cNvPr>
          <p:cNvSpPr txBox="1"/>
          <p:nvPr/>
        </p:nvSpPr>
        <p:spPr>
          <a:xfrm>
            <a:off x="7076049" y="1908511"/>
            <a:ext cx="427775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traditional, mainstream approach</a:t>
            </a:r>
          </a:p>
        </p:txBody>
      </p:sp>
    </p:spTree>
    <p:extLst>
      <p:ext uri="{BB962C8B-B14F-4D97-AF65-F5344CB8AC3E}">
        <p14:creationId xmlns:p14="http://schemas.microsoft.com/office/powerpoint/2010/main" val="6256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54FA5B-CD2E-4909-A3D6-64CCEB17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covered in the course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B23173E-937D-40C6-AD33-6AF24685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7308" cy="466725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Morphology, word-formation &amp; morphemes</a:t>
            </a:r>
          </a:p>
          <a:p>
            <a:pPr marL="514350" indent="-514350">
              <a:buAutoNum type="arabicPeriod"/>
            </a:pPr>
            <a:r>
              <a:rPr lang="en-US" dirty="0"/>
              <a:t>Morpheme-based theories of word-formation</a:t>
            </a:r>
          </a:p>
          <a:p>
            <a:pPr marL="514350" indent="-514350">
              <a:buAutoNum type="arabicPeriod"/>
            </a:pPr>
            <a:r>
              <a:rPr lang="en-US" dirty="0"/>
              <a:t>Problems with the morpheme = </a:t>
            </a:r>
            <a:r>
              <a:rPr lang="en-US" b="1" dirty="0"/>
              <a:t>problems with the traditional approach</a:t>
            </a:r>
          </a:p>
          <a:p>
            <a:pPr marL="514350" indent="-514350">
              <a:buAutoNum type="arabicPeriod"/>
            </a:pPr>
            <a:r>
              <a:rPr lang="en-US" dirty="0"/>
              <a:t>Word-based theories of word-formation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Cognitive Grammar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Construction Grammar</a:t>
            </a:r>
          </a:p>
          <a:p>
            <a:pPr marL="514350" indent="-514350">
              <a:buAutoNum type="arabicPeriod"/>
            </a:pPr>
            <a:r>
              <a:rPr lang="en-US" dirty="0"/>
              <a:t>Relational Morphology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language acquisition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psycholinguistics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aphasia and dementia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dyslexia</a:t>
            </a:r>
          </a:p>
          <a:p>
            <a:pPr marL="514350" indent="-514350">
              <a:buAutoNum type="arabicPeriod"/>
            </a:pPr>
            <a:r>
              <a:rPr lang="en-US" dirty="0"/>
              <a:t>Word-formation and slips of the tongue &amp; spelling errors</a:t>
            </a:r>
          </a:p>
          <a:p>
            <a:pPr marL="514350" indent="-514350">
              <a:buAutoNum type="arabicPeriod"/>
            </a:pPr>
            <a:r>
              <a:rPr lang="en-US" dirty="0"/>
              <a:t>Word-formation and Naive Discriminative Learning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49A29D7-4256-4517-A2F1-7E91E1B9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xmlns="" id="{F1A5C335-537E-4F00-B408-AA3AC489721D}"/>
              </a:ext>
            </a:extLst>
          </p:cNvPr>
          <p:cNvSpPr/>
          <p:nvPr/>
        </p:nvSpPr>
        <p:spPr>
          <a:xfrm>
            <a:off x="6527409" y="1825625"/>
            <a:ext cx="323557" cy="56588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9316863-2714-4B8B-9DC8-AC36B26383BB}"/>
              </a:ext>
            </a:extLst>
          </p:cNvPr>
          <p:cNvSpPr txBox="1"/>
          <p:nvPr/>
        </p:nvSpPr>
        <p:spPr>
          <a:xfrm>
            <a:off x="7076049" y="1908511"/>
            <a:ext cx="427775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traditional, mainstream approach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xmlns="" id="{CA5FC067-E874-47F2-8883-E5964F4BDB88}"/>
              </a:ext>
            </a:extLst>
          </p:cNvPr>
          <p:cNvSpPr/>
          <p:nvPr/>
        </p:nvSpPr>
        <p:spPr>
          <a:xfrm>
            <a:off x="6527409" y="2899104"/>
            <a:ext cx="323557" cy="122928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8A8B0F14-00B1-4C5D-A6FE-5DD697A58F40}"/>
              </a:ext>
            </a:extLst>
          </p:cNvPr>
          <p:cNvSpPr txBox="1"/>
          <p:nvPr/>
        </p:nvSpPr>
        <p:spPr>
          <a:xfrm>
            <a:off x="7076048" y="3313692"/>
            <a:ext cx="427775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alternative approaches</a:t>
            </a:r>
          </a:p>
        </p:txBody>
      </p:sp>
    </p:spTree>
    <p:extLst>
      <p:ext uri="{BB962C8B-B14F-4D97-AF65-F5344CB8AC3E}">
        <p14:creationId xmlns:p14="http://schemas.microsoft.com/office/powerpoint/2010/main" val="223503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54FA5B-CD2E-4909-A3D6-64CCEB17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 covered in the course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B23173E-937D-40C6-AD33-6AF24685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7308" cy="466725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Morphology, word-formation &amp; morphemes</a:t>
            </a:r>
          </a:p>
          <a:p>
            <a:pPr marL="514350" indent="-514350">
              <a:buAutoNum type="arabicPeriod"/>
            </a:pPr>
            <a:r>
              <a:rPr lang="en-US" dirty="0"/>
              <a:t>Morpheme-based theories of word-formation</a:t>
            </a:r>
          </a:p>
          <a:p>
            <a:pPr marL="514350" indent="-514350">
              <a:buAutoNum type="arabicPeriod"/>
            </a:pPr>
            <a:r>
              <a:rPr lang="en-US" dirty="0"/>
              <a:t>Problems with the morpheme = </a:t>
            </a:r>
            <a:r>
              <a:rPr lang="en-US" b="1" dirty="0"/>
              <a:t>problems with the traditional approach</a:t>
            </a:r>
          </a:p>
          <a:p>
            <a:pPr marL="514350" indent="-514350">
              <a:buAutoNum type="arabicPeriod"/>
            </a:pPr>
            <a:r>
              <a:rPr lang="en-US" dirty="0"/>
              <a:t>Word-based theories of word-formation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Cognitive Grammar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Construction Grammar</a:t>
            </a:r>
          </a:p>
          <a:p>
            <a:pPr marL="514350" indent="-514350">
              <a:buAutoNum type="arabicPeriod"/>
            </a:pPr>
            <a:r>
              <a:rPr lang="en-US" dirty="0"/>
              <a:t>Relational Morphology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language acquisition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psycholinguistics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aphasia and dementia</a:t>
            </a:r>
          </a:p>
          <a:p>
            <a:pPr marL="514350" indent="-514350">
              <a:buAutoNum type="arabicPeriod"/>
            </a:pPr>
            <a:r>
              <a:rPr lang="en-US" dirty="0"/>
              <a:t>Word-formation in dyslexia</a:t>
            </a:r>
          </a:p>
          <a:p>
            <a:pPr marL="514350" indent="-514350">
              <a:buAutoNum type="arabicPeriod"/>
            </a:pPr>
            <a:r>
              <a:rPr lang="en-US" dirty="0"/>
              <a:t>Word-formation and slips of the tongue &amp; spelling errors</a:t>
            </a:r>
          </a:p>
          <a:p>
            <a:pPr marL="514350" indent="-514350">
              <a:buAutoNum type="arabicPeriod"/>
            </a:pPr>
            <a:r>
              <a:rPr lang="en-US" dirty="0"/>
              <a:t>Word-formation and Naive Discriminative Learning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49A29D7-4256-4517-A2F1-7E91E1B9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xmlns="" id="{F1A5C335-537E-4F00-B408-AA3AC489721D}"/>
              </a:ext>
            </a:extLst>
          </p:cNvPr>
          <p:cNvSpPr/>
          <p:nvPr/>
        </p:nvSpPr>
        <p:spPr>
          <a:xfrm>
            <a:off x="6527409" y="1825625"/>
            <a:ext cx="323557" cy="56588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9316863-2714-4B8B-9DC8-AC36B26383BB}"/>
              </a:ext>
            </a:extLst>
          </p:cNvPr>
          <p:cNvSpPr txBox="1"/>
          <p:nvPr/>
        </p:nvSpPr>
        <p:spPr>
          <a:xfrm>
            <a:off x="7076049" y="1908511"/>
            <a:ext cx="427775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traditional, mainstream approach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xmlns="" id="{CA5FC067-E874-47F2-8883-E5964F4BDB88}"/>
              </a:ext>
            </a:extLst>
          </p:cNvPr>
          <p:cNvSpPr/>
          <p:nvPr/>
        </p:nvSpPr>
        <p:spPr>
          <a:xfrm>
            <a:off x="6527409" y="2899104"/>
            <a:ext cx="323557" cy="122928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8A8B0F14-00B1-4C5D-A6FE-5DD697A58F40}"/>
              </a:ext>
            </a:extLst>
          </p:cNvPr>
          <p:cNvSpPr txBox="1"/>
          <p:nvPr/>
        </p:nvSpPr>
        <p:spPr>
          <a:xfrm>
            <a:off x="7076048" y="3313692"/>
            <a:ext cx="427775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alternative approaches</a:t>
            </a:r>
          </a:p>
        </p:txBody>
      </p:sp>
      <p:sp>
        <p:nvSpPr>
          <p:cNvPr id="9" name="Pravá složená závorka 8">
            <a:extLst>
              <a:ext uri="{FF2B5EF4-FFF2-40B4-BE49-F238E27FC236}">
                <a16:creationId xmlns:a16="http://schemas.microsoft.com/office/drawing/2014/main" xmlns="" id="{94D36FD1-1721-4F41-B40F-D418CB390882}"/>
              </a:ext>
            </a:extLst>
          </p:cNvPr>
          <p:cNvSpPr/>
          <p:nvPr/>
        </p:nvSpPr>
        <p:spPr>
          <a:xfrm>
            <a:off x="7723163" y="4159250"/>
            <a:ext cx="504093" cy="188985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B13F9DFD-3816-4450-AD57-9014A32D85EE}"/>
              </a:ext>
            </a:extLst>
          </p:cNvPr>
          <p:cNvSpPr txBox="1"/>
          <p:nvPr/>
        </p:nvSpPr>
        <p:spPr>
          <a:xfrm>
            <a:off x="8494540" y="4527244"/>
            <a:ext cx="285925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can these subfields tell us which frameworks work better?</a:t>
            </a:r>
          </a:p>
        </p:txBody>
      </p:sp>
    </p:spTree>
    <p:extLst>
      <p:ext uri="{BB962C8B-B14F-4D97-AF65-F5344CB8AC3E}">
        <p14:creationId xmlns:p14="http://schemas.microsoft.com/office/powerpoint/2010/main" val="176817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brains zombie&quot;">
            <a:extLst>
              <a:ext uri="{FF2B5EF4-FFF2-40B4-BE49-F238E27FC236}">
                <a16:creationId xmlns:a16="http://schemas.microsoft.com/office/drawing/2014/main" xmlns="" id="{2434AFFD-070B-48A7-B1B9-7D2B42B9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74" y="993442"/>
            <a:ext cx="3956767" cy="57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xmlns="" id="{8FE26FA6-B1DA-4979-8DEB-74DBEBAB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FE65CACA-89A4-4CE6-A48C-AE0F7E73F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92262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Cognitive Linguistics</a:t>
            </a:r>
          </a:p>
          <a:p>
            <a:pPr marL="0" indent="0" algn="ctr">
              <a:buNone/>
            </a:pPr>
            <a:r>
              <a:rPr lang="en-US" dirty="0"/>
              <a:t>~</a:t>
            </a:r>
          </a:p>
          <a:p>
            <a:pPr marL="0" indent="0" algn="ctr">
              <a:buNone/>
            </a:pPr>
            <a:r>
              <a:rPr lang="en-US" b="1" dirty="0"/>
              <a:t>Cognitive Commitment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“a commitment to make one’s account of human language accord with what is generally known about the mind and the brain, from other disciplines as well as our own” (</a:t>
            </a:r>
            <a:r>
              <a:rPr lang="en-US" dirty="0" err="1"/>
              <a:t>Lakoff</a:t>
            </a:r>
            <a:r>
              <a:rPr lang="en-US" dirty="0"/>
              <a:t>, 1990: 40)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F51CA94-2D17-49DF-A158-191419F1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0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8FE26FA6-B1DA-4979-8DEB-74DBEBAB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9BF6842E-7D6F-4B25-9C44-EE6690AA7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debates in science – issues such as</a:t>
            </a:r>
          </a:p>
          <a:p>
            <a:r>
              <a:rPr lang="en-US" dirty="0"/>
              <a:t>replicability</a:t>
            </a:r>
          </a:p>
          <a:p>
            <a:r>
              <a:rPr lang="en-US" dirty="0"/>
              <a:t>reproducibility </a:t>
            </a:r>
            <a:r>
              <a:rPr lang="en-US" sz="2000" dirty="0"/>
              <a:t>(for linguistics: </a:t>
            </a:r>
            <a:r>
              <a:rPr lang="en-US" sz="2000" dirty="0" err="1"/>
              <a:t>Berez-Kroeker</a:t>
            </a:r>
            <a:r>
              <a:rPr lang="en-US" sz="2000" dirty="0"/>
              <a:t> et al. 2018)</a:t>
            </a:r>
            <a:endParaRPr lang="en-US" dirty="0"/>
          </a:p>
          <a:p>
            <a:r>
              <a:rPr lang="en-US" b="1" dirty="0"/>
              <a:t>triangulation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→ the strategic use of multiple approaches to address one question </a:t>
            </a:r>
            <a:r>
              <a:rPr lang="en-US" sz="2000" dirty="0"/>
              <a:t>(Haspelmath 2018)</a:t>
            </a:r>
          </a:p>
          <a:p>
            <a:pPr marL="0" indent="0">
              <a:buNone/>
            </a:pPr>
            <a:r>
              <a:rPr lang="en-US" dirty="0"/>
              <a:t>→ results “that agree across different methodologies are less likely to be artefacts” </a:t>
            </a:r>
            <a:r>
              <a:rPr lang="en-US" sz="2000" dirty="0"/>
              <a:t>(</a:t>
            </a:r>
            <a:r>
              <a:rPr lang="en-US" sz="2000" dirty="0" err="1"/>
              <a:t>Munafò</a:t>
            </a:r>
            <a:r>
              <a:rPr lang="en-US" sz="2000" dirty="0"/>
              <a:t> &amp; Smith 2018)</a:t>
            </a:r>
          </a:p>
          <a:p>
            <a:pPr marL="0" indent="0">
              <a:buNone/>
            </a:pPr>
            <a:r>
              <a:rPr lang="en-US" dirty="0"/>
              <a:t>→ cf. McEnery &amp; </a:t>
            </a:r>
            <a:r>
              <a:rPr lang="en-US" dirty="0" err="1"/>
              <a:t>Brezina</a:t>
            </a:r>
            <a:r>
              <a:rPr lang="en-US" dirty="0"/>
              <a:t> (2019): corpus analyses + experiments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F51CA94-2D17-49DF-A158-191419F1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6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720D5A-0CE8-4884-A88D-F5385A32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Morpheme-based approaches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8FA4CE5-ECE1-4040-B8E8-375FE56FC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exhaustively analyzed into morphemes</a:t>
            </a:r>
          </a:p>
          <a:p>
            <a:pPr marL="0" indent="0" algn="ctr">
              <a:buNone/>
            </a:pPr>
            <a:r>
              <a:rPr lang="en-US" i="1" dirty="0"/>
              <a:t>mo</a:t>
            </a:r>
            <a:r>
              <a:rPr lang="en-US" b="1" i="1" dirty="0">
                <a:solidFill>
                  <a:srgbClr val="FF0000"/>
                </a:solidFill>
              </a:rPr>
              <a:t>ther</a:t>
            </a:r>
            <a:r>
              <a:rPr lang="en-US" dirty="0"/>
              <a:t>, </a:t>
            </a:r>
            <a:r>
              <a:rPr lang="en-US" i="1" dirty="0"/>
              <a:t>fa</a:t>
            </a:r>
            <a:r>
              <a:rPr lang="en-US" b="1" i="1" dirty="0">
                <a:solidFill>
                  <a:srgbClr val="FF0000"/>
                </a:solidFill>
              </a:rPr>
              <a:t>ther</a:t>
            </a:r>
            <a:r>
              <a:rPr lang="en-US" dirty="0"/>
              <a:t>, </a:t>
            </a:r>
            <a:r>
              <a:rPr lang="en-US" i="1" dirty="0"/>
              <a:t>bro</a:t>
            </a:r>
            <a:r>
              <a:rPr lang="en-US" b="1" i="1" dirty="0">
                <a:solidFill>
                  <a:srgbClr val="FF0000"/>
                </a:solidFill>
              </a:rPr>
              <a:t>ther</a:t>
            </a:r>
            <a:r>
              <a:rPr lang="en-US" dirty="0"/>
              <a:t> × </a:t>
            </a:r>
            <a:r>
              <a:rPr lang="en-US" i="1" dirty="0" err="1"/>
              <a:t>mo</a:t>
            </a:r>
            <a:r>
              <a:rPr lang="en-US" dirty="0"/>
              <a:t>-, </a:t>
            </a:r>
            <a:r>
              <a:rPr lang="en-US" i="1" dirty="0"/>
              <a:t>fa</a:t>
            </a:r>
            <a:r>
              <a:rPr lang="en-US" dirty="0"/>
              <a:t>-, </a:t>
            </a:r>
            <a:r>
              <a:rPr lang="en-US" i="1" dirty="0"/>
              <a:t>bro</a:t>
            </a:r>
            <a:r>
              <a:rPr lang="en-US" dirty="0"/>
              <a:t>- = -</a:t>
            </a:r>
            <a:r>
              <a:rPr lang="en-US" b="1" i="1" dirty="0" err="1">
                <a:solidFill>
                  <a:srgbClr val="FF0000"/>
                </a:solidFill>
              </a:rPr>
              <a:t>ther</a:t>
            </a:r>
            <a:r>
              <a:rPr lang="en-US" dirty="0"/>
              <a:t> not a morpheme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6A63FEC-DB7C-49F3-B4AB-13DA4D7B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E38D-2D5D-47DC-972A-54CCFC02C3C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021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1309</Words>
  <Application>Microsoft Office PowerPoint</Application>
  <PresentationFormat>Vlastní</PresentationFormat>
  <Paragraphs>204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Office</vt:lpstr>
      <vt:lpstr>Week 2 Morpheme-based approaches</vt:lpstr>
      <vt:lpstr>Topics covered in the course</vt:lpstr>
      <vt:lpstr>Topics covered in the course</vt:lpstr>
      <vt:lpstr>Topics covered in the course</vt:lpstr>
      <vt:lpstr>Topics covered in the course</vt:lpstr>
      <vt:lpstr>Topics covered in the course</vt:lpstr>
      <vt:lpstr>Why?</vt:lpstr>
      <vt:lpstr>Why?</vt:lpstr>
      <vt:lpstr>Morpheme-based approaches</vt:lpstr>
      <vt:lpstr>Morpheme-based approaches</vt:lpstr>
      <vt:lpstr>Morpheme-based approaches</vt:lpstr>
      <vt:lpstr>Inflectional vs. derivational morphology</vt:lpstr>
      <vt:lpstr>Inflectional vs. derivational morphology</vt:lpstr>
      <vt:lpstr>Various (parts of) rules</vt:lpstr>
      <vt:lpstr>Various (parts of) rules</vt:lpstr>
      <vt:lpstr>Various (parts of) rules</vt:lpstr>
      <vt:lpstr>Lexicalist hypothesis</vt:lpstr>
      <vt:lpstr>Prezentace aplikace PowerPoint</vt:lpstr>
      <vt:lpstr>Anti-lexicalist approaches</vt:lpstr>
      <vt:lpstr>Anti-lexicalist approaches</vt:lpstr>
      <vt:lpstr>Anti-lexicalist approaches</vt:lpstr>
      <vt:lpstr>Prezentace aplikace PowerPoint</vt:lpstr>
      <vt:lpstr>Single vs. dual route models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Sláma, Jakub</dc:creator>
  <cp:lastModifiedBy>Jakub Sláma</cp:lastModifiedBy>
  <cp:revision>211</cp:revision>
  <dcterms:created xsi:type="dcterms:W3CDTF">2019-09-26T09:12:06Z</dcterms:created>
  <dcterms:modified xsi:type="dcterms:W3CDTF">2021-02-22T09:03:54Z</dcterms:modified>
</cp:coreProperties>
</file>