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2" r:id="rId3"/>
    <p:sldId id="308" r:id="rId4"/>
    <p:sldId id="309" r:id="rId5"/>
    <p:sldId id="286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Úvodní jazykový seminář</a:t>
            </a:r>
            <a:br>
              <a:rPr lang="cs-CZ" sz="3200" b="1" dirty="0"/>
            </a:br>
            <a:r>
              <a:rPr lang="cs-CZ" sz="2800" b="1" dirty="0"/>
              <a:t>zoom 18. 11: 2020: syntaktické vztahy</a:t>
            </a:r>
            <a:endParaRPr lang="cs-CZ" sz="32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684" y="1690688"/>
            <a:ext cx="10874115" cy="4537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shoda/kongruence </a:t>
            </a:r>
          </a:p>
          <a:p>
            <a:r>
              <a:rPr lang="cs-CZ" dirty="0"/>
              <a:t>závislost, která je signalizována shodou ve vyjadřovaných morfologických kategoriích mezi členem řídícím a členem závislým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pádě, čísle a rodě (</a:t>
            </a:r>
            <a:r>
              <a:rPr lang="cs-CZ" i="1" dirty="0"/>
              <a:t>tlustá kapybara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v čísle a rodě (případně i v osobě) (</a:t>
            </a:r>
            <a:r>
              <a:rPr lang="cs-CZ" i="1" dirty="0"/>
              <a:t>kapybara se koupala</a:t>
            </a:r>
            <a:r>
              <a:rPr lang="cs-CZ" dirty="0"/>
              <a:t>; </a:t>
            </a:r>
            <a:r>
              <a:rPr lang="cs-CZ" i="1" dirty="0"/>
              <a:t>my jsme se nekoupali</a:t>
            </a:r>
            <a:r>
              <a:rPr lang="cs-CZ" dirty="0"/>
              <a:t>)</a:t>
            </a:r>
          </a:p>
          <a:p>
            <a:r>
              <a:rPr lang="cs-CZ" dirty="0"/>
              <a:t>nastává:</a:t>
            </a:r>
          </a:p>
          <a:p>
            <a:pPr lvl="1"/>
            <a:r>
              <a:rPr lang="cs-CZ" dirty="0"/>
              <a:t>mezi podmětem–přísudkem</a:t>
            </a:r>
          </a:p>
          <a:p>
            <a:pPr lvl="1"/>
            <a:r>
              <a:rPr lang="cs-CZ" dirty="0"/>
              <a:t>jménem – přívlastkem shodným</a:t>
            </a:r>
          </a:p>
          <a:p>
            <a:pPr lvl="1"/>
            <a:r>
              <a:rPr lang="cs-CZ" dirty="0"/>
              <a:t>jménem–doplňkem (tam, kde je gramaticky znát jmenný rod, tedy např. ne mezi slovesem a infinitivem v konstrukcích typu </a:t>
            </a:r>
            <a:r>
              <a:rPr lang="cs-CZ" i="1" dirty="0"/>
              <a:t>slyšel sovu houkat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95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9548" y="1690688"/>
            <a:ext cx="10972800" cy="4470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řízenost/rekce (někdy také silná závislost)</a:t>
            </a:r>
          </a:p>
          <a:p>
            <a:r>
              <a:rPr lang="cs-CZ" dirty="0"/>
              <a:t>typ závislosti, kdy řídící člen předepisuje/nutí členu závislému pád (případně předložku a pád);</a:t>
            </a:r>
          </a:p>
          <a:p>
            <a:r>
              <a:rPr lang="cs-CZ" dirty="0"/>
              <a:t>není se mezi nimi shoda (</a:t>
            </a:r>
            <a:r>
              <a:rPr lang="cs-CZ" i="1" dirty="0"/>
              <a:t>usmažil koblihy</a:t>
            </a:r>
            <a:r>
              <a:rPr lang="cs-CZ" dirty="0"/>
              <a:t>; </a:t>
            </a:r>
            <a:r>
              <a:rPr lang="cs-CZ" i="1" dirty="0"/>
              <a:t>dotkl se tchoře</a:t>
            </a:r>
            <a:r>
              <a:rPr lang="cs-CZ" dirty="0"/>
              <a:t>; </a:t>
            </a:r>
            <a:r>
              <a:rPr lang="cs-CZ" i="1" dirty="0"/>
              <a:t>spoléhal na matku</a:t>
            </a:r>
            <a:r>
              <a:rPr lang="cs-CZ" dirty="0"/>
              <a:t>; </a:t>
            </a:r>
            <a:r>
              <a:rPr lang="cs-CZ" i="1" dirty="0"/>
              <a:t>hrnek </a:t>
            </a:r>
            <a:r>
              <a:rPr lang="cs-CZ" i="1" dirty="0" err="1"/>
              <a:t>kafe</a:t>
            </a:r>
            <a:r>
              <a:rPr lang="cs-CZ" dirty="0"/>
              <a:t>; </a:t>
            </a:r>
            <a:r>
              <a:rPr lang="cs-CZ" i="1" dirty="0"/>
              <a:t>služba zákazníkům</a:t>
            </a:r>
            <a:r>
              <a:rPr lang="cs-CZ" dirty="0"/>
              <a:t>);</a:t>
            </a:r>
          </a:p>
          <a:p>
            <a:r>
              <a:rPr lang="cs-CZ" dirty="0"/>
              <a:t>nastává:</a:t>
            </a:r>
          </a:p>
          <a:p>
            <a:pPr lvl="1"/>
            <a:r>
              <a:rPr lang="cs-CZ" dirty="0"/>
              <a:t>mezi slovesem–předmětem</a:t>
            </a:r>
          </a:p>
          <a:p>
            <a:pPr lvl="1"/>
            <a:r>
              <a:rPr lang="cs-CZ" dirty="0"/>
              <a:t>jménem – přívlastek neshodným bezpředložkovým, </a:t>
            </a:r>
          </a:p>
          <a:p>
            <a:pPr lvl="1"/>
            <a:r>
              <a:rPr lang="cs-CZ" dirty="0"/>
              <a:t>slovesem – některými typy PU (původce děje, </a:t>
            </a:r>
            <a:r>
              <a:rPr lang="cs-CZ" dirty="0" err="1"/>
              <a:t>proživatele</a:t>
            </a:r>
            <a:r>
              <a:rPr lang="cs-CZ" dirty="0"/>
              <a:t> děje, některým prostředkem)</a:t>
            </a:r>
          </a:p>
        </p:txBody>
      </p:sp>
    </p:spTree>
    <p:extLst>
      <p:ext uri="{BB962C8B-B14F-4D97-AF65-F5344CB8AC3E}">
        <p14:creationId xmlns:p14="http://schemas.microsoft.com/office/powerpoint/2010/main" val="2134969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  <a:br>
              <a:rPr lang="cs-CZ" sz="3200" b="1" dirty="0"/>
            </a:br>
            <a:r>
              <a:rPr lang="cs-CZ" sz="3200" b="1" u="sng" dirty="0"/>
              <a:t>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9567" y="1825625"/>
            <a:ext cx="10957810" cy="45302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přimykání/adjunkce (někdy také slabá závislost)</a:t>
            </a:r>
          </a:p>
          <a:p>
            <a:r>
              <a:rPr lang="cs-CZ" dirty="0"/>
              <a:t>typ závislosti, kdy je jeden člen závislý na druhém, ale člen řídící nepředepisuje členu závislému morfologické kategorie</a:t>
            </a:r>
          </a:p>
          <a:p>
            <a:pPr lvl="1"/>
            <a:r>
              <a:rPr lang="cs-CZ" i="1" dirty="0"/>
              <a:t>domluvíme se telefonicky</a:t>
            </a:r>
            <a:r>
              <a:rPr lang="cs-CZ" dirty="0"/>
              <a:t>/</a:t>
            </a:r>
            <a:r>
              <a:rPr lang="cs-CZ" i="1" dirty="0"/>
              <a:t>telefonem </a:t>
            </a:r>
            <a:r>
              <a:rPr lang="cs-CZ" dirty="0"/>
              <a:t>/ </a:t>
            </a:r>
            <a:r>
              <a:rPr lang="cs-CZ" i="1" dirty="0"/>
              <a:t>po telefonu</a:t>
            </a:r>
          </a:p>
          <a:p>
            <a:pPr lvl="1"/>
            <a:r>
              <a:rPr lang="cs-CZ" i="1" dirty="0"/>
              <a:t>sednout si do sněhu </a:t>
            </a:r>
            <a:r>
              <a:rPr lang="cs-CZ" dirty="0"/>
              <a:t>/ </a:t>
            </a:r>
            <a:r>
              <a:rPr lang="cs-CZ" i="1" dirty="0"/>
              <a:t>na židli </a:t>
            </a:r>
            <a:r>
              <a:rPr lang="cs-CZ" dirty="0"/>
              <a:t>/ </a:t>
            </a:r>
            <a:r>
              <a:rPr lang="cs-CZ" i="1" dirty="0"/>
              <a:t>k Lucii </a:t>
            </a:r>
            <a:r>
              <a:rPr lang="cs-CZ" dirty="0"/>
              <a:t>/ </a:t>
            </a:r>
            <a:r>
              <a:rPr lang="cs-CZ" i="1" dirty="0"/>
              <a:t>vedle</a:t>
            </a:r>
            <a:endParaRPr lang="cs-CZ" dirty="0"/>
          </a:p>
          <a:p>
            <a:pPr lvl="1"/>
            <a:r>
              <a:rPr lang="cs-CZ" i="1" dirty="0"/>
              <a:t>cesta zpět </a:t>
            </a:r>
            <a:r>
              <a:rPr lang="cs-CZ" dirty="0"/>
              <a:t>/ </a:t>
            </a:r>
            <a:r>
              <a:rPr lang="cs-CZ" i="1" dirty="0"/>
              <a:t>lesem </a:t>
            </a:r>
            <a:r>
              <a:rPr lang="cs-CZ" dirty="0"/>
              <a:t>/ </a:t>
            </a:r>
            <a:r>
              <a:rPr lang="cs-CZ" i="1" dirty="0"/>
              <a:t>do Prahy </a:t>
            </a:r>
            <a:r>
              <a:rPr lang="cs-CZ" dirty="0"/>
              <a:t>/</a:t>
            </a:r>
            <a:r>
              <a:rPr lang="cs-CZ" i="1" dirty="0"/>
              <a:t> za snem</a:t>
            </a:r>
          </a:p>
          <a:p>
            <a:pPr lvl="1"/>
            <a:r>
              <a:rPr lang="cs-CZ" i="1" dirty="0"/>
              <a:t>velmi chlupatý</a:t>
            </a:r>
            <a:r>
              <a:rPr lang="cs-CZ" dirty="0"/>
              <a:t>; </a:t>
            </a:r>
            <a:r>
              <a:rPr lang="cs-CZ" i="1" dirty="0"/>
              <a:t>naprosto ojediněle</a:t>
            </a:r>
            <a:r>
              <a:rPr lang="cs-CZ" dirty="0"/>
              <a:t>; </a:t>
            </a:r>
            <a:r>
              <a:rPr lang="cs-CZ" i="1" dirty="0"/>
              <a:t>stěny z umakartu</a:t>
            </a:r>
            <a:r>
              <a:rPr lang="cs-CZ" dirty="0"/>
              <a:t>; </a:t>
            </a:r>
            <a:r>
              <a:rPr lang="cs-CZ" i="1" dirty="0"/>
              <a:t>kabát s kapucí</a:t>
            </a:r>
          </a:p>
          <a:p>
            <a:r>
              <a:rPr lang="cs-CZ" dirty="0"/>
              <a:t>nastává</a:t>
            </a:r>
          </a:p>
          <a:p>
            <a:pPr lvl="1"/>
            <a:r>
              <a:rPr lang="cs-CZ" dirty="0"/>
              <a:t>mezi slovesem – většinou PU</a:t>
            </a:r>
          </a:p>
          <a:p>
            <a:pPr lvl="1"/>
            <a:r>
              <a:rPr lang="cs-CZ" dirty="0"/>
              <a:t>jménem – přívlastkem neshodným předložkovým</a:t>
            </a:r>
          </a:p>
          <a:p>
            <a:pPr lvl="1"/>
            <a:r>
              <a:rPr lang="cs-CZ" dirty="0"/>
              <a:t>slovesem–doplňkem</a:t>
            </a:r>
          </a:p>
        </p:txBody>
      </p:sp>
    </p:spTree>
    <p:extLst>
      <p:ext uri="{BB962C8B-B14F-4D97-AF65-F5344CB8AC3E}">
        <p14:creationId xmlns:p14="http://schemas.microsoft.com/office/powerpoint/2010/main" val="227607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velká třída</a:t>
            </a:r>
          </a:p>
          <a:p>
            <a:r>
              <a:rPr lang="cs-CZ" b="1" dirty="0"/>
              <a:t>čokoláda s oříšky</a:t>
            </a:r>
          </a:p>
          <a:p>
            <a:r>
              <a:rPr lang="cs-CZ" b="1" dirty="0"/>
              <a:t>sklenice vína</a:t>
            </a:r>
          </a:p>
          <a:p>
            <a:r>
              <a:rPr lang="cs-CZ" b="1" dirty="0"/>
              <a:t>kohout a slepice</a:t>
            </a:r>
          </a:p>
          <a:p>
            <a:r>
              <a:rPr lang="cs-CZ" b="1" dirty="0"/>
              <a:t>Praha</a:t>
            </a:r>
            <a:r>
              <a:rPr lang="cs-CZ" dirty="0"/>
              <a:t>, hlavní </a:t>
            </a:r>
            <a:r>
              <a:rPr lang="cs-CZ" b="1" dirty="0"/>
              <a:t>město</a:t>
            </a:r>
          </a:p>
          <a:p>
            <a:r>
              <a:rPr lang="cs-CZ" b="1" dirty="0"/>
              <a:t>Pije čaj</a:t>
            </a:r>
            <a:r>
              <a:rPr lang="cs-CZ" dirty="0"/>
              <a:t>.</a:t>
            </a:r>
          </a:p>
          <a:p>
            <a:r>
              <a:rPr lang="cs-CZ" b="1" dirty="0"/>
              <a:t>Květina voní</a:t>
            </a:r>
            <a:r>
              <a:rPr lang="cs-CZ" dirty="0"/>
              <a:t>.</a:t>
            </a:r>
          </a:p>
          <a:p>
            <a:r>
              <a:rPr lang="cs-CZ" b="1" dirty="0"/>
              <a:t>Bydlím v Praze</a:t>
            </a:r>
            <a:r>
              <a:rPr lang="cs-CZ" dirty="0"/>
              <a:t>.</a:t>
            </a:r>
          </a:p>
          <a:p>
            <a:r>
              <a:rPr lang="cs-CZ" b="1" dirty="0"/>
              <a:t>Zaplatím kartou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/>
              <a:t>Pes</a:t>
            </a:r>
            <a:r>
              <a:rPr lang="cs-CZ" dirty="0"/>
              <a:t> </a:t>
            </a:r>
            <a:r>
              <a:rPr lang="cs-CZ" b="1" dirty="0"/>
              <a:t>běhal</a:t>
            </a:r>
            <a:r>
              <a:rPr lang="cs-CZ" dirty="0"/>
              <a:t> na zahradě </a:t>
            </a:r>
            <a:r>
              <a:rPr lang="cs-CZ" b="1" dirty="0"/>
              <a:t>špinavý</a:t>
            </a:r>
            <a:r>
              <a:rPr lang="cs-CZ" dirty="0"/>
              <a:t>.</a:t>
            </a:r>
          </a:p>
          <a:p>
            <a:r>
              <a:rPr lang="cs-CZ" b="1" dirty="0"/>
              <a:t>Viděl</a:t>
            </a:r>
            <a:r>
              <a:rPr lang="cs-CZ" dirty="0"/>
              <a:t> </a:t>
            </a:r>
            <a:r>
              <a:rPr lang="cs-CZ" b="1" dirty="0"/>
              <a:t>otce</a:t>
            </a:r>
            <a:r>
              <a:rPr lang="cs-CZ" dirty="0"/>
              <a:t> </a:t>
            </a:r>
            <a:r>
              <a:rPr lang="cs-CZ" b="1" dirty="0"/>
              <a:t>plakat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33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Jaké vztahy budou mezi vyznačenými slovy/VČ?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2129"/>
            <a:ext cx="9095132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velká třída </a:t>
            </a:r>
            <a:r>
              <a:rPr lang="cs-CZ" dirty="0"/>
              <a:t>← D, k</a:t>
            </a:r>
          </a:p>
          <a:p>
            <a:r>
              <a:rPr lang="cs-CZ" b="1" dirty="0"/>
              <a:t>čokoláda s oříšky </a:t>
            </a:r>
            <a:r>
              <a:rPr lang="cs-CZ" dirty="0"/>
              <a:t>← D, a (teoreticky K, hypotaxe)</a:t>
            </a:r>
            <a:endParaRPr lang="cs-CZ" b="1" dirty="0"/>
          </a:p>
          <a:p>
            <a:r>
              <a:rPr lang="cs-CZ" b="1" dirty="0"/>
              <a:t>sklenice vína </a:t>
            </a:r>
            <a:r>
              <a:rPr lang="cs-CZ" dirty="0"/>
              <a:t>← D, r</a:t>
            </a:r>
          </a:p>
          <a:p>
            <a:r>
              <a:rPr lang="cs-CZ" b="1" dirty="0"/>
              <a:t>kohout a slepice </a:t>
            </a:r>
            <a:r>
              <a:rPr lang="cs-CZ" dirty="0"/>
              <a:t>← K, p</a:t>
            </a:r>
          </a:p>
          <a:p>
            <a:r>
              <a:rPr lang="cs-CZ" b="1" dirty="0"/>
              <a:t>Praha</a:t>
            </a:r>
            <a:r>
              <a:rPr lang="cs-CZ" dirty="0"/>
              <a:t>, hlavní </a:t>
            </a:r>
            <a:r>
              <a:rPr lang="cs-CZ" b="1" dirty="0"/>
              <a:t>město </a:t>
            </a:r>
            <a:r>
              <a:rPr lang="cs-CZ" dirty="0"/>
              <a:t>← A, p</a:t>
            </a:r>
          </a:p>
          <a:p>
            <a:r>
              <a:rPr lang="cs-CZ" b="1" dirty="0"/>
              <a:t>Pije čaj</a:t>
            </a:r>
            <a:r>
              <a:rPr lang="cs-CZ" dirty="0"/>
              <a:t>. ← D, r</a:t>
            </a:r>
          </a:p>
          <a:p>
            <a:r>
              <a:rPr lang="cs-CZ" b="1" dirty="0"/>
              <a:t>Květina voní</a:t>
            </a:r>
            <a:r>
              <a:rPr lang="cs-CZ" dirty="0"/>
              <a:t>. ← P, k</a:t>
            </a:r>
          </a:p>
          <a:p>
            <a:r>
              <a:rPr lang="cs-CZ" b="1" dirty="0"/>
              <a:t>Bydlím v Praze</a:t>
            </a:r>
            <a:r>
              <a:rPr lang="cs-CZ" dirty="0"/>
              <a:t>. ← D, a</a:t>
            </a:r>
          </a:p>
          <a:p>
            <a:r>
              <a:rPr lang="cs-CZ" b="1" dirty="0"/>
              <a:t>Zaplatím kartou</a:t>
            </a:r>
            <a:r>
              <a:rPr lang="cs-CZ" dirty="0"/>
              <a:t>. ← D, a (× Zaplatím /za/ něco ← D, r)</a:t>
            </a:r>
          </a:p>
          <a:p>
            <a:endParaRPr lang="cs-CZ" dirty="0"/>
          </a:p>
          <a:p>
            <a:r>
              <a:rPr lang="cs-CZ" b="1" dirty="0"/>
              <a:t>Pes</a:t>
            </a:r>
            <a:r>
              <a:rPr lang="cs-CZ" dirty="0"/>
              <a:t> </a:t>
            </a:r>
            <a:r>
              <a:rPr lang="cs-CZ" b="1" dirty="0"/>
              <a:t>běhal</a:t>
            </a:r>
            <a:r>
              <a:rPr lang="cs-CZ" dirty="0"/>
              <a:t> na zahradě </a:t>
            </a:r>
            <a:r>
              <a:rPr lang="cs-CZ" b="1" dirty="0"/>
              <a:t>špinavý</a:t>
            </a:r>
            <a:r>
              <a:rPr lang="cs-CZ" dirty="0"/>
              <a:t>. ← (</a:t>
            </a:r>
            <a:r>
              <a:rPr lang="cs-CZ" i="1" dirty="0"/>
              <a:t>pes – špinavý</a:t>
            </a:r>
            <a:r>
              <a:rPr lang="cs-CZ" dirty="0"/>
              <a:t>) D, k + (</a:t>
            </a:r>
            <a:r>
              <a:rPr lang="cs-CZ" i="1" dirty="0"/>
              <a:t>běhal – špinavý</a:t>
            </a:r>
            <a:r>
              <a:rPr lang="cs-CZ" dirty="0"/>
              <a:t>) D, a</a:t>
            </a:r>
          </a:p>
          <a:p>
            <a:r>
              <a:rPr lang="cs-CZ" b="1" dirty="0"/>
              <a:t>Viděl</a:t>
            </a:r>
            <a:r>
              <a:rPr lang="cs-CZ" dirty="0"/>
              <a:t> </a:t>
            </a:r>
            <a:r>
              <a:rPr lang="cs-CZ" b="1" dirty="0"/>
              <a:t>otce</a:t>
            </a:r>
            <a:r>
              <a:rPr lang="cs-CZ" dirty="0"/>
              <a:t> </a:t>
            </a:r>
            <a:r>
              <a:rPr lang="cs-CZ" b="1" dirty="0"/>
              <a:t>plakat</a:t>
            </a:r>
            <a:r>
              <a:rPr lang="cs-CZ" dirty="0"/>
              <a:t>. ← (</a:t>
            </a:r>
            <a:r>
              <a:rPr lang="cs-CZ" i="1" dirty="0"/>
              <a:t>otce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 + (</a:t>
            </a:r>
            <a:r>
              <a:rPr lang="cs-CZ" i="1" dirty="0"/>
              <a:t>viděl</a:t>
            </a:r>
            <a:r>
              <a:rPr lang="cs-CZ" dirty="0"/>
              <a:t> – </a:t>
            </a:r>
            <a:r>
              <a:rPr lang="cs-CZ" i="1" dirty="0"/>
              <a:t>plakat</a:t>
            </a:r>
            <a:r>
              <a:rPr lang="cs-CZ" dirty="0"/>
              <a:t>) D,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41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BEC48-9F51-4632-ADF8-3E1982B7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v uvedených větách určete syntagmata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ADDEA-F561-4C8D-91A0-FD369C74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9785"/>
            <a:ext cx="11164503" cy="4887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 třídách se bude muset také pravidelně větrat, a to i během výuky.</a:t>
            </a:r>
          </a:p>
          <a:p>
            <a:pPr marL="0" indent="0">
              <a:buNone/>
            </a:pPr>
            <a:r>
              <a:rPr lang="cs-CZ" dirty="0"/>
              <a:t>Pro 1. a 2. třídy se obnoví družiny. V provozu budou i školní jídelny. Hudební a tělesná výchova nebude. Pro ostatní žáky základních a středních škol budou možné prezenční individuální konzultace.</a:t>
            </a:r>
          </a:p>
          <a:p>
            <a:pPr marL="0" indent="0">
              <a:buNone/>
            </a:pPr>
            <a:r>
              <a:rPr lang="cs-CZ" dirty="0"/>
              <a:t>Změní se ale i otevírací doba obchodů. Nově budou moci mít otevřeno do 21. hodiny.</a:t>
            </a:r>
          </a:p>
          <a:p>
            <a:pPr marL="0" indent="0">
              <a:buNone/>
            </a:pPr>
            <a:r>
              <a:rPr lang="cs-CZ" dirty="0"/>
              <a:t>Nově budou moci být otevřené také kočičí a psí salóny. Kadeřnictví a holičství ale zůstávají zavřená.</a:t>
            </a:r>
          </a:p>
          <a:p>
            <a:pPr marL="0" indent="0">
              <a:buNone/>
            </a:pPr>
            <a:r>
              <a:rPr lang="cs-CZ" dirty="0"/>
              <a:t>Svateb, pohřbů či bohoslužeb se od středy smí účastnit 15 lidí.</a:t>
            </a:r>
          </a:p>
          <a:p>
            <a:pPr marL="0" indent="0" algn="r">
              <a:buNone/>
            </a:pPr>
            <a:r>
              <a:rPr lang="cs-CZ" sz="2000" dirty="0"/>
              <a:t>zdroj: novinky.cz, 18. 11. 2020, neupraveno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11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BEC48-9F51-4632-ADF8-3E1982B70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281"/>
          </a:xfrm>
        </p:spPr>
        <p:txBody>
          <a:bodyPr>
            <a:normAutofit/>
          </a:bodyPr>
          <a:lstStyle/>
          <a:p>
            <a:pPr algn="ctr"/>
            <a:r>
              <a:rPr lang="cs-CZ" sz="3200" b="1" u="sng" dirty="0">
                <a:solidFill>
                  <a:srgbClr val="0070C0"/>
                </a:solidFill>
              </a:rPr>
              <a:t>podmět</a:t>
            </a:r>
            <a:r>
              <a:rPr lang="cs-CZ" sz="3200" b="1" dirty="0"/>
              <a:t>	</a:t>
            </a:r>
            <a:r>
              <a:rPr lang="cs-CZ" sz="3200" b="1" i="1" dirty="0">
                <a:solidFill>
                  <a:srgbClr val="00B050"/>
                </a:solidFill>
              </a:rPr>
              <a:t>přísudek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2ADDEA-F561-4C8D-91A0-FD369C748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9785"/>
            <a:ext cx="11164503" cy="5274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Obě řešení! a) preferované: </a:t>
            </a:r>
            <a:r>
              <a:rPr lang="cs-CZ" dirty="0"/>
              <a:t>(</a:t>
            </a:r>
            <a:r>
              <a:rPr lang="cs-CZ" u="sng" dirty="0">
                <a:solidFill>
                  <a:srgbClr val="0070C0"/>
                </a:solidFill>
              </a:rPr>
              <a:t>bezpodmětná</a:t>
            </a:r>
            <a:r>
              <a:rPr lang="cs-CZ" dirty="0"/>
              <a:t>) Ve třídách </a:t>
            </a:r>
            <a:r>
              <a:rPr lang="cs-CZ" i="1" dirty="0">
                <a:solidFill>
                  <a:srgbClr val="00B050"/>
                </a:solidFill>
              </a:rPr>
              <a:t>se bude muset </a:t>
            </a:r>
            <a:r>
              <a:rPr lang="cs-CZ" dirty="0"/>
              <a:t>také pravidelně </a:t>
            </a:r>
            <a:r>
              <a:rPr lang="cs-CZ" i="1" dirty="0">
                <a:solidFill>
                  <a:srgbClr val="00B050"/>
                </a:solidFill>
              </a:rPr>
              <a:t>větrat</a:t>
            </a:r>
            <a:r>
              <a:rPr lang="cs-CZ" dirty="0"/>
              <a:t>, a to i během výuky.</a:t>
            </a:r>
            <a:r>
              <a:rPr lang="cs-CZ" dirty="0">
                <a:solidFill>
                  <a:srgbClr val="FFC000"/>
                </a:solidFill>
              </a:rPr>
              <a:t> b) </a:t>
            </a:r>
            <a:r>
              <a:rPr lang="cs-CZ" dirty="0"/>
              <a:t>Ve třídách </a:t>
            </a:r>
            <a:r>
              <a:rPr lang="cs-CZ" i="1" dirty="0">
                <a:solidFill>
                  <a:srgbClr val="00B050"/>
                </a:solidFill>
              </a:rPr>
              <a:t>se bude muset </a:t>
            </a:r>
            <a:r>
              <a:rPr lang="cs-CZ" dirty="0"/>
              <a:t>také pravidelně </a:t>
            </a:r>
            <a:r>
              <a:rPr lang="cs-CZ" u="sng" dirty="0">
                <a:solidFill>
                  <a:schemeClr val="accent1"/>
                </a:solidFill>
              </a:rPr>
              <a:t>větrat</a:t>
            </a:r>
            <a:r>
              <a:rPr lang="cs-CZ" dirty="0"/>
              <a:t>, a to i během výuky. </a:t>
            </a:r>
          </a:p>
          <a:p>
            <a:pPr marL="0" indent="0">
              <a:buNone/>
            </a:pPr>
            <a:r>
              <a:rPr lang="cs-CZ" dirty="0"/>
              <a:t>Pro 1. a 2. třídy </a:t>
            </a:r>
            <a:r>
              <a:rPr lang="cs-CZ" i="1" dirty="0">
                <a:solidFill>
                  <a:srgbClr val="00B050"/>
                </a:solidFill>
              </a:rPr>
              <a:t>se obnoví </a:t>
            </a:r>
            <a:r>
              <a:rPr lang="cs-CZ" u="sng" dirty="0">
                <a:solidFill>
                  <a:srgbClr val="0070C0"/>
                </a:solidFill>
              </a:rPr>
              <a:t>družiny</a:t>
            </a:r>
            <a:r>
              <a:rPr lang="cs-CZ" dirty="0"/>
              <a:t>. </a:t>
            </a:r>
            <a:r>
              <a:rPr lang="cs-CZ" i="1" dirty="0">
                <a:solidFill>
                  <a:srgbClr val="00B050"/>
                </a:solidFill>
              </a:rPr>
              <a:t>V provozu budou </a:t>
            </a:r>
            <a:r>
              <a:rPr lang="cs-CZ" dirty="0"/>
              <a:t>i školní </a:t>
            </a:r>
            <a:r>
              <a:rPr lang="cs-CZ" u="sng" dirty="0">
                <a:solidFill>
                  <a:srgbClr val="0070C0"/>
                </a:solidFill>
              </a:rPr>
              <a:t>jídelny</a:t>
            </a:r>
            <a:r>
              <a:rPr lang="cs-CZ" dirty="0"/>
              <a:t>. Hudební a tělesná </a:t>
            </a:r>
            <a:r>
              <a:rPr lang="cs-CZ" u="sng" dirty="0">
                <a:solidFill>
                  <a:srgbClr val="0070C0"/>
                </a:solidFill>
              </a:rPr>
              <a:t>výchova</a:t>
            </a:r>
            <a:r>
              <a:rPr lang="cs-CZ" dirty="0"/>
              <a:t> </a:t>
            </a:r>
            <a:r>
              <a:rPr lang="cs-CZ" i="1" dirty="0">
                <a:solidFill>
                  <a:srgbClr val="00B050"/>
                </a:solidFill>
              </a:rPr>
              <a:t>nebude</a:t>
            </a:r>
            <a:r>
              <a:rPr lang="cs-CZ" dirty="0"/>
              <a:t>. Pro ostatní žáky základních a středních škol </a:t>
            </a:r>
            <a:r>
              <a:rPr lang="cs-CZ" i="1" dirty="0">
                <a:solidFill>
                  <a:srgbClr val="00B050"/>
                </a:solidFill>
              </a:rPr>
              <a:t>budou možné </a:t>
            </a:r>
            <a:r>
              <a:rPr lang="cs-CZ" dirty="0"/>
              <a:t>prezenční individuální </a:t>
            </a:r>
            <a:r>
              <a:rPr lang="cs-CZ" u="sng" dirty="0">
                <a:solidFill>
                  <a:srgbClr val="0070C0"/>
                </a:solidFill>
              </a:rPr>
              <a:t>konzultace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B050"/>
                </a:solidFill>
              </a:rPr>
              <a:t>Změní se </a:t>
            </a:r>
            <a:r>
              <a:rPr lang="cs-CZ" dirty="0"/>
              <a:t>ale i otevírací </a:t>
            </a:r>
            <a:r>
              <a:rPr lang="cs-CZ" u="sng" dirty="0">
                <a:solidFill>
                  <a:srgbClr val="0070C0"/>
                </a:solidFill>
              </a:rPr>
              <a:t>doba</a:t>
            </a:r>
            <a:r>
              <a:rPr lang="cs-CZ" dirty="0"/>
              <a:t> obchodů. (</a:t>
            </a:r>
            <a:r>
              <a:rPr lang="cs-CZ" u="sng" dirty="0">
                <a:solidFill>
                  <a:srgbClr val="0070C0"/>
                </a:solidFill>
              </a:rPr>
              <a:t>Nevyjádřený</a:t>
            </a:r>
            <a:r>
              <a:rPr lang="cs-CZ" dirty="0"/>
              <a:t>) Nově </a:t>
            </a:r>
            <a:r>
              <a:rPr lang="cs-CZ" i="1" dirty="0">
                <a:solidFill>
                  <a:srgbClr val="00B050"/>
                </a:solidFill>
              </a:rPr>
              <a:t>budou moci mít otevřeno </a:t>
            </a:r>
            <a:r>
              <a:rPr lang="cs-CZ" dirty="0"/>
              <a:t>do 21. hodiny.</a:t>
            </a:r>
          </a:p>
          <a:p>
            <a:pPr marL="0" indent="0">
              <a:buNone/>
            </a:pPr>
            <a:r>
              <a:rPr lang="cs-CZ" dirty="0"/>
              <a:t>Nově </a:t>
            </a:r>
            <a:r>
              <a:rPr lang="cs-CZ" i="1" dirty="0">
                <a:solidFill>
                  <a:srgbClr val="00B050"/>
                </a:solidFill>
              </a:rPr>
              <a:t>budou moci být otevřené </a:t>
            </a:r>
            <a:r>
              <a:rPr lang="cs-CZ" dirty="0"/>
              <a:t>také kočičí a psí </a:t>
            </a:r>
            <a:r>
              <a:rPr lang="cs-CZ" u="sng" dirty="0">
                <a:solidFill>
                  <a:srgbClr val="0070C0"/>
                </a:solidFill>
              </a:rPr>
              <a:t>salóny</a:t>
            </a:r>
            <a:r>
              <a:rPr lang="cs-CZ" dirty="0"/>
              <a:t>. </a:t>
            </a:r>
            <a:r>
              <a:rPr lang="cs-CZ" u="sng" dirty="0">
                <a:solidFill>
                  <a:srgbClr val="0070C0"/>
                </a:solidFill>
              </a:rPr>
              <a:t>Kadeřnictví a holičství </a:t>
            </a:r>
            <a:r>
              <a:rPr lang="cs-CZ" dirty="0"/>
              <a:t>ale </a:t>
            </a:r>
            <a:r>
              <a:rPr lang="cs-CZ" i="1" dirty="0">
                <a:solidFill>
                  <a:srgbClr val="00B050"/>
                </a:solidFill>
              </a:rPr>
              <a:t>zůstávají zavřená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Svateb, pohřbů či bohoslužeb </a:t>
            </a:r>
            <a:r>
              <a:rPr lang="cs-CZ" i="1" dirty="0">
                <a:solidFill>
                  <a:srgbClr val="00B050"/>
                </a:solidFill>
              </a:rPr>
              <a:t>se</a:t>
            </a:r>
            <a:r>
              <a:rPr lang="cs-CZ" dirty="0"/>
              <a:t> od středy </a:t>
            </a:r>
            <a:r>
              <a:rPr lang="cs-CZ" i="1" dirty="0">
                <a:solidFill>
                  <a:srgbClr val="00B050"/>
                </a:solidFill>
              </a:rPr>
              <a:t>smí účastnit </a:t>
            </a:r>
            <a:r>
              <a:rPr lang="cs-CZ" u="sng" dirty="0">
                <a:solidFill>
                  <a:srgbClr val="0070C0"/>
                </a:solidFill>
              </a:rPr>
              <a:t>15</a:t>
            </a:r>
            <a:r>
              <a:rPr lang="cs-CZ" dirty="0"/>
              <a:t> lidí.</a:t>
            </a:r>
          </a:p>
          <a:p>
            <a:pPr marL="0" indent="0" algn="r">
              <a:buNone/>
            </a:pPr>
            <a:r>
              <a:rPr lang="cs-CZ" sz="2000" dirty="0"/>
              <a:t>zdroj: novinky.cz, 18. 11. 2020, neupraveno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570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1"/>
            <a:ext cx="10515599" cy="4525963"/>
          </a:xfrm>
        </p:spPr>
        <p:txBody>
          <a:bodyPr>
            <a:normAutofit/>
          </a:bodyPr>
          <a:lstStyle/>
          <a:p>
            <a:r>
              <a:rPr lang="cs-CZ" dirty="0"/>
              <a:t>mezi každými dvěma větnými členy, které spolu nějak souvisejí, jsou syntaktické vztahy: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sémantické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b="1" dirty="0"/>
              <a:t>formálně-syntaktické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i="1" dirty="0"/>
              <a:t>SPÍ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sémantický vztah:</a:t>
            </a:r>
            <a:r>
              <a:rPr lang="cs-CZ" dirty="0"/>
              <a:t> PREDIKACE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formálně-syntaktický vztah: </a:t>
            </a:r>
            <a:r>
              <a:rPr lang="cs-CZ" dirty="0"/>
              <a:t>kongruence</a:t>
            </a:r>
          </a:p>
          <a:p>
            <a:pPr marL="0" indent="0">
              <a:buNone/>
            </a:pPr>
            <a:r>
              <a:rPr lang="cs-CZ" i="1" dirty="0"/>
              <a:t>PES</a:t>
            </a:r>
          </a:p>
          <a:p>
            <a:endParaRPr lang="cs-CZ" dirty="0"/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 flipV="1">
            <a:off x="1451484" y="4196025"/>
            <a:ext cx="136815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cxnSpLocks/>
          </p:cNvCxnSpPr>
          <p:nvPr/>
        </p:nvCxnSpPr>
        <p:spPr>
          <a:xfrm>
            <a:off x="2135560" y="3573016"/>
            <a:ext cx="7920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47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sémantické vztahy			</a:t>
            </a:r>
          </a:p>
          <a:p>
            <a:pPr marL="0" indent="0">
              <a:buNone/>
            </a:pPr>
            <a:r>
              <a:rPr lang="cs-CZ" b="1" dirty="0"/>
              <a:t>		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ADORDINACE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formálně-syntaktické vztahy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a) podřadnost/hypotaxe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kongruence </a:t>
            </a:r>
            <a:r>
              <a:rPr lang="cs-CZ" dirty="0"/>
              <a:t>(shoda)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rekce </a:t>
            </a:r>
            <a:r>
              <a:rPr lang="cs-CZ" dirty="0"/>
              <a:t>(silná závislost)</a:t>
            </a:r>
          </a:p>
          <a:p>
            <a:pPr marL="571500" indent="-571500">
              <a:buFont typeface="+mj-lt"/>
              <a:buAutoNum type="romanUcPeriod"/>
            </a:pPr>
            <a:r>
              <a:rPr lang="cs-CZ" b="1" dirty="0"/>
              <a:t>adjunkce </a:t>
            </a:r>
            <a:r>
              <a:rPr lang="cs-CZ" dirty="0"/>
              <a:t>(slabá závislost)</a:t>
            </a:r>
          </a:p>
          <a:p>
            <a:pPr marL="0" indent="0">
              <a:buNone/>
            </a:pPr>
            <a:r>
              <a:rPr lang="cs-CZ" dirty="0"/>
              <a:t>b) souřadnost/</a:t>
            </a:r>
            <a:r>
              <a:rPr lang="cs-CZ" b="1" dirty="0"/>
              <a:t>parataxe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14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PREDIKACE</a:t>
            </a:r>
            <a:r>
              <a:rPr lang="cs-CZ" dirty="0"/>
              <a:t>/přisuzování</a:t>
            </a:r>
          </a:p>
          <a:p>
            <a:pPr lvl="0"/>
            <a:r>
              <a:rPr lang="cs-CZ" dirty="0"/>
              <a:t>vztah, v němž se přísudkem podmětu přisuzuje nějaká vlastnost, děj nebo zařazeni</a:t>
            </a:r>
          </a:p>
          <a:p>
            <a:pPr lvl="0"/>
            <a:r>
              <a:rPr lang="cs-CZ" dirty="0"/>
              <a:t>základem věty s podmětem (věty dvojčlenné)</a:t>
            </a:r>
          </a:p>
          <a:p>
            <a:pPr lvl="0"/>
            <a:r>
              <a:rPr lang="cs-CZ" b="1" dirty="0"/>
              <a:t>mezi podmětem a přísudkem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DETERMINACE</a:t>
            </a:r>
            <a:r>
              <a:rPr lang="cs-CZ" dirty="0"/>
              <a:t>/určování</a:t>
            </a:r>
          </a:p>
          <a:p>
            <a:pPr lvl="0"/>
            <a:r>
              <a:rPr lang="cs-CZ" dirty="0"/>
              <a:t>významové zpřesňování jednoho větného členu jiným větným členem</a:t>
            </a:r>
          </a:p>
          <a:p>
            <a:pPr lvl="0"/>
            <a:r>
              <a:rPr lang="cs-CZ" dirty="0"/>
              <a:t>nejfrekventovanější sémantický vztah</a:t>
            </a:r>
          </a:p>
          <a:p>
            <a:pPr lvl="0"/>
            <a:r>
              <a:rPr lang="cs-CZ" b="1" dirty="0"/>
              <a:t>mezi všemi hypotakticky spojenými VČ kromě podmětu a přísudku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3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KOORDINACE × ADORDINACE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dirty="0"/>
              <a:t>knedlík nebo brambory</a:t>
            </a:r>
          </a:p>
          <a:p>
            <a:pPr marL="0" indent="0" algn="r">
              <a:buNone/>
            </a:pPr>
            <a:r>
              <a:rPr lang="cs-CZ" dirty="0"/>
              <a:t>knedlík a zelí</a:t>
            </a:r>
          </a:p>
          <a:p>
            <a:pPr marL="0" indent="0" algn="r">
              <a:buNone/>
            </a:pPr>
            <a:r>
              <a:rPr lang="cs-CZ" dirty="0"/>
              <a:t>knedlík, a dokonce i zelí</a:t>
            </a:r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dirty="0">
                <a:solidFill>
                  <a:srgbClr val="00B050"/>
                </a:solidFill>
              </a:rPr>
              <a:t>KOORDINACE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dirty="0">
                <a:solidFill>
                  <a:srgbClr val="00B050"/>
                </a:solidFill>
              </a:rPr>
              <a:t>OBOJE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				parataxe</a:t>
            </a:r>
          </a:p>
          <a:p>
            <a:pPr marL="0" indent="0">
              <a:buNone/>
            </a:pPr>
            <a:r>
              <a:rPr lang="cs-CZ" dirty="0"/>
              <a:t>knedlík, tradiční česká příloha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00B050"/>
                </a:solidFill>
              </a:rPr>
              <a:t>ADORDINACE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822" y="1600200"/>
            <a:ext cx="3638178" cy="2425452"/>
          </a:xfrm>
          <a:prstGeom prst="rect">
            <a:avLst/>
          </a:prstGeom>
        </p:spPr>
      </p:pic>
      <p:cxnSp>
        <p:nvCxnSpPr>
          <p:cNvPr id="7" name="Přímá spojnice se šipkou 6"/>
          <p:cNvCxnSpPr>
            <a:cxnSpLocks/>
          </p:cNvCxnSpPr>
          <p:nvPr/>
        </p:nvCxnSpPr>
        <p:spPr>
          <a:xfrm flipV="1">
            <a:off x="3431704" y="3980668"/>
            <a:ext cx="917778" cy="1176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4727848" y="4025652"/>
            <a:ext cx="1368152" cy="1203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  <a:stCxn id="18" idx="2"/>
          </p:cNvCxnSpPr>
          <p:nvPr/>
        </p:nvCxnSpPr>
        <p:spPr>
          <a:xfrm flipH="1" flipV="1">
            <a:off x="4538666" y="1866119"/>
            <a:ext cx="2033956" cy="17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  <a:stCxn id="19" idx="2"/>
          </p:cNvCxnSpPr>
          <p:nvPr/>
        </p:nvCxnSpPr>
        <p:spPr>
          <a:xfrm flipH="1">
            <a:off x="5797624" y="2393548"/>
            <a:ext cx="231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cxnSpLocks/>
          </p:cNvCxnSpPr>
          <p:nvPr/>
        </p:nvCxnSpPr>
        <p:spPr>
          <a:xfrm flipH="1">
            <a:off x="6096000" y="2924944"/>
            <a:ext cx="476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>
            <a:off x="6572622" y="16002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8112224" y="2110489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576995" y="2614800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228804" y="5126360"/>
            <a:ext cx="3343818" cy="59695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1962448" y="5157192"/>
            <a:ext cx="1323578" cy="5661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718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4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KOORDINACE</a:t>
            </a:r>
            <a:r>
              <a:rPr lang="cs-CZ" dirty="0"/>
              <a:t>/přiřazování</a:t>
            </a:r>
          </a:p>
          <a:p>
            <a:pPr lvl="0"/>
            <a:r>
              <a:rPr lang="cs-CZ" dirty="0"/>
              <a:t>spojení členů významově rovnocenných, referenčně neidentických (tedy referujících k navzájem různým jevům skutečnosti)</a:t>
            </a:r>
          </a:p>
          <a:p>
            <a:pPr lvl="1"/>
            <a:r>
              <a:rPr lang="cs-CZ" b="1" dirty="0"/>
              <a:t>konjunkce (slučování)</a:t>
            </a:r>
            <a:r>
              <a:rPr lang="cs-CZ" dirty="0"/>
              <a:t>: </a:t>
            </a:r>
            <a:r>
              <a:rPr lang="cs-CZ" i="1" dirty="0"/>
              <a:t>babička a děda</a:t>
            </a:r>
            <a:r>
              <a:rPr lang="cs-CZ" dirty="0"/>
              <a:t>; </a:t>
            </a:r>
            <a:r>
              <a:rPr lang="cs-CZ" i="1" dirty="0"/>
              <a:t>chtěl pít i jíst</a:t>
            </a:r>
            <a:endParaRPr lang="cs-CZ" dirty="0"/>
          </a:p>
          <a:p>
            <a:pPr lvl="1"/>
            <a:r>
              <a:rPr lang="cs-CZ" b="1" dirty="0" err="1"/>
              <a:t>alternativnost</a:t>
            </a:r>
            <a:r>
              <a:rPr lang="cs-CZ" b="1" dirty="0"/>
              <a:t> (vylučování)</a:t>
            </a:r>
            <a:r>
              <a:rPr lang="cs-CZ" dirty="0"/>
              <a:t>: </a:t>
            </a:r>
            <a:r>
              <a:rPr lang="cs-CZ" i="1" dirty="0"/>
              <a:t>babička, nebo děda</a:t>
            </a:r>
            <a:r>
              <a:rPr lang="cs-CZ" dirty="0"/>
              <a:t>;</a:t>
            </a:r>
            <a:r>
              <a:rPr lang="cs-CZ" i="1" dirty="0"/>
              <a:t> chce se učit nebo si číst </a:t>
            </a:r>
            <a:endParaRPr lang="cs-CZ" dirty="0"/>
          </a:p>
          <a:p>
            <a:pPr lvl="1"/>
            <a:r>
              <a:rPr lang="cs-CZ" b="1" dirty="0"/>
              <a:t>gradace (stupňování)</a:t>
            </a:r>
            <a:r>
              <a:rPr lang="cs-CZ" dirty="0"/>
              <a:t>: </a:t>
            </a:r>
            <a:r>
              <a:rPr lang="cs-CZ" i="1" dirty="0"/>
              <a:t>babička, a dokonce i děda</a:t>
            </a:r>
            <a:r>
              <a:rPr lang="cs-CZ" dirty="0"/>
              <a:t>; </a:t>
            </a:r>
            <a:r>
              <a:rPr lang="cs-CZ" i="1" dirty="0"/>
              <a:t>celý týden, a nadto i o víkendu</a:t>
            </a:r>
            <a:endParaRPr lang="cs-CZ" dirty="0"/>
          </a:p>
          <a:p>
            <a:pPr lvl="1"/>
            <a:r>
              <a:rPr lang="cs-CZ" b="1" dirty="0" err="1"/>
              <a:t>adverzativnost</a:t>
            </a:r>
            <a:r>
              <a:rPr lang="cs-CZ" b="1" dirty="0"/>
              <a:t> (odporování)</a:t>
            </a:r>
            <a:r>
              <a:rPr lang="cs-CZ" dirty="0"/>
              <a:t>: </a:t>
            </a:r>
            <a:r>
              <a:rPr lang="cs-CZ" i="1" dirty="0"/>
              <a:t>je slunečno, ale zima</a:t>
            </a:r>
            <a:endParaRPr lang="cs-CZ" dirty="0"/>
          </a:p>
          <a:p>
            <a:pPr lvl="0"/>
            <a:r>
              <a:rPr lang="cs-CZ" dirty="0"/>
              <a:t>koordinaci je nejčastěji vyjadřována paratakticky (souřadně)</a:t>
            </a:r>
          </a:p>
          <a:p>
            <a:pPr lvl="1"/>
            <a:r>
              <a:rPr lang="cs-CZ" dirty="0"/>
              <a:t>může být vyjádřena i hypotakticky: </a:t>
            </a:r>
            <a:r>
              <a:rPr lang="cs-CZ" i="1" dirty="0"/>
              <a:t>děda s babičkou šli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6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ADORDINACE</a:t>
            </a:r>
            <a:endParaRPr lang="cs-CZ" dirty="0"/>
          </a:p>
          <a:p>
            <a:pPr lvl="0"/>
            <a:r>
              <a:rPr lang="cs-CZ" dirty="0"/>
              <a:t>vztah mezi dvěma nebo více členy, které mají stejný referent (označují tentýž jev)</a:t>
            </a:r>
          </a:p>
          <a:p>
            <a:pPr lvl="0"/>
            <a:r>
              <a:rPr lang="cs-CZ" dirty="0"/>
              <a:t>lze ji vyjádřit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splývavě, tedy tak, že není porušen souvislý intonační průběh věty (</a:t>
            </a:r>
            <a:r>
              <a:rPr lang="cs-CZ" i="1" dirty="0"/>
              <a:t>Náš prezident Václav Havel se těšil značnému respektu v zahraničí.</a:t>
            </a:r>
            <a:r>
              <a:rPr lang="cs-CZ" dirty="0"/>
              <a:t>)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dirty="0"/>
              <a:t>nesplývavě, tedy tak, že tento průběh porušen je (</a:t>
            </a:r>
            <a:r>
              <a:rPr lang="cs-CZ" i="1" dirty="0"/>
              <a:t>Václav Havel, náš prezident, se těšil značnému respektu v zahraničí.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070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sémantické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646" y="1364105"/>
            <a:ext cx="10814154" cy="49167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typy </a:t>
            </a:r>
            <a:r>
              <a:rPr lang="cs-CZ" b="1" dirty="0" err="1"/>
              <a:t>adordinace</a:t>
            </a:r>
            <a:r>
              <a:rPr lang="cs-CZ" b="1" dirty="0"/>
              <a:t> (nemusíte umět rozlišovat)</a:t>
            </a:r>
            <a:endParaRPr lang="cs-CZ" dirty="0"/>
          </a:p>
          <a:p>
            <a:pPr lvl="0"/>
            <a:r>
              <a:rPr lang="cs-CZ" b="1" dirty="0"/>
              <a:t>zařazování a hodnocení </a:t>
            </a:r>
            <a:r>
              <a:rPr lang="cs-CZ" dirty="0"/>
              <a:t>– </a:t>
            </a:r>
            <a:r>
              <a:rPr lang="cs-CZ" i="1" dirty="0"/>
              <a:t>jeho bratr, výborný matematik, odjel do zahraničí</a:t>
            </a:r>
            <a:r>
              <a:rPr lang="cs-CZ" dirty="0"/>
              <a:t>; </a:t>
            </a:r>
            <a:r>
              <a:rPr lang="cs-CZ" i="1" dirty="0"/>
              <a:t>chudák maminka</a:t>
            </a:r>
            <a:endParaRPr lang="cs-CZ" dirty="0"/>
          </a:p>
          <a:p>
            <a:pPr lvl="0"/>
            <a:r>
              <a:rPr lang="cs-CZ" b="1" dirty="0"/>
              <a:t>konkretizování</a:t>
            </a:r>
            <a:r>
              <a:rPr lang="cs-CZ" dirty="0"/>
              <a:t> – </a:t>
            </a:r>
            <a:r>
              <a:rPr lang="cs-CZ" i="1" dirty="0"/>
              <a:t>tato velká událost, narození dítěte, je velkou zkouškou partnerského vztahu</a:t>
            </a:r>
            <a:r>
              <a:rPr lang="cs-CZ" dirty="0"/>
              <a:t>; </a:t>
            </a:r>
            <a:r>
              <a:rPr lang="cs-CZ" i="1" dirty="0"/>
              <a:t>řeka Vltava</a:t>
            </a:r>
            <a:endParaRPr lang="cs-CZ" dirty="0"/>
          </a:p>
          <a:p>
            <a:pPr lvl="0"/>
            <a:r>
              <a:rPr lang="cs-CZ" b="1" dirty="0"/>
              <a:t>vyplývání</a:t>
            </a:r>
            <a:r>
              <a:rPr lang="cs-CZ" dirty="0"/>
              <a:t> – </a:t>
            </a:r>
            <a:r>
              <a:rPr lang="cs-CZ" i="1" dirty="0"/>
              <a:t>všichni účastníci řízení, a tedy i pan Matějka</a:t>
            </a:r>
            <a:endParaRPr lang="cs-CZ" dirty="0"/>
          </a:p>
          <a:p>
            <a:pPr lvl="0"/>
            <a:r>
              <a:rPr lang="cs-CZ" b="1" dirty="0"/>
              <a:t>výčet</a:t>
            </a:r>
            <a:r>
              <a:rPr lang="cs-CZ" dirty="0"/>
              <a:t> – </a:t>
            </a:r>
            <a:r>
              <a:rPr lang="cs-CZ" i="1" dirty="0"/>
              <a:t>všechny tyto pohromy, tj. zemětřesení, záplavy a požáry, přišly do země současně</a:t>
            </a:r>
            <a:endParaRPr lang="cs-CZ" dirty="0"/>
          </a:p>
          <a:p>
            <a:pPr lvl="0"/>
            <a:r>
              <a:rPr lang="cs-CZ" b="1" dirty="0"/>
              <a:t>oprava</a:t>
            </a:r>
            <a:r>
              <a:rPr lang="cs-CZ" dirty="0"/>
              <a:t> – </a:t>
            </a:r>
            <a:r>
              <a:rPr lang="cs-CZ" i="1" dirty="0"/>
              <a:t>šlápl jsem do louže, spíše tedy do malého jezírka</a:t>
            </a:r>
            <a:endParaRPr lang="cs-CZ" dirty="0"/>
          </a:p>
          <a:p>
            <a:pPr lvl="0"/>
            <a:r>
              <a:rPr lang="cs-CZ" b="1" dirty="0"/>
              <a:t>vytčení</a:t>
            </a:r>
            <a:r>
              <a:rPr lang="cs-CZ" dirty="0"/>
              <a:t> – </a:t>
            </a:r>
            <a:r>
              <a:rPr lang="cs-CZ" i="1" dirty="0"/>
              <a:t>měl rád lehká jídla, zvláště vietnamská z mořských plodů</a:t>
            </a:r>
            <a:endParaRPr lang="cs-CZ" dirty="0"/>
          </a:p>
          <a:p>
            <a:pPr lvl="0"/>
            <a:r>
              <a:rPr lang="cs-CZ" b="1" dirty="0"/>
              <a:t>shrnutí</a:t>
            </a:r>
            <a:r>
              <a:rPr lang="cs-CZ" dirty="0"/>
              <a:t> – </a:t>
            </a:r>
            <a:r>
              <a:rPr lang="cs-CZ" i="1" dirty="0"/>
              <a:t>měl rád spaní pod širákem, dlouhé vandry, vaření na ohni, zkrátka všechny aspekty pobytu venku</a:t>
            </a:r>
            <a:endParaRPr lang="cs-CZ" dirty="0"/>
          </a:p>
          <a:p>
            <a:pPr lvl="0"/>
            <a:r>
              <a:rPr lang="cs-CZ" b="1" dirty="0"/>
              <a:t>ztotožnění</a:t>
            </a:r>
            <a:r>
              <a:rPr lang="cs-CZ" dirty="0"/>
              <a:t> – </a:t>
            </a:r>
            <a:r>
              <a:rPr lang="cs-CZ" i="1" dirty="0"/>
              <a:t>gramatika neboli mluvnice</a:t>
            </a:r>
            <a:r>
              <a:rPr lang="cs-CZ" dirty="0"/>
              <a:t>; </a:t>
            </a:r>
            <a:r>
              <a:rPr lang="cs-CZ" i="1" dirty="0"/>
              <a:t>Jan Dvořáček řečený Gorila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0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formálně-syntaktické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607" y="1469037"/>
            <a:ext cx="10754193" cy="5023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souřadnost/parataxe</a:t>
            </a:r>
            <a:endParaRPr lang="cs-CZ" dirty="0"/>
          </a:p>
          <a:p>
            <a:pPr lvl="0"/>
            <a:r>
              <a:rPr lang="cs-CZ" dirty="0"/>
              <a:t>vztah mezi dvěma nebo více členy, které jsou ve struktuře věty na stejné úrovni (jsou syntakticky rovnocenné, jsou stejným větným členem)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+ KOORDINACE</a:t>
            </a:r>
            <a:r>
              <a:rPr lang="cs-CZ" dirty="0"/>
              <a:t> (</a:t>
            </a:r>
            <a:r>
              <a:rPr lang="cs-CZ" i="1" dirty="0"/>
              <a:t>upekl dort a buchty; velký, ale lehký kufr</a:t>
            </a:r>
            <a:r>
              <a:rPr lang="cs-CZ" dirty="0"/>
              <a:t>);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+ ADORDINACE</a:t>
            </a:r>
            <a:r>
              <a:rPr lang="cs-CZ" dirty="0"/>
              <a:t> (</a:t>
            </a:r>
            <a:r>
              <a:rPr lang="cs-CZ" i="1" dirty="0"/>
              <a:t>Jaroslav Hašek, autor Švejka; na řece Vltavě; s chudákem/chudinkou maminkou</a:t>
            </a:r>
            <a:r>
              <a:rPr lang="cs-CZ" dirty="0"/>
              <a:t>).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/>
              <a:t>závislost/hypotaxe</a:t>
            </a:r>
            <a:endParaRPr lang="cs-CZ" dirty="0"/>
          </a:p>
          <a:p>
            <a:pPr lvl="0"/>
            <a:r>
              <a:rPr lang="cs-CZ" dirty="0"/>
              <a:t>formální podřízenost jednoho větného členu jinému větnému členu</a:t>
            </a:r>
          </a:p>
          <a:p>
            <a:pPr lvl="0"/>
            <a:r>
              <a:rPr lang="cs-CZ" dirty="0"/>
              <a:t>rozlišujeme člen závislý/podřízený a člen řídící</a:t>
            </a:r>
          </a:p>
          <a:p>
            <a:pPr lvl="0"/>
            <a:r>
              <a:rPr lang="cs-CZ" dirty="0"/>
              <a:t>užití závislého členu ve větě je podmíněno užitím členu řídícího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5483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9524</TotalTime>
  <Words>1281</Words>
  <Application>Microsoft Office PowerPoint</Application>
  <PresentationFormat>Širokoúhlá obrazovka</PresentationFormat>
  <Paragraphs>148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Úvodní jazykový seminář zoom 18. 11: 2020: syntaktické vztahy</vt:lpstr>
      <vt:lpstr>syntaktické vztahy</vt:lpstr>
      <vt:lpstr>syntaktické vztahy</vt:lpstr>
      <vt:lpstr>sémantické vztahy</vt:lpstr>
      <vt:lpstr>KOORDINACE × ADORDINACE</vt:lpstr>
      <vt:lpstr>sémantické vztahy</vt:lpstr>
      <vt:lpstr>sémantické vztahy</vt:lpstr>
      <vt:lpstr>sémantické vztahy</vt:lpstr>
      <vt:lpstr>formálně-syntaktické vztahy</vt:lpstr>
      <vt:lpstr>formálně-syntaktické vztahy závislost</vt:lpstr>
      <vt:lpstr>formálně-syntaktické vztahy závislost</vt:lpstr>
      <vt:lpstr>formálně-syntaktické vztahy závislost</vt:lpstr>
      <vt:lpstr>Jaké vztahy budou mezi vyznačenými slovy/VČ?</vt:lpstr>
      <vt:lpstr>Jaké vztahy budou mezi vyznačenými slovy/VČ?</vt:lpstr>
      <vt:lpstr>v uvedených větách určete syntagmata</vt:lpstr>
      <vt:lpstr>podmět přísudek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Prokšová, Hana</cp:lastModifiedBy>
  <cp:revision>97</cp:revision>
  <dcterms:created xsi:type="dcterms:W3CDTF">2017-10-19T09:50:07Z</dcterms:created>
  <dcterms:modified xsi:type="dcterms:W3CDTF">2020-11-18T18:52:05Z</dcterms:modified>
</cp:coreProperties>
</file>