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94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9" r:id="rId4"/>
    <p:sldId id="260" r:id="rId5"/>
    <p:sldId id="261" r:id="rId6"/>
    <p:sldId id="263" r:id="rId7"/>
    <p:sldId id="262" r:id="rId8"/>
    <p:sldId id="265" r:id="rId9"/>
    <p:sldId id="264" r:id="rId10"/>
    <p:sldId id="266" r:id="rId11"/>
    <p:sldId id="267" r:id="rId12"/>
    <p:sldId id="258" r:id="rId1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 autoAdjust="0"/>
    <p:restoredTop sz="81162" autoAdjust="0"/>
  </p:normalViewPr>
  <p:slideViewPr>
    <p:cSldViewPr snapToGrid="0" snapToObjects="1">
      <p:cViewPr>
        <p:scale>
          <a:sx n="60" d="100"/>
          <a:sy n="60" d="100"/>
        </p:scale>
        <p:origin x="-4266" y="-17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5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3D6E3F09-7D53-5546-95B9-038378ECBD5D}" type="datetime1">
              <a:rPr lang="en-US"/>
              <a:pPr>
                <a:defRPr/>
              </a:pPr>
              <a:t>9/4/2017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5BE501C0-4EA8-644C-AFDC-6886270AA8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64964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E9E00457-5374-E14A-BCD1-94DAB29AFC04}" type="datetime1">
              <a:rPr lang="en-US"/>
              <a:pPr>
                <a:defRPr/>
              </a:pPr>
              <a:t>9/4/2017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cs-CZ" noProof="0"/>
              <a:t>Click to edit Master text styles</a:t>
            </a:r>
          </a:p>
          <a:p>
            <a:pPr lvl="1"/>
            <a:r>
              <a:rPr lang="cs-CZ" noProof="0"/>
              <a:t>Second level</a:t>
            </a:r>
          </a:p>
          <a:p>
            <a:pPr lvl="2"/>
            <a:r>
              <a:rPr lang="cs-CZ" noProof="0"/>
              <a:t>Third level</a:t>
            </a:r>
          </a:p>
          <a:p>
            <a:pPr lvl="3"/>
            <a:r>
              <a:rPr lang="cs-CZ" noProof="0"/>
              <a:t>Fourth level</a:t>
            </a:r>
          </a:p>
          <a:p>
            <a:pPr lvl="4"/>
            <a:r>
              <a:rPr lang="cs-CZ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E8577F40-97DA-4043-AF9D-1FC2F5D51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67327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many </a:t>
            </a:r>
            <a:r>
              <a:rPr lang="cs-CZ" dirty="0" err="1" smtClean="0"/>
              <a:t>labs</a:t>
            </a:r>
            <a:r>
              <a:rPr lang="cs-CZ" dirty="0" smtClean="0"/>
              <a:t> 1,</a:t>
            </a:r>
            <a:r>
              <a:rPr lang="cs-CZ" baseline="0" dirty="0" smtClean="0"/>
              <a:t> ES d = 0,32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577F40-97DA-4043-AF9D-1FC2F5D5113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http://nymag.com/scienceofus/2014/06/are-people-less-afraid-of-female-hurricanes.html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577F40-97DA-4043-AF9D-1FC2F5D5113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AA7E7E-C6EC-FD44-9ACA-2648BFA1FADD}" type="datetime1">
              <a:rPr/>
              <a:pPr>
                <a:defRPr/>
              </a:pPr>
              <a:t>14.2.13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85401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F4E741-BC94-7B41-95DE-F64A5ACA48C6}" type="datetime1">
              <a:rPr/>
              <a:pPr>
                <a:defRPr/>
              </a:pPr>
              <a:t>14.2.13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1186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BB64C6-4739-DE43-8950-06A3245198B9}" type="datetime1">
              <a:rPr/>
              <a:pPr>
                <a:defRPr/>
              </a:pPr>
              <a:t>14.2.13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70589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F51BC5-76B8-C041-81D8-DEF608751A52}" type="datetime1">
              <a:rPr/>
              <a:pPr>
                <a:defRPr/>
              </a:pPr>
              <a:t>14.2.13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5724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2D3014-B99E-5D4B-8E1D-DA3BE7558E99}" type="datetime1">
              <a:rPr/>
              <a:pPr>
                <a:defRPr/>
              </a:pPr>
              <a:t>14.2.13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6465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7CCDC6-B6A4-4845-929F-B26B6E19752A}" type="datetime1">
              <a:rPr/>
              <a:pPr>
                <a:defRPr/>
              </a:pPr>
              <a:t>14.2.13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0818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5335DA-5B04-584D-8811-FE73152CD09A}" type="datetime1">
              <a:rPr/>
              <a:pPr>
                <a:defRPr/>
              </a:pPr>
              <a:t>14.2.13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350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6CB484-F1D4-264E-B3F1-C63C4A97C75C}" type="datetime1">
              <a:rPr/>
              <a:pPr>
                <a:defRPr/>
              </a:pPr>
              <a:t>14.2.13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375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EBE9BE-43AC-014D-A39D-166221E06590}" type="datetime1">
              <a:rPr/>
              <a:pPr>
                <a:defRPr/>
              </a:pPr>
              <a:t>14.2.13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56800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D8E960-F416-D541-B598-BE0E7FEA1B49}" type="datetime1">
              <a:rPr/>
              <a:pPr>
                <a:defRPr/>
              </a:pPr>
              <a:t>14.2.13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6009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2011D0-9154-584C-962C-9F1E5A9691FB}" type="datetime1">
              <a:rPr/>
              <a:pPr>
                <a:defRPr/>
              </a:pPr>
              <a:t>14.2.13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37089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9F69E0-E31B-2E47-AF61-0A203F2A4FE3}" type="datetime1">
              <a:rPr/>
              <a:pPr>
                <a:defRPr/>
              </a:pPr>
              <a:t>14.2.13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2897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7" y="0"/>
            <a:ext cx="3736585" cy="1440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685800" y="1739608"/>
            <a:ext cx="7772400" cy="215741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JBB225 </a:t>
            </a:r>
            <a:r>
              <a:rPr lang="cs-CZ" dirty="0" smtClean="0">
                <a:latin typeface="Calibri" charset="0"/>
                <a:ea typeface="ＭＳ Ｐゴシック" charset="0"/>
                <a:cs typeface="ＭＳ Ｐゴシック" charset="0"/>
              </a:rPr>
              <a:t/>
            </a:r>
            <a:br>
              <a:rPr lang="cs-CZ" dirty="0" smtClean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b="1" dirty="0" err="1" smtClean="0">
                <a:latin typeface="Calibri" charset="0"/>
                <a:ea typeface="ＭＳ Ｐゴシック" charset="0"/>
                <a:cs typeface="ＭＳ Ｐゴシック" charset="0"/>
              </a:rPr>
              <a:t>Sociálně-psychologické</a:t>
            </a:r>
            <a:r>
              <a:rPr lang="en-US" b="1" dirty="0" smtClean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b="1" dirty="0" err="1" smtClean="0">
                <a:latin typeface="Calibri" charset="0"/>
                <a:ea typeface="ＭＳ Ｐゴシック" charset="0"/>
                <a:cs typeface="ＭＳ Ｐゴシック" charset="0"/>
              </a:rPr>
              <a:t>aspekty</a:t>
            </a:r>
            <a:r>
              <a:rPr lang="en-US" b="1" dirty="0" smtClean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b="1" dirty="0" err="1" smtClean="0">
                <a:latin typeface="Calibri" charset="0"/>
                <a:ea typeface="ＭＳ Ｐゴシック" charset="0"/>
                <a:cs typeface="ＭＳ Ｐゴシック" charset="0"/>
              </a:rPr>
              <a:t>marketingové</a:t>
            </a:r>
            <a:r>
              <a:rPr lang="en-US" b="1" dirty="0" smtClean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b="1" dirty="0" err="1" smtClean="0">
                <a:latin typeface="Calibri" charset="0"/>
                <a:ea typeface="ＭＳ Ｐゴシック" charset="0"/>
                <a:cs typeface="ＭＳ Ｐゴシック" charset="0"/>
              </a:rPr>
              <a:t>komunikace</a:t>
            </a: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/>
            </a:r>
            <a:b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</a:rPr>
              <a:t/>
            </a:r>
            <a:b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sz="1600" dirty="0" smtClean="0">
                <a:latin typeface="Calibri" charset="0"/>
                <a:ea typeface="ＭＳ Ｐゴシック" charset="0"/>
                <a:cs typeface="ＭＳ Ｐゴシック" charset="0"/>
              </a:rPr>
              <a:t>Přednášející:</a:t>
            </a:r>
            <a:r>
              <a:rPr lang="cs-CZ" sz="2800" dirty="0" smtClean="0">
                <a:latin typeface="Calibri" charset="0"/>
                <a:ea typeface="ＭＳ Ｐゴシック" charset="0"/>
                <a:cs typeface="ＭＳ Ｐゴシック" charset="0"/>
              </a:rPr>
              <a:t/>
            </a:r>
            <a:br>
              <a:rPr lang="cs-CZ" sz="2800" dirty="0" smtClean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sz="3100" b="1" dirty="0" smtClean="0">
                <a:latin typeface="Calibri" charset="0"/>
                <a:ea typeface="ＭＳ Ｐゴシック" charset="0"/>
                <a:cs typeface="ＭＳ Ｐゴシック" charset="0"/>
              </a:rPr>
              <a:t>Ing. Mgr. Marek Vranka</a:t>
            </a:r>
            <a:br>
              <a:rPr lang="cs-CZ" sz="3100" b="1" dirty="0" smtClean="0">
                <a:latin typeface="Calibri" charset="0"/>
                <a:ea typeface="ＭＳ Ｐゴシック" charset="0"/>
                <a:cs typeface="ＭＳ Ｐゴシック" charset="0"/>
              </a:rPr>
            </a:br>
            <a:endParaRPr lang="en-US" sz="28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90364"/>
            <a:ext cx="6400800" cy="1714678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sz="2800" b="1" dirty="0" smtClean="0">
                <a:solidFill>
                  <a:schemeClr val="tx1"/>
                </a:solidFill>
              </a:rPr>
              <a:t>6. Přesvědčování II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Emocionální přesvědčování – rizika a limity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riziko zahlcení strachem</a:t>
            </a:r>
          </a:p>
          <a:p>
            <a:pPr lvl="1"/>
            <a:r>
              <a:rPr lang="cs-CZ" dirty="0" smtClean="0"/>
              <a:t>&gt; pasivita</a:t>
            </a:r>
          </a:p>
          <a:p>
            <a:pPr lvl="1"/>
            <a:r>
              <a:rPr lang="cs-CZ" dirty="0" smtClean="0"/>
              <a:t>&gt; vyhýbání se informacím</a:t>
            </a:r>
          </a:p>
          <a:p>
            <a:r>
              <a:rPr lang="cs-CZ" dirty="0" smtClean="0"/>
              <a:t>riziko nedostatečného emocionálního náboje</a:t>
            </a:r>
          </a:p>
          <a:p>
            <a:pPr lvl="1"/>
            <a:r>
              <a:rPr lang="cs-CZ" dirty="0" smtClean="0"/>
              <a:t>např. dopady globálních klimatických změn</a:t>
            </a:r>
          </a:p>
          <a:p>
            <a:pPr lvl="1"/>
            <a:r>
              <a:rPr lang="cs-CZ" dirty="0" smtClean="0"/>
              <a:t>personifikace hrozby má silnější efekt</a:t>
            </a:r>
          </a:p>
          <a:p>
            <a:pPr lvl="2"/>
            <a:r>
              <a:rPr lang="cs-CZ" dirty="0" smtClean="0"/>
              <a:t>lidé zemřou po nákaze virem vs. </a:t>
            </a:r>
            <a:r>
              <a:rPr lang="cs-CZ" smtClean="0"/>
              <a:t>vir zabije lidi </a:t>
            </a:r>
            <a:endParaRPr lang="cs-CZ" dirty="0" smtClean="0"/>
          </a:p>
          <a:p>
            <a:pPr lvl="1"/>
            <a:endParaRPr lang="cs-CZ" dirty="0" smtClean="0"/>
          </a:p>
          <a:p>
            <a:r>
              <a:rPr lang="cs-CZ" dirty="0" smtClean="0"/>
              <a:t>riziko přecenění efektu</a:t>
            </a:r>
          </a:p>
          <a:p>
            <a:pPr lvl="1"/>
            <a:r>
              <a:rPr lang="cs-CZ" dirty="0" smtClean="0"/>
              <a:t>„</a:t>
            </a:r>
            <a:r>
              <a:rPr lang="cs-CZ" i="1" dirty="0" smtClean="0"/>
              <a:t>F</a:t>
            </a:r>
            <a:r>
              <a:rPr lang="en-US" i="1" dirty="0" err="1" smtClean="0"/>
              <a:t>emale</a:t>
            </a:r>
            <a:r>
              <a:rPr lang="en-US" i="1" dirty="0" smtClean="0"/>
              <a:t> hurricanes are deadlier than male hurricanes</a:t>
            </a:r>
            <a:r>
              <a:rPr lang="cs-CZ" dirty="0" smtClean="0"/>
              <a:t>“ (Jung </a:t>
            </a:r>
            <a:r>
              <a:rPr lang="cs-CZ" dirty="0" err="1" smtClean="0"/>
              <a:t>et</a:t>
            </a:r>
            <a:r>
              <a:rPr lang="cs-CZ" dirty="0" smtClean="0"/>
              <a:t> </a:t>
            </a:r>
            <a:r>
              <a:rPr lang="cs-CZ" dirty="0" err="1" smtClean="0"/>
              <a:t>al</a:t>
            </a:r>
            <a:r>
              <a:rPr lang="cs-CZ" dirty="0" smtClean="0"/>
              <a:t>., 2014)</a:t>
            </a:r>
            <a:endParaRPr lang="en-US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Pořadí argumentů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je v debatě lepší mluvit jako první?</a:t>
            </a:r>
          </a:p>
          <a:p>
            <a:pPr lvl="1"/>
            <a:r>
              <a:rPr lang="cs-CZ" b="1" dirty="0" err="1" smtClean="0"/>
              <a:t>primacy</a:t>
            </a:r>
            <a:r>
              <a:rPr lang="cs-CZ" b="1" dirty="0" smtClean="0"/>
              <a:t> </a:t>
            </a:r>
            <a:r>
              <a:rPr lang="cs-CZ" dirty="0" smtClean="0"/>
              <a:t>efekt</a:t>
            </a:r>
          </a:p>
          <a:p>
            <a:r>
              <a:rPr lang="cs-CZ" dirty="0" smtClean="0"/>
              <a:t>nebo jako poslední?</a:t>
            </a:r>
          </a:p>
          <a:p>
            <a:pPr lvl="1"/>
            <a:r>
              <a:rPr lang="cs-CZ" b="1" dirty="0" err="1" smtClean="0"/>
              <a:t>recency</a:t>
            </a:r>
            <a:r>
              <a:rPr lang="cs-CZ" dirty="0" smtClean="0"/>
              <a:t> efekt</a:t>
            </a:r>
          </a:p>
          <a:p>
            <a:r>
              <a:rPr lang="cs-CZ" dirty="0" smtClean="0"/>
              <a:t>záleží na čase mezi první a druhou promluvou a na čase od poslední promluvy do rozhodnutí posluchačů</a:t>
            </a:r>
          </a:p>
          <a:p>
            <a:pPr lvl="1"/>
            <a:r>
              <a:rPr lang="cs-CZ" dirty="0" smtClean="0"/>
              <a:t>krátký čas mezi 1. a 2. -&gt; </a:t>
            </a:r>
            <a:r>
              <a:rPr lang="cs-CZ" dirty="0" err="1" smtClean="0"/>
              <a:t>primacy</a:t>
            </a:r>
            <a:r>
              <a:rPr lang="cs-CZ" dirty="0" smtClean="0"/>
              <a:t> efekt</a:t>
            </a:r>
          </a:p>
          <a:p>
            <a:pPr lvl="1"/>
            <a:r>
              <a:rPr lang="cs-CZ" dirty="0" smtClean="0"/>
              <a:t>krátký čas mezi 2. a rozhodnutí -&gt; </a:t>
            </a:r>
            <a:r>
              <a:rPr lang="cs-CZ" dirty="0" err="1" smtClean="0"/>
              <a:t>recency</a:t>
            </a:r>
            <a:r>
              <a:rPr lang="cs-CZ" dirty="0" smtClean="0"/>
              <a:t> efekt</a:t>
            </a:r>
          </a:p>
          <a:p>
            <a:endParaRPr lang="cs-CZ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Před-</a:t>
            </a:r>
            <a:r>
              <a:rPr lang="cs-CZ" dirty="0" err="1" smtClean="0"/>
              <a:t>svědčování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zaměření pozornosti</a:t>
            </a:r>
          </a:p>
          <a:p>
            <a:r>
              <a:rPr lang="cs-CZ" dirty="0" smtClean="0"/>
              <a:t>připravenost k určitému</a:t>
            </a:r>
          </a:p>
          <a:p>
            <a:pPr>
              <a:buNone/>
            </a:pPr>
            <a:r>
              <a:rPr lang="cs-CZ" dirty="0" smtClean="0"/>
              <a:t>	způsobu procesovaní </a:t>
            </a:r>
            <a:r>
              <a:rPr lang="cs-CZ" dirty="0" err="1" smtClean="0"/>
              <a:t>info</a:t>
            </a:r>
            <a:r>
              <a:rPr lang="cs-CZ" smtClean="0"/>
              <a:t>.</a:t>
            </a:r>
            <a:endParaRPr lang="cs-CZ" dirty="0" smtClean="0"/>
          </a:p>
          <a:p>
            <a:r>
              <a:rPr lang="cs-CZ" dirty="0" smtClean="0"/>
              <a:t>připravenost k želané reakci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1026" name="Picture 2" descr="http://www.marketingjournal.org/wp-content/uploads/2016/10/presuasi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36593" y="2375284"/>
            <a:ext cx="2228850" cy="3352801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Dvě cesty k přesvědčování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centrální</a:t>
            </a:r>
          </a:p>
          <a:p>
            <a:pPr lvl="1"/>
            <a:r>
              <a:rPr lang="cs-CZ" dirty="0" smtClean="0"/>
              <a:t>systém 2</a:t>
            </a:r>
          </a:p>
          <a:p>
            <a:r>
              <a:rPr lang="cs-CZ" dirty="0" smtClean="0"/>
              <a:t>periferní</a:t>
            </a:r>
          </a:p>
          <a:p>
            <a:pPr lvl="1"/>
            <a:r>
              <a:rPr lang="cs-CZ" dirty="0" smtClean="0"/>
              <a:t>systém 1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v praxi vždy v kombinaci</a:t>
            </a:r>
          </a:p>
          <a:p>
            <a:r>
              <a:rPr lang="cs-CZ" dirty="0" smtClean="0"/>
              <a:t>u centrální </a:t>
            </a:r>
            <a:r>
              <a:rPr lang="cs-CZ" dirty="0" err="1" smtClean="0"/>
              <a:t>atribuujeme</a:t>
            </a:r>
            <a:r>
              <a:rPr lang="cs-CZ" dirty="0" smtClean="0"/>
              <a:t> přesvědčovací záměr </a:t>
            </a:r>
          </a:p>
          <a:p>
            <a:pPr>
              <a:buNone/>
            </a:pPr>
            <a:r>
              <a:rPr lang="cs-CZ" dirty="0" smtClean="0"/>
              <a:t>	-&gt; skepse, u periferní ne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Důvěryhodnost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/>
          <a:lstStyle/>
          <a:p>
            <a:r>
              <a:rPr lang="cs-CZ" dirty="0" smtClean="0"/>
              <a:t>spojeno s autoritou, sympatiemi (viz plynulost, podobnost, pozitivní vztah, atraktivita)</a:t>
            </a:r>
          </a:p>
          <a:p>
            <a:r>
              <a:rPr lang="cs-CZ" dirty="0" smtClean="0"/>
              <a:t>lze komunikovat centrálně </a:t>
            </a:r>
          </a:p>
          <a:p>
            <a:pPr lvl="1"/>
            <a:r>
              <a:rPr lang="cs-CZ" dirty="0" smtClean="0"/>
              <a:t>zmínka o doktorátu z prestižní univerzity, praxi v globální firmě</a:t>
            </a:r>
          </a:p>
          <a:p>
            <a:r>
              <a:rPr lang="cs-CZ" dirty="0" smtClean="0"/>
              <a:t>nebo periferně</a:t>
            </a:r>
          </a:p>
          <a:p>
            <a:pPr lvl="1"/>
            <a:r>
              <a:rPr lang="cs-CZ" dirty="0" smtClean="0"/>
              <a:t>„slušné“ oblečení, rysy obličeje </a:t>
            </a:r>
          </a:p>
          <a:p>
            <a:r>
              <a:rPr lang="cs-CZ" dirty="0" smtClean="0"/>
              <a:t>důležité spojení </a:t>
            </a:r>
            <a:r>
              <a:rPr lang="cs-CZ" u="sng" dirty="0" smtClean="0"/>
              <a:t>odbornosti</a:t>
            </a:r>
            <a:r>
              <a:rPr lang="cs-CZ" dirty="0" smtClean="0"/>
              <a:t> a důvěryhodnosti</a:t>
            </a:r>
          </a:p>
          <a:p>
            <a:r>
              <a:rPr lang="cs-CZ" dirty="0" smtClean="0"/>
              <a:t>někdy ale pouze příslušnost ke stejné skupině!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8276"/>
            <a:ext cx="8229600" cy="5337887"/>
          </a:xfrm>
        </p:spPr>
        <p:txBody>
          <a:bodyPr/>
          <a:lstStyle/>
          <a:p>
            <a:pPr algn="ctr">
              <a:buNone/>
            </a:pPr>
            <a:r>
              <a:rPr lang="cs-CZ" dirty="0" smtClean="0"/>
              <a:t>„</a:t>
            </a:r>
            <a:r>
              <a:rPr lang="cs-CZ" i="1" dirty="0" smtClean="0"/>
              <a:t>I</a:t>
            </a:r>
            <a:r>
              <a:rPr lang="en-US" i="1" dirty="0" smtClean="0"/>
              <a:t> have sworn to only live free, even if I find bitter the taste of death</a:t>
            </a:r>
            <a:r>
              <a:rPr lang="cs-CZ" dirty="0" smtClean="0"/>
              <a:t>“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29698" name="Picture 2" descr="http://www.newenglandhistoricalsociety.com/wp-content/uploads/2015/09/tobias-lear-george-washingto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59162" y="2856171"/>
            <a:ext cx="2477266" cy="326999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9700" name="Picture 4" descr="http://i.dailymail.co.uk/i/pix/2016/05/11/17/340C2E8B00000578-3585114-image-a-2_1462984140487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60385" y="2758435"/>
            <a:ext cx="2385630" cy="336772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Zvýšení důvěryhodnosti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cui</a:t>
            </a:r>
            <a:r>
              <a:rPr lang="cs-CZ" dirty="0" smtClean="0"/>
              <a:t> bono?</a:t>
            </a:r>
          </a:p>
          <a:p>
            <a:pPr lvl="1"/>
            <a:r>
              <a:rPr lang="cs-CZ" dirty="0" smtClean="0"/>
              <a:t>pozice, která je pro danou osobu nevýhodná, působí důvěryhodněji</a:t>
            </a:r>
          </a:p>
          <a:p>
            <a:r>
              <a:rPr lang="cs-CZ" dirty="0" smtClean="0"/>
              <a:t>nestrannost</a:t>
            </a:r>
          </a:p>
          <a:p>
            <a:pPr lvl="1"/>
            <a:r>
              <a:rPr lang="cs-CZ" dirty="0" smtClean="0"/>
              <a:t>„nejsem fanoušek Zemana, ale...“</a:t>
            </a:r>
          </a:p>
          <a:p>
            <a:r>
              <a:rPr lang="cs-CZ" dirty="0" smtClean="0"/>
              <a:t>absence záměru přesvědčit</a:t>
            </a:r>
          </a:p>
          <a:p>
            <a:pPr lvl="1"/>
            <a:r>
              <a:rPr lang="cs-CZ" dirty="0" smtClean="0"/>
              <a:t>„tajné“ informace, </a:t>
            </a:r>
            <a:r>
              <a:rPr lang="cs-CZ" dirty="0" err="1" smtClean="0"/>
              <a:t>WoM</a:t>
            </a:r>
            <a:r>
              <a:rPr lang="cs-CZ" dirty="0" smtClean="0"/>
              <a:t>, náhodou získané</a:t>
            </a:r>
          </a:p>
          <a:p>
            <a:r>
              <a:rPr lang="cs-CZ" dirty="0" smtClean="0"/>
              <a:t>uvedení protiargumentů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Source</a:t>
            </a:r>
            <a:r>
              <a:rPr lang="cs-CZ" dirty="0" smtClean="0"/>
              <a:t> </a:t>
            </a:r>
            <a:r>
              <a:rPr lang="cs-CZ" dirty="0" err="1" smtClean="0"/>
              <a:t>confusion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oddělené uložení informace a jejího zdroje</a:t>
            </a:r>
          </a:p>
          <a:p>
            <a:r>
              <a:rPr lang="cs-CZ" dirty="0" smtClean="0"/>
              <a:t>časem dochází ke ztrátě spojení</a:t>
            </a:r>
          </a:p>
          <a:p>
            <a:r>
              <a:rPr lang="cs-CZ" dirty="0" smtClean="0"/>
              <a:t>pokud původní zdroj nebyl důvěryhodný, ztrátou dojde ke zvýšení důvěryhodnosti informace</a:t>
            </a:r>
          </a:p>
          <a:p>
            <a:endParaRPr lang="cs-CZ" dirty="0" smtClean="0"/>
          </a:p>
          <a:p>
            <a:r>
              <a:rPr lang="cs-CZ" dirty="0" smtClean="0"/>
              <a:t>skrytá / maskovaná reklama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Limity periferní cesty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důraz na centrální cestu roste s</a:t>
            </a:r>
          </a:p>
          <a:p>
            <a:pPr lvl="1"/>
            <a:r>
              <a:rPr lang="cs-CZ" dirty="0" smtClean="0"/>
              <a:t>důležitostí problematiky</a:t>
            </a:r>
          </a:p>
          <a:p>
            <a:pPr lvl="1"/>
            <a:r>
              <a:rPr lang="cs-CZ" dirty="0" smtClean="0"/>
              <a:t>zkušenostmi rozhodujícího se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sympatie a atraktivita hrají větší úlohu </a:t>
            </a:r>
          </a:p>
          <a:p>
            <a:pPr lvl="1"/>
            <a:r>
              <a:rPr lang="cs-CZ" dirty="0" smtClean="0"/>
              <a:t>u méně důležitých rozhodnutí, kde chybí rozsáhlejší zkušenosti</a:t>
            </a:r>
          </a:p>
          <a:p>
            <a:pPr lvl="1"/>
            <a:r>
              <a:rPr lang="cs-CZ" dirty="0" smtClean="0"/>
              <a:t>v osobním kontaktu</a:t>
            </a:r>
          </a:p>
          <a:p>
            <a:pPr lvl="1"/>
            <a:r>
              <a:rPr lang="cs-CZ" dirty="0" smtClean="0"/>
              <a:t>pod časovým tlakem</a:t>
            </a: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Emocionální přesvědčování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cs-CZ" dirty="0" smtClean="0"/>
              <a:t>v praxi nejde úplně oddělit emoce od věcných argumentů</a:t>
            </a:r>
          </a:p>
          <a:p>
            <a:r>
              <a:rPr lang="cs-CZ" dirty="0" smtClean="0"/>
              <a:t>může být emocionální přesvědčování lživé? manipulativní? </a:t>
            </a:r>
          </a:p>
          <a:p>
            <a:pPr lvl="1"/>
            <a:r>
              <a:rPr lang="cs-CZ" dirty="0" smtClean="0"/>
              <a:t>jak?</a:t>
            </a:r>
          </a:p>
          <a:p>
            <a:r>
              <a:rPr lang="cs-CZ" dirty="0" smtClean="0"/>
              <a:t>statistické důkazy vs. živé příběhy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Emocionální přesvědčování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cs-CZ" dirty="0" smtClean="0"/>
              <a:t>navození emocí</a:t>
            </a:r>
          </a:p>
          <a:p>
            <a:pPr lvl="1"/>
            <a:r>
              <a:rPr lang="cs-CZ" dirty="0" smtClean="0"/>
              <a:t>zejména negativních (strach, hněv, odpor)</a:t>
            </a:r>
          </a:p>
          <a:p>
            <a:pPr lvl="1"/>
            <a:r>
              <a:rPr lang="cs-CZ" dirty="0" smtClean="0"/>
              <a:t>kromě přesvědčení může zvýšit tendenci k akci – dle kontextu</a:t>
            </a:r>
          </a:p>
          <a:p>
            <a:r>
              <a:rPr lang="cs-CZ" dirty="0" err="1" smtClean="0"/>
              <a:t>prevention</a:t>
            </a:r>
            <a:r>
              <a:rPr lang="cs-CZ" dirty="0" smtClean="0"/>
              <a:t> / </a:t>
            </a:r>
            <a:r>
              <a:rPr lang="cs-CZ" dirty="0" err="1" smtClean="0"/>
              <a:t>promotion</a:t>
            </a:r>
            <a:r>
              <a:rPr lang="cs-CZ" dirty="0" smtClean="0"/>
              <a:t> </a:t>
            </a:r>
            <a:r>
              <a:rPr lang="cs-CZ" dirty="0" err="1" smtClean="0"/>
              <a:t>focus</a:t>
            </a:r>
            <a:endParaRPr lang="cs-CZ" dirty="0" smtClean="0"/>
          </a:p>
          <a:p>
            <a:pPr lvl="1"/>
            <a:r>
              <a:rPr lang="cs-CZ" dirty="0" err="1" smtClean="0"/>
              <a:t>prev</a:t>
            </a:r>
            <a:r>
              <a:rPr lang="cs-CZ" dirty="0" smtClean="0"/>
              <a:t>. lépe reagují na hrozby, </a:t>
            </a:r>
            <a:r>
              <a:rPr lang="cs-CZ" dirty="0" err="1" smtClean="0"/>
              <a:t>prom</a:t>
            </a:r>
            <a:r>
              <a:rPr lang="cs-CZ" dirty="0" smtClean="0"/>
              <a:t>. na zisky</a:t>
            </a:r>
          </a:p>
          <a:p>
            <a:r>
              <a:rPr lang="cs-CZ" dirty="0" err="1" smtClean="0"/>
              <a:t>high</a:t>
            </a:r>
            <a:r>
              <a:rPr lang="cs-CZ" dirty="0" smtClean="0"/>
              <a:t> / </a:t>
            </a:r>
            <a:r>
              <a:rPr lang="cs-CZ" dirty="0" err="1" smtClean="0"/>
              <a:t>low</a:t>
            </a:r>
            <a:r>
              <a:rPr lang="cs-CZ" dirty="0" smtClean="0"/>
              <a:t>-</a:t>
            </a:r>
            <a:r>
              <a:rPr lang="cs-CZ" dirty="0" err="1" smtClean="0"/>
              <a:t>selfesteem</a:t>
            </a:r>
            <a:endParaRPr lang="cs-CZ" dirty="0" smtClean="0"/>
          </a:p>
          <a:p>
            <a:pPr lvl="1"/>
            <a:r>
              <a:rPr lang="cs-CZ" dirty="0" err="1" smtClean="0"/>
              <a:t>low</a:t>
            </a:r>
            <a:r>
              <a:rPr lang="cs-CZ" dirty="0" smtClean="0"/>
              <a:t> nekonají okamžitě, s odstupem ale ano</a:t>
            </a:r>
          </a:p>
          <a:p>
            <a:r>
              <a:rPr lang="cs-CZ" dirty="0" smtClean="0"/>
              <a:t>musí být jasné, co mají lidé udělat</a:t>
            </a: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19660</TotalTime>
  <Words>429</Words>
  <Application>Microsoft Office PowerPoint</Application>
  <PresentationFormat>On-screen Show (4:3)</PresentationFormat>
  <Paragraphs>99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Motiv systému Office</vt:lpstr>
      <vt:lpstr>JBB225  Sociálně-psychologické aspekty marketingové komunikace  Přednášející: Ing. Mgr. Marek Vranka </vt:lpstr>
      <vt:lpstr>Dvě cesty k přesvědčování</vt:lpstr>
      <vt:lpstr>Důvěryhodnost</vt:lpstr>
      <vt:lpstr>Slide 4</vt:lpstr>
      <vt:lpstr>Zvýšení důvěryhodnosti</vt:lpstr>
      <vt:lpstr>Source confusion</vt:lpstr>
      <vt:lpstr>Limity periferní cesty</vt:lpstr>
      <vt:lpstr>Emocionální přesvědčování</vt:lpstr>
      <vt:lpstr>Emocionální přesvědčování</vt:lpstr>
      <vt:lpstr>Emocionální přesvědčování – rizika a limity</vt:lpstr>
      <vt:lpstr>Pořadí argumentů</vt:lpstr>
      <vt:lpstr>Před-svědčování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z neuroekonomie</dc:title>
  <dc:creator>Petr Houdek</dc:creator>
  <cp:lastModifiedBy>Marek Vranka</cp:lastModifiedBy>
  <cp:revision>710</cp:revision>
  <dcterms:created xsi:type="dcterms:W3CDTF">2010-04-13T10:47:41Z</dcterms:created>
  <dcterms:modified xsi:type="dcterms:W3CDTF">2017-04-09T20:02:00Z</dcterms:modified>
</cp:coreProperties>
</file>