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  <p:sldId id="271" r:id="rId5"/>
    <p:sldId id="259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74" r:id="rId14"/>
    <p:sldId id="266" r:id="rId15"/>
    <p:sldId id="267" r:id="rId16"/>
    <p:sldId id="268" r:id="rId17"/>
    <p:sldId id="269" r:id="rId18"/>
    <p:sldId id="275" r:id="rId19"/>
    <p:sldId id="273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49E44B2-D159-4AA7-9BF0-4742D88A02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4548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0955476-2FDB-4608-B97A-D4144DBD089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1774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F97F3AC-CE2D-4118-B9A4-6716379E630A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73AFD9D-6158-4472-84B3-5E3F71DFB41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academia.edu/49492704/Sinuhet_za_m%C5%99%C3%AD%C5%BEemi_K_osud%C5%AFm_jednoho_p%C5%99ekladu_a_%C5%BEivotn%C3%ADmu_p%C5%99%C3%ADb%C4%9Bhu_p%C5%99ekladatelky_Marty_Hellmuthov%C3%A9_Sinuhet_behind_Bars_The_Fate_of_one_Translation_and_the_Life_Story_of_its_Translator_Marta_Hellmuthov%C3%A1_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>
                <a:solidFill>
                  <a:srgbClr val="0070C0"/>
                </a:solidFill>
              </a:rPr>
              <a:t>PŘEKLADY FINSKÉ LITERATURY </a:t>
            </a:r>
            <a:br>
              <a:rPr lang="cs-CZ" b="1">
                <a:solidFill>
                  <a:srgbClr val="0070C0"/>
                </a:solidFill>
              </a:rPr>
            </a:br>
            <a:r>
              <a:rPr lang="cs-CZ" b="1">
                <a:solidFill>
                  <a:srgbClr val="0070C0"/>
                </a:solidFill>
              </a:rPr>
              <a:t>V ČESKÝCH ZEMÍCH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Překladatelský seminář 2025</a:t>
            </a:r>
          </a:p>
          <a:p>
            <a:r>
              <a:rPr lang="cs-CZ" sz="2000" dirty="0"/>
              <a:t>Lenka Fárová</a:t>
            </a:r>
          </a:p>
        </p:txBody>
      </p:sp>
    </p:spTree>
    <p:extLst>
      <p:ext uri="{BB962C8B-B14F-4D97-AF65-F5344CB8AC3E}">
        <p14:creationId xmlns:p14="http://schemas.microsoft.com/office/powerpoint/2010/main" val="3829783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Překlady po r. 1989 - autorky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83162"/>
          </a:xfrm>
        </p:spPr>
        <p:txBody>
          <a:bodyPr>
            <a:normAutofit fontScale="62500" lnSpcReduction="20000"/>
          </a:bodyPr>
          <a:lstStyle/>
          <a:p>
            <a:r>
              <a:rPr lang="cs-CZ" altLang="cs-CZ" sz="2800" dirty="0" err="1"/>
              <a:t>Leena</a:t>
            </a:r>
            <a:r>
              <a:rPr lang="cs-CZ" altLang="cs-CZ" sz="2800" dirty="0"/>
              <a:t> </a:t>
            </a:r>
            <a:r>
              <a:rPr lang="cs-CZ" altLang="cs-CZ" sz="2800" dirty="0" err="1"/>
              <a:t>Krohn</a:t>
            </a:r>
            <a:endParaRPr lang="cs-CZ" altLang="cs-CZ" sz="2800" dirty="0"/>
          </a:p>
          <a:p>
            <a:r>
              <a:rPr lang="cs-CZ" altLang="cs-CZ" sz="2800" dirty="0"/>
              <a:t>Rosa </a:t>
            </a:r>
            <a:r>
              <a:rPr lang="cs-CZ" altLang="cs-CZ" sz="2800" dirty="0" err="1"/>
              <a:t>Liksom</a:t>
            </a:r>
            <a:endParaRPr lang="cs-CZ" altLang="cs-CZ" sz="2800" dirty="0"/>
          </a:p>
          <a:p>
            <a:r>
              <a:rPr lang="cs-CZ" altLang="cs-CZ" sz="2800" dirty="0"/>
              <a:t>Anja </a:t>
            </a:r>
            <a:r>
              <a:rPr lang="cs-CZ" altLang="cs-CZ" sz="2800" dirty="0" err="1"/>
              <a:t>Snellman</a:t>
            </a:r>
            <a:r>
              <a:rPr lang="cs-CZ" altLang="cs-CZ" sz="2800" dirty="0"/>
              <a:t> (</a:t>
            </a:r>
            <a:r>
              <a:rPr lang="cs-CZ" altLang="cs-CZ" sz="2800" dirty="0" err="1"/>
              <a:t>Kauranen</a:t>
            </a:r>
            <a:r>
              <a:rPr lang="cs-CZ" altLang="cs-CZ" sz="2800" dirty="0"/>
              <a:t>)</a:t>
            </a:r>
          </a:p>
          <a:p>
            <a:r>
              <a:rPr lang="cs-CZ" altLang="cs-CZ" sz="2800" dirty="0"/>
              <a:t>Johanna </a:t>
            </a:r>
            <a:r>
              <a:rPr lang="cs-CZ" altLang="cs-CZ" sz="2800" dirty="0" err="1"/>
              <a:t>Sinisalo</a:t>
            </a:r>
            <a:endParaRPr lang="cs-CZ" altLang="cs-CZ" sz="2800" dirty="0"/>
          </a:p>
          <a:p>
            <a:r>
              <a:rPr lang="cs-CZ" altLang="cs-CZ" sz="2800" dirty="0"/>
              <a:t>Maria </a:t>
            </a:r>
            <a:r>
              <a:rPr lang="cs-CZ" altLang="cs-CZ" sz="2800" dirty="0" err="1"/>
              <a:t>Peura</a:t>
            </a:r>
            <a:endParaRPr lang="cs-CZ" altLang="cs-CZ" sz="2800" dirty="0"/>
          </a:p>
          <a:p>
            <a:r>
              <a:rPr lang="cs-CZ" altLang="cs-CZ" sz="2800" dirty="0" err="1"/>
              <a:t>Sofi</a:t>
            </a:r>
            <a:r>
              <a:rPr lang="cs-CZ" altLang="cs-CZ" sz="2800" dirty="0"/>
              <a:t> </a:t>
            </a:r>
            <a:r>
              <a:rPr lang="cs-CZ" altLang="cs-CZ" sz="2800" dirty="0" err="1"/>
              <a:t>Oksanen</a:t>
            </a:r>
            <a:endParaRPr lang="cs-CZ" altLang="cs-CZ" sz="2800" dirty="0"/>
          </a:p>
          <a:p>
            <a:r>
              <a:rPr lang="cs-CZ" altLang="cs-CZ" sz="2800" dirty="0" err="1"/>
              <a:t>Riikka</a:t>
            </a:r>
            <a:r>
              <a:rPr lang="cs-CZ" altLang="cs-CZ" sz="2800" dirty="0"/>
              <a:t> </a:t>
            </a:r>
            <a:r>
              <a:rPr lang="cs-CZ" altLang="cs-CZ" sz="2800" dirty="0" err="1"/>
              <a:t>Pelo</a:t>
            </a:r>
            <a:endParaRPr lang="cs-CZ" altLang="cs-CZ" sz="2800" dirty="0"/>
          </a:p>
          <a:p>
            <a:r>
              <a:rPr lang="cs-CZ" altLang="cs-CZ" sz="2800" dirty="0" err="1"/>
              <a:t>Emmi</a:t>
            </a:r>
            <a:r>
              <a:rPr lang="cs-CZ" altLang="cs-CZ" sz="2800" dirty="0"/>
              <a:t> </a:t>
            </a:r>
            <a:r>
              <a:rPr lang="cs-CZ" altLang="cs-CZ" sz="2800" dirty="0" err="1"/>
              <a:t>Itäranta</a:t>
            </a:r>
            <a:endParaRPr lang="cs-CZ" altLang="cs-CZ" sz="2800" dirty="0"/>
          </a:p>
          <a:p>
            <a:r>
              <a:rPr lang="cs-CZ" altLang="cs-CZ" sz="2800" dirty="0"/>
              <a:t>Katja </a:t>
            </a:r>
            <a:r>
              <a:rPr lang="cs-CZ" altLang="cs-CZ" sz="2800" dirty="0" err="1"/>
              <a:t>Kettu</a:t>
            </a:r>
            <a:endParaRPr lang="cs-CZ" altLang="cs-CZ" sz="2800" dirty="0"/>
          </a:p>
          <a:p>
            <a:r>
              <a:rPr lang="cs-CZ" altLang="cs-CZ" sz="2800" dirty="0"/>
              <a:t>Alexandra </a:t>
            </a:r>
            <a:r>
              <a:rPr lang="cs-CZ" altLang="cs-CZ" sz="2800" dirty="0" err="1"/>
              <a:t>Salmela</a:t>
            </a:r>
            <a:endParaRPr lang="cs-CZ" altLang="cs-CZ" sz="2800" dirty="0"/>
          </a:p>
          <a:p>
            <a:r>
              <a:rPr lang="cs-CZ" altLang="cs-CZ" sz="2800" dirty="0" err="1"/>
              <a:t>Pirkko</a:t>
            </a:r>
            <a:r>
              <a:rPr lang="cs-CZ" altLang="cs-CZ" sz="2800" dirty="0"/>
              <a:t> </a:t>
            </a:r>
            <a:r>
              <a:rPr lang="cs-CZ" altLang="cs-CZ" sz="2800" dirty="0" err="1"/>
              <a:t>Saisio</a:t>
            </a:r>
            <a:endParaRPr lang="cs-CZ" altLang="cs-CZ" sz="2800" dirty="0"/>
          </a:p>
          <a:p>
            <a:r>
              <a:rPr lang="cs-CZ" altLang="cs-CZ" sz="2800" dirty="0"/>
              <a:t>Petra </a:t>
            </a:r>
            <a:r>
              <a:rPr lang="cs-CZ" altLang="cs-CZ" sz="2800" dirty="0" err="1"/>
              <a:t>Rautiainen</a:t>
            </a:r>
            <a:endParaRPr lang="cs-CZ" altLang="cs-CZ" sz="2800" dirty="0"/>
          </a:p>
          <a:p>
            <a:endParaRPr lang="cs-CZ" altLang="cs-CZ" sz="2800" dirty="0"/>
          </a:p>
          <a:p>
            <a:endParaRPr lang="cs-CZ" altLang="cs-CZ" sz="2800" dirty="0"/>
          </a:p>
          <a:p>
            <a:r>
              <a:rPr lang="cs-CZ" altLang="cs-CZ" sz="2800" dirty="0" err="1"/>
              <a:t>Kaari</a:t>
            </a:r>
            <a:r>
              <a:rPr lang="cs-CZ" altLang="cs-CZ" sz="2800" dirty="0"/>
              <a:t> </a:t>
            </a:r>
            <a:r>
              <a:rPr lang="cs-CZ" altLang="cs-CZ" sz="2800" dirty="0" err="1"/>
              <a:t>Utrio</a:t>
            </a:r>
            <a:endParaRPr lang="cs-CZ" altLang="cs-CZ" sz="2800" dirty="0"/>
          </a:p>
          <a:p>
            <a:r>
              <a:rPr lang="cs-CZ" altLang="cs-CZ" sz="2800" dirty="0"/>
              <a:t>L. </a:t>
            </a:r>
            <a:r>
              <a:rPr lang="cs-CZ" altLang="cs-CZ" sz="2800" dirty="0" err="1"/>
              <a:t>Lehtolainen</a:t>
            </a:r>
            <a:r>
              <a:rPr lang="cs-CZ" altLang="cs-CZ" sz="2800" dirty="0"/>
              <a:t>, E. </a:t>
            </a:r>
            <a:r>
              <a:rPr lang="cs-CZ" altLang="cs-CZ" sz="2800" dirty="0" err="1"/>
              <a:t>Tenhunen</a:t>
            </a:r>
            <a:r>
              <a:rPr lang="cs-CZ" altLang="cs-CZ" sz="2800" dirty="0"/>
              <a:t>, O. </a:t>
            </a:r>
            <a:r>
              <a:rPr lang="cs-CZ" altLang="cs-CZ" sz="2800" dirty="0" err="1"/>
              <a:t>Pakkanen</a:t>
            </a:r>
            <a:r>
              <a:rPr lang="cs-CZ" altLang="cs-CZ" sz="2800" dirty="0"/>
              <a:t> - detektivky</a:t>
            </a:r>
          </a:p>
          <a:p>
            <a:pPr>
              <a:buFontTx/>
              <a:buNone/>
            </a:pPr>
            <a:endParaRPr lang="cs-CZ" altLang="cs-CZ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36588"/>
            <a:ext cx="1152128" cy="158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892" y="5121068"/>
            <a:ext cx="98170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048" y="1340769"/>
            <a:ext cx="105611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905" y="3250589"/>
            <a:ext cx="1091439" cy="168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332621"/>
            <a:ext cx="1174626" cy="157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DC948C0D-B9DE-DB58-F52B-693B6468F9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7445" y="3175170"/>
            <a:ext cx="1099765" cy="169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25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Překlady po r. 1989 - autoři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sz="2800"/>
              <a:t>Kari Hotakainen</a:t>
            </a:r>
          </a:p>
          <a:p>
            <a:r>
              <a:rPr lang="cs-CZ" altLang="cs-CZ" sz="2800"/>
              <a:t>Daniel Katz</a:t>
            </a:r>
          </a:p>
          <a:p>
            <a:r>
              <a:rPr lang="cs-CZ" altLang="cs-CZ" sz="2800"/>
              <a:t>Hannu Raittila</a:t>
            </a:r>
          </a:p>
          <a:p>
            <a:r>
              <a:rPr lang="cs-CZ" altLang="cs-CZ" sz="2800"/>
              <a:t>Juha Seppälä</a:t>
            </a:r>
          </a:p>
          <a:p>
            <a:r>
              <a:rPr lang="cs-CZ" altLang="cs-CZ" sz="2800"/>
              <a:t>Asko Sahlberg</a:t>
            </a:r>
          </a:p>
          <a:p>
            <a:r>
              <a:rPr lang="cs-CZ" altLang="cs-CZ" sz="2800"/>
              <a:t>Tommi Kinnunen</a:t>
            </a:r>
          </a:p>
          <a:p>
            <a:r>
              <a:rPr lang="cs-CZ" altLang="cs-CZ" sz="2800"/>
              <a:t>Antti Tuomainen</a:t>
            </a:r>
          </a:p>
          <a:p>
            <a:r>
              <a:rPr lang="cs-CZ" altLang="cs-CZ" sz="2800"/>
              <a:t>Tuomas Kyrö</a:t>
            </a:r>
          </a:p>
          <a:p>
            <a:r>
              <a:rPr lang="cs-CZ" altLang="cs-CZ" sz="2800"/>
              <a:t>Pentti Saarikoski</a:t>
            </a:r>
          </a:p>
          <a:p>
            <a:r>
              <a:rPr lang="cs-CZ" altLang="cs-CZ" sz="2800"/>
              <a:t>P. I. Jääskeläinen</a:t>
            </a:r>
          </a:p>
          <a:p>
            <a:r>
              <a:rPr lang="cs-CZ" altLang="cs-CZ" sz="2800"/>
              <a:t>Arto Paasilinna</a:t>
            </a:r>
          </a:p>
          <a:p>
            <a:endParaRPr lang="cs-CZ" altLang="cs-CZ" sz="280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056" y="3429000"/>
            <a:ext cx="1221383" cy="20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396" y="1963550"/>
            <a:ext cx="1202393" cy="172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68761"/>
            <a:ext cx="118613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688" y="3987162"/>
            <a:ext cx="1159010" cy="180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829972"/>
            <a:ext cx="1205928" cy="163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620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>
                <a:solidFill>
                  <a:srgbClr val="0070C0"/>
                </a:solidFill>
              </a:rPr>
              <a:t>Finskošvédská</a:t>
            </a:r>
            <a:r>
              <a:rPr lang="cs-CZ" altLang="cs-CZ" dirty="0">
                <a:solidFill>
                  <a:srgbClr val="0070C0"/>
                </a:solidFill>
              </a:rPr>
              <a:t> literatura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dirty="0" err="1"/>
              <a:t>Tove</a:t>
            </a:r>
            <a:r>
              <a:rPr lang="cs-CZ" altLang="cs-CZ" dirty="0"/>
              <a:t> </a:t>
            </a:r>
            <a:r>
              <a:rPr lang="cs-CZ" altLang="cs-CZ" dirty="0" err="1"/>
              <a:t>Jansson</a:t>
            </a:r>
            <a:endParaRPr lang="cs-CZ" altLang="cs-CZ" dirty="0"/>
          </a:p>
          <a:p>
            <a:pPr marL="0" indent="0">
              <a:buNone/>
            </a:pPr>
            <a:r>
              <a:rPr lang="cs-CZ" altLang="cs-CZ" dirty="0"/>
              <a:t>- příběhy o </a:t>
            </a:r>
            <a:r>
              <a:rPr lang="cs-CZ" altLang="cs-CZ" dirty="0" err="1"/>
              <a:t>muminech</a:t>
            </a:r>
            <a:endParaRPr lang="cs-CZ" altLang="cs-CZ" dirty="0"/>
          </a:p>
          <a:p>
            <a:pPr marL="0" indent="0">
              <a:buNone/>
            </a:pPr>
            <a:r>
              <a:rPr lang="cs-CZ" altLang="cs-CZ" dirty="0"/>
              <a:t>- povídky</a:t>
            </a:r>
          </a:p>
          <a:p>
            <a:pPr>
              <a:buFontTx/>
              <a:buNone/>
            </a:pPr>
            <a:endParaRPr lang="cs-CZ" altLang="cs-CZ" dirty="0"/>
          </a:p>
          <a:p>
            <a:r>
              <a:rPr lang="cs-CZ" altLang="cs-CZ" dirty="0"/>
              <a:t>Edith </a:t>
            </a:r>
            <a:r>
              <a:rPr lang="cs-CZ" altLang="cs-CZ" dirty="0" err="1"/>
              <a:t>Södergran</a:t>
            </a:r>
            <a:endParaRPr lang="cs-CZ" altLang="cs-CZ" dirty="0"/>
          </a:p>
          <a:p>
            <a:r>
              <a:rPr lang="cs-CZ" altLang="cs-CZ" dirty="0" err="1"/>
              <a:t>Sally</a:t>
            </a:r>
            <a:r>
              <a:rPr lang="cs-CZ" altLang="cs-CZ" dirty="0"/>
              <a:t> </a:t>
            </a:r>
            <a:r>
              <a:rPr lang="cs-CZ" altLang="cs-CZ" dirty="0" err="1"/>
              <a:t>Salminen</a:t>
            </a:r>
            <a:endParaRPr lang="cs-CZ" altLang="cs-CZ" dirty="0"/>
          </a:p>
          <a:p>
            <a:r>
              <a:rPr lang="cs-CZ" altLang="cs-CZ" dirty="0" err="1"/>
              <a:t>Märta</a:t>
            </a:r>
            <a:r>
              <a:rPr lang="cs-CZ" altLang="cs-CZ" dirty="0"/>
              <a:t> </a:t>
            </a:r>
            <a:r>
              <a:rPr lang="cs-CZ" altLang="cs-CZ" dirty="0" err="1"/>
              <a:t>Tikkanen</a:t>
            </a:r>
            <a:endParaRPr lang="cs-CZ" altLang="cs-CZ" dirty="0"/>
          </a:p>
          <a:p>
            <a:r>
              <a:rPr lang="cs-CZ" altLang="cs-CZ" dirty="0" err="1"/>
              <a:t>Kjell</a:t>
            </a:r>
            <a:r>
              <a:rPr lang="cs-CZ" altLang="cs-CZ" dirty="0"/>
              <a:t> </a:t>
            </a:r>
            <a:r>
              <a:rPr lang="cs-CZ" altLang="cs-CZ" dirty="0" err="1"/>
              <a:t>Westö</a:t>
            </a:r>
            <a:endParaRPr lang="cs-CZ" altLang="cs-CZ" dirty="0"/>
          </a:p>
          <a:p>
            <a:r>
              <a:rPr lang="cs-CZ" altLang="cs-CZ" dirty="0"/>
              <a:t>Maria </a:t>
            </a:r>
            <a:r>
              <a:rPr lang="cs-CZ" altLang="cs-CZ" dirty="0" err="1"/>
              <a:t>Turtschaninoff</a:t>
            </a:r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endParaRPr lang="cs-CZ" altLang="cs-CZ" dirty="0"/>
          </a:p>
          <a:p>
            <a:r>
              <a:rPr lang="cs-CZ" altLang="cs-CZ" dirty="0"/>
              <a:t>(</a:t>
            </a:r>
            <a:r>
              <a:rPr lang="cs-CZ" altLang="cs-CZ" dirty="0" err="1"/>
              <a:t>Mikael</a:t>
            </a:r>
            <a:r>
              <a:rPr lang="cs-CZ" altLang="cs-CZ" dirty="0"/>
              <a:t> </a:t>
            </a:r>
            <a:r>
              <a:rPr lang="cs-CZ" altLang="cs-CZ" dirty="0" err="1"/>
              <a:t>Niemi</a:t>
            </a:r>
            <a:r>
              <a:rPr lang="cs-CZ" altLang="cs-CZ" dirty="0"/>
              <a:t>)</a:t>
            </a:r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endParaRPr lang="cs-CZ" alt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83081"/>
            <a:ext cx="1224136" cy="15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240" y="2170918"/>
            <a:ext cx="1401800" cy="1912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63" y="4083792"/>
            <a:ext cx="1381881" cy="196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13" y="2127866"/>
            <a:ext cx="1167190" cy="176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834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Antologie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/>
              <a:t>Pět finských novel</a:t>
            </a:r>
          </a:p>
          <a:p>
            <a:r>
              <a:rPr lang="cs-CZ" i="1"/>
              <a:t>Má tvář v jazyce</a:t>
            </a:r>
          </a:p>
          <a:p>
            <a:r>
              <a:rPr lang="cs-CZ" i="1"/>
              <a:t>Finská čítanka – </a:t>
            </a:r>
            <a:r>
              <a:rPr lang="cs-CZ"/>
              <a:t>bilingvní vydání</a:t>
            </a:r>
          </a:p>
          <a:p>
            <a:r>
              <a:rPr lang="cs-CZ"/>
              <a:t>studentské (</a:t>
            </a:r>
            <a:r>
              <a:rPr lang="cs-CZ" i="1"/>
              <a:t>Almanach severských literatur 1 a 2, Lesní lišky, Za letních nocí se tu nespí lehce</a:t>
            </a:r>
            <a:r>
              <a:rPr lang="cs-CZ"/>
              <a:t>)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47" y="4149080"/>
            <a:ext cx="1213456" cy="180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9079"/>
            <a:ext cx="1255710" cy="180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49080"/>
            <a:ext cx="1182997" cy="180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550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Sámská literatura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i="1"/>
              <a:t>Noidova smrt</a:t>
            </a:r>
          </a:p>
          <a:p>
            <a:r>
              <a:rPr lang="cs-CZ" altLang="cs-CZ" i="1"/>
              <a:t>O muži, který si koupil svědění</a:t>
            </a:r>
          </a:p>
        </p:txBody>
      </p:sp>
      <p:pic>
        <p:nvPicPr>
          <p:cNvPr id="16388" name="Picture 4" descr="S%C3%A1mi_leavg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056" y="764704"/>
            <a:ext cx="1561487" cy="115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355" y="2708921"/>
            <a:ext cx="257742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312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Knihy o Finsku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cs-CZ" altLang="cs-CZ" sz="2400"/>
              <a:t>Moderní skandinávské literatury 1870-2000</a:t>
            </a:r>
          </a:p>
          <a:p>
            <a:r>
              <a:rPr lang="cs-CZ" altLang="cs-CZ" sz="2400"/>
              <a:t>Slovník severských spisovatelů</a:t>
            </a:r>
          </a:p>
          <a:p>
            <a:r>
              <a:rPr lang="cs-CZ" altLang="cs-CZ" sz="2400"/>
              <a:t>Dějiny Finska (NLN)</a:t>
            </a:r>
          </a:p>
          <a:p>
            <a:r>
              <a:rPr lang="cs-CZ" altLang="cs-CZ" sz="2400"/>
              <a:t>Finsko (Libri)</a:t>
            </a:r>
          </a:p>
          <a:p>
            <a:r>
              <a:rPr lang="cs-CZ" altLang="cs-CZ" sz="2400"/>
              <a:t>Finština (nejen) pro samouky</a:t>
            </a:r>
          </a:p>
          <a:p>
            <a:r>
              <a:rPr lang="cs-CZ" altLang="cs-CZ" sz="2400"/>
              <a:t>Česko-finská konverzace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altLang="cs-CZ" sz="2400"/>
              <a:t>cestopisy a průvodce</a:t>
            </a:r>
          </a:p>
          <a:p>
            <a:r>
              <a:rPr lang="cs-CZ" altLang="cs-CZ" sz="2400"/>
              <a:t>starší:</a:t>
            </a:r>
          </a:p>
          <a:p>
            <a:pPr>
              <a:buFontTx/>
              <a:buNone/>
            </a:pPr>
            <a:r>
              <a:rPr lang="cs-CZ" altLang="cs-CZ" sz="2400"/>
              <a:t>	- Guth</a:t>
            </a:r>
          </a:p>
          <a:p>
            <a:pPr>
              <a:buFontTx/>
              <a:buNone/>
            </a:pPr>
            <a:r>
              <a:rPr lang="cs-CZ" altLang="cs-CZ" sz="2400"/>
              <a:t>	- Frankenberger</a:t>
            </a:r>
          </a:p>
          <a:p>
            <a:pPr>
              <a:buFontTx/>
              <a:buNone/>
            </a:pPr>
            <a:r>
              <a:rPr lang="cs-CZ" altLang="cs-CZ" sz="2400"/>
              <a:t>	- Kučerovi</a:t>
            </a:r>
          </a:p>
          <a:p>
            <a:pPr>
              <a:buFontTx/>
              <a:buNone/>
            </a:pPr>
            <a:r>
              <a:rPr lang="cs-CZ" altLang="cs-CZ" sz="2400"/>
              <a:t>	- Myslíková</a:t>
            </a:r>
          </a:p>
          <a:p>
            <a:r>
              <a:rPr lang="cs-CZ" altLang="cs-CZ" sz="2400"/>
              <a:t>nové:</a:t>
            </a:r>
          </a:p>
          <a:p>
            <a:pPr>
              <a:buFontTx/>
              <a:buNone/>
            </a:pPr>
            <a:r>
              <a:rPr lang="cs-CZ" altLang="cs-CZ" sz="2400"/>
              <a:t>	- Olympia, Merian, Lonely Planet, Baset, Marco Polo</a:t>
            </a:r>
          </a:p>
          <a:p>
            <a:pPr>
              <a:buFontTx/>
              <a:buNone/>
            </a:pPr>
            <a:endParaRPr lang="cs-CZ" altLang="cs-CZ" sz="2400"/>
          </a:p>
        </p:txBody>
      </p:sp>
    </p:spTree>
    <p:extLst>
      <p:ext uri="{BB962C8B-B14F-4D97-AF65-F5344CB8AC3E}">
        <p14:creationId xmlns:p14="http://schemas.microsoft.com/office/powerpoint/2010/main" val="247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Nakladatelství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/>
              <a:t>Topič</a:t>
            </a:r>
          </a:p>
          <a:p>
            <a:endParaRPr lang="cs-CZ" altLang="cs-CZ"/>
          </a:p>
          <a:p>
            <a:r>
              <a:rPr lang="cs-CZ" altLang="cs-CZ"/>
              <a:t>Odeon</a:t>
            </a:r>
          </a:p>
          <a:p>
            <a:r>
              <a:rPr lang="cs-CZ" altLang="cs-CZ"/>
              <a:t>Vyšehrad</a:t>
            </a:r>
          </a:p>
          <a:p>
            <a:r>
              <a:rPr lang="cs-CZ" altLang="cs-CZ"/>
              <a:t>Albatros</a:t>
            </a:r>
          </a:p>
          <a:p>
            <a:pPr>
              <a:buFontTx/>
              <a:buNone/>
            </a:pPr>
            <a:endParaRPr lang="cs-CZ" altLang="cs-CZ"/>
          </a:p>
          <a:p>
            <a:endParaRPr lang="cs-CZ" altLang="cs-CZ"/>
          </a:p>
        </p:txBody>
      </p:sp>
      <p:sp>
        <p:nvSpPr>
          <p:cNvPr id="1024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dirty="0"/>
              <a:t>Ivo Železný</a:t>
            </a:r>
          </a:p>
          <a:p>
            <a:r>
              <a:rPr lang="cs-CZ" altLang="cs-CZ" dirty="0"/>
              <a:t>Hejkal</a:t>
            </a:r>
          </a:p>
          <a:p>
            <a:r>
              <a:rPr lang="cs-CZ" altLang="cs-CZ" dirty="0"/>
              <a:t>Havran</a:t>
            </a:r>
          </a:p>
          <a:p>
            <a:r>
              <a:rPr lang="cs-CZ" altLang="cs-CZ" dirty="0"/>
              <a:t>dybbuk</a:t>
            </a:r>
          </a:p>
          <a:p>
            <a:r>
              <a:rPr lang="cs-CZ" altLang="cs-CZ" dirty="0" err="1"/>
              <a:t>One</a:t>
            </a:r>
            <a:r>
              <a:rPr lang="cs-CZ" altLang="cs-CZ" dirty="0"/>
              <a:t> </a:t>
            </a:r>
            <a:r>
              <a:rPr lang="cs-CZ" altLang="cs-CZ" dirty="0" err="1"/>
              <a:t>Woman</a:t>
            </a:r>
            <a:r>
              <a:rPr lang="cs-CZ" altLang="cs-CZ" dirty="0"/>
              <a:t> </a:t>
            </a:r>
            <a:r>
              <a:rPr lang="cs-CZ" altLang="cs-CZ" dirty="0" err="1"/>
              <a:t>Press</a:t>
            </a:r>
            <a:endParaRPr lang="cs-CZ" altLang="cs-CZ" dirty="0"/>
          </a:p>
          <a:p>
            <a:r>
              <a:rPr lang="cs-CZ" altLang="cs-CZ" dirty="0"/>
              <a:t>Argo</a:t>
            </a:r>
          </a:p>
          <a:p>
            <a:r>
              <a:rPr lang="cs-CZ" altLang="cs-CZ" dirty="0"/>
              <a:t>Paseka</a:t>
            </a:r>
          </a:p>
          <a:p>
            <a:r>
              <a:rPr lang="cs-CZ" altLang="cs-CZ" dirty="0"/>
              <a:t>Kniha Zlín</a:t>
            </a:r>
          </a:p>
          <a:p>
            <a:r>
              <a:rPr lang="cs-CZ" altLang="cs-CZ" dirty="0"/>
              <a:t>Odeon</a:t>
            </a:r>
          </a:p>
          <a:p>
            <a:r>
              <a:rPr lang="cs-CZ" altLang="cs-CZ" dirty="0"/>
              <a:t>Host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EEAC033-F90E-6D89-6DB7-C7FC0CDC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431776"/>
            <a:ext cx="3748716" cy="195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54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Překladatelé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altLang="cs-CZ" dirty="0"/>
              <a:t>O. S. </a:t>
            </a:r>
            <a:r>
              <a:rPr lang="cs-CZ" altLang="cs-CZ" dirty="0" err="1"/>
              <a:t>Vetti</a:t>
            </a:r>
            <a:r>
              <a:rPr lang="cs-CZ" altLang="cs-CZ" dirty="0"/>
              <a:t> (Alois Koudelka)</a:t>
            </a:r>
          </a:p>
          <a:p>
            <a:r>
              <a:rPr lang="cs-CZ" altLang="cs-CZ" b="1" dirty="0"/>
              <a:t>Josef Holeček (1853-1929)</a:t>
            </a:r>
          </a:p>
          <a:p>
            <a:endParaRPr lang="cs-CZ" altLang="cs-CZ" dirty="0"/>
          </a:p>
          <a:p>
            <a:r>
              <a:rPr lang="cs-CZ" altLang="cs-CZ" dirty="0"/>
              <a:t>Alois Šikl</a:t>
            </a:r>
          </a:p>
          <a:p>
            <a:r>
              <a:rPr lang="cs-CZ" altLang="cs-CZ" dirty="0"/>
              <a:t>Ivan Schulz</a:t>
            </a:r>
            <a:endParaRPr lang="cs-CZ" altLang="cs-CZ" b="1" dirty="0"/>
          </a:p>
          <a:p>
            <a:r>
              <a:rPr lang="cs-CZ" altLang="cs-CZ" b="1" dirty="0"/>
              <a:t>Vladimír Skalička (1909-1991)</a:t>
            </a:r>
          </a:p>
          <a:p>
            <a:endParaRPr lang="cs-CZ" altLang="cs-CZ" b="1" dirty="0"/>
          </a:p>
          <a:p>
            <a:r>
              <a:rPr lang="cs-CZ" altLang="cs-CZ" b="1" dirty="0"/>
              <a:t>Marta </a:t>
            </a:r>
            <a:r>
              <a:rPr lang="cs-CZ" altLang="cs-CZ" b="1" dirty="0" err="1"/>
              <a:t>Hellmuthová</a:t>
            </a:r>
            <a:r>
              <a:rPr lang="cs-CZ" altLang="cs-CZ" b="1" dirty="0"/>
              <a:t> (1917-1988)</a:t>
            </a:r>
          </a:p>
          <a:p>
            <a:r>
              <a:rPr lang="cs-CZ" altLang="cs-CZ" b="1" dirty="0"/>
              <a:t>Jan Petr Velkoborský (1934-2012)</a:t>
            </a:r>
          </a:p>
          <a:p>
            <a:endParaRPr lang="cs-CZ" altLang="cs-CZ" b="1" dirty="0"/>
          </a:p>
          <a:p>
            <a:r>
              <a:rPr lang="cs-CZ" altLang="cs-CZ" b="1" dirty="0"/>
              <a:t>Markéta Hejkalová (*1960)</a:t>
            </a:r>
          </a:p>
          <a:p>
            <a:r>
              <a:rPr lang="cs-CZ" altLang="cs-CZ" b="1" dirty="0"/>
              <a:t>Vladimír Piskoř (*1960)</a:t>
            </a:r>
          </a:p>
          <a:p>
            <a:r>
              <a:rPr lang="cs-CZ" altLang="cs-CZ" b="1" dirty="0"/>
              <a:t>Jan Čermák (*1962)</a:t>
            </a:r>
          </a:p>
          <a:p>
            <a:r>
              <a:rPr lang="cs-CZ" altLang="cs-CZ" b="1" dirty="0"/>
              <a:t>Viola </a:t>
            </a:r>
            <a:r>
              <a:rPr lang="cs-CZ" altLang="cs-CZ" b="1" dirty="0" err="1"/>
              <a:t>Parente</a:t>
            </a:r>
            <a:r>
              <a:rPr lang="cs-CZ" altLang="cs-CZ" b="1" dirty="0"/>
              <a:t>-Čapková (*1966)</a:t>
            </a:r>
          </a:p>
          <a:p>
            <a:endParaRPr lang="cs-CZ" altLang="cs-CZ" b="1" dirty="0"/>
          </a:p>
          <a:p>
            <a:endParaRPr lang="cs-CZ" alt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Michal Švec</a:t>
            </a:r>
          </a:p>
          <a:p>
            <a:r>
              <a:rPr lang="cs-CZ" dirty="0"/>
              <a:t>Jitka Hanušová</a:t>
            </a:r>
          </a:p>
          <a:p>
            <a:r>
              <a:rPr lang="cs-CZ" dirty="0"/>
              <a:t>Alžběta </a:t>
            </a:r>
            <a:r>
              <a:rPr lang="cs-CZ" dirty="0" err="1"/>
              <a:t>Štollová</a:t>
            </a:r>
            <a:endParaRPr lang="cs-CZ" dirty="0"/>
          </a:p>
          <a:p>
            <a:r>
              <a:rPr lang="cs-CZ" dirty="0"/>
              <a:t>Otto </a:t>
            </a:r>
            <a:r>
              <a:rPr lang="cs-CZ" dirty="0" err="1"/>
              <a:t>Kauppinen</a:t>
            </a:r>
            <a:endParaRPr lang="cs-CZ" dirty="0"/>
          </a:p>
          <a:p>
            <a:r>
              <a:rPr lang="cs-CZ" dirty="0"/>
              <a:t>Linda </a:t>
            </a:r>
            <a:r>
              <a:rPr lang="cs-CZ" dirty="0" err="1"/>
              <a:t>Dejdarová</a:t>
            </a:r>
            <a:endParaRPr lang="cs-CZ" dirty="0"/>
          </a:p>
          <a:p>
            <a:r>
              <a:rPr lang="cs-CZ" dirty="0"/>
              <a:t>Barbora </a:t>
            </a:r>
            <a:r>
              <a:rPr lang="cs-CZ" dirty="0" err="1"/>
              <a:t>Špronglová</a:t>
            </a:r>
            <a:endParaRPr lang="cs-CZ" dirty="0"/>
          </a:p>
          <a:p>
            <a:r>
              <a:rPr lang="cs-CZ" dirty="0"/>
              <a:t>Ema C. Stašová</a:t>
            </a:r>
          </a:p>
          <a:p>
            <a:r>
              <a:rPr lang="cs-CZ" dirty="0"/>
              <a:t>Martina Šímová</a:t>
            </a:r>
          </a:p>
          <a:p>
            <a:r>
              <a:rPr lang="cs-CZ" dirty="0"/>
              <a:t>Jan-Marek </a:t>
            </a:r>
            <a:r>
              <a:rPr lang="cs-CZ" dirty="0" err="1"/>
              <a:t>Šík</a:t>
            </a:r>
            <a:endParaRPr lang="cs-CZ" dirty="0"/>
          </a:p>
          <a:p>
            <a:r>
              <a:rPr lang="cs-CZ" dirty="0"/>
              <a:t>Kateřina </a:t>
            </a:r>
            <a:r>
              <a:rPr lang="cs-CZ" dirty="0" err="1"/>
              <a:t>Výtisková</a:t>
            </a:r>
            <a:endParaRPr lang="cs-CZ" dirty="0"/>
          </a:p>
          <a:p>
            <a:r>
              <a:rPr lang="cs-CZ" dirty="0"/>
              <a:t>Anežka </a:t>
            </a:r>
            <a:r>
              <a:rPr lang="cs-CZ" dirty="0" err="1"/>
              <a:t>Melounová-Křístková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505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262876-D20C-E1C8-41C0-D061DD0D1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Překladatelé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5CDC16-FC36-0D82-AD8B-0C48BCED2B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b="1" dirty="0"/>
              <a:t>Jan Petr Velkoborský (1934-2012)</a:t>
            </a:r>
          </a:p>
          <a:p>
            <a:pPr marL="0" indent="0">
              <a:buNone/>
            </a:pPr>
            <a:endParaRPr lang="cs-CZ" altLang="cs-CZ" b="1" dirty="0"/>
          </a:p>
          <a:p>
            <a:pPr marL="0" indent="0">
              <a:buNone/>
            </a:pPr>
            <a:endParaRPr lang="cs-CZ" altLang="cs-CZ" b="1" dirty="0"/>
          </a:p>
          <a:p>
            <a:pPr marL="0" indent="0">
              <a:buNone/>
            </a:pPr>
            <a:endParaRPr lang="cs-CZ" altLang="cs-CZ" b="1" dirty="0"/>
          </a:p>
          <a:p>
            <a:pPr marL="0" indent="0">
              <a:buNone/>
            </a:pPr>
            <a:r>
              <a:rPr lang="cs-CZ" altLang="cs-CZ" sz="2000" dirty="0"/>
              <a:t>poezie (v čas. Světová literatura)</a:t>
            </a:r>
          </a:p>
          <a:p>
            <a:pPr marL="0" indent="0">
              <a:buNone/>
            </a:pPr>
            <a:r>
              <a:rPr lang="cs-CZ" altLang="cs-CZ" sz="2000" dirty="0"/>
              <a:t>próza (v čas. Světová literatura i knižně)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9BDBC2E-0D4C-10F7-245E-C8392C20F2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b="1" dirty="0"/>
              <a:t>Marta </a:t>
            </a:r>
            <a:r>
              <a:rPr lang="cs-CZ" altLang="cs-CZ" b="1" dirty="0" err="1"/>
              <a:t>Hellmuthová</a:t>
            </a:r>
            <a:r>
              <a:rPr lang="cs-CZ" altLang="cs-CZ" b="1" dirty="0"/>
              <a:t> (1917-1988)</a:t>
            </a:r>
          </a:p>
          <a:p>
            <a:pPr marL="0" indent="0">
              <a:buNone/>
            </a:pPr>
            <a:r>
              <a:rPr lang="cs-CZ" sz="2000" dirty="0">
                <a:hlinkClick r:id="rId2"/>
              </a:rPr>
              <a:t>Loučová, P.: </a:t>
            </a:r>
            <a:r>
              <a:rPr lang="cs-CZ" sz="2000" dirty="0" err="1">
                <a:hlinkClick r:id="rId2"/>
              </a:rPr>
              <a:t>Sinuhet</a:t>
            </a:r>
            <a:r>
              <a:rPr lang="cs-CZ" sz="2000" dirty="0">
                <a:hlinkClick r:id="rId2"/>
              </a:rPr>
              <a:t> za mřížemi.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7B7562-CF22-7313-746B-D0A25EFC4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2276872"/>
            <a:ext cx="1567061" cy="156706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3E109CC-5089-8964-0D02-99CCF29FD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3167198"/>
            <a:ext cx="2263154" cy="320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60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Fenomén časopisů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deníky a časopisy (Osvěta, Světozor, …) </a:t>
            </a:r>
          </a:p>
          <a:p>
            <a:endParaRPr lang="cs-CZ"/>
          </a:p>
          <a:p>
            <a:r>
              <a:rPr lang="cs-CZ"/>
              <a:t>Světová literatura (</a:t>
            </a:r>
            <a:r>
              <a:rPr lang="cs-CZ" altLang="cs-CZ"/>
              <a:t>1956-1996)</a:t>
            </a:r>
            <a:endParaRPr lang="cs-CZ"/>
          </a:p>
          <a:p>
            <a:endParaRPr lang="cs-CZ"/>
          </a:p>
          <a:p>
            <a:r>
              <a:rPr lang="cs-CZ"/>
              <a:t>PLAV</a:t>
            </a:r>
          </a:p>
          <a:p>
            <a:r>
              <a:rPr lang="cs-CZ"/>
              <a:t>2/2006 Suomi, nejkrásnější sen</a:t>
            </a:r>
          </a:p>
          <a:p>
            <a:r>
              <a:rPr lang="cs-CZ"/>
              <a:t>10/2011 Koho jedí Samojedi?</a:t>
            </a:r>
          </a:p>
          <a:p>
            <a:r>
              <a:rPr lang="cs-CZ"/>
              <a:t>11/2018 Každá finská větev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82990"/>
            <a:ext cx="2440158" cy="312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24744"/>
            <a:ext cx="2453258" cy="1805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69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Česko-finské kulturní vztahy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14. století – pražská univerzita (do 1409)</a:t>
            </a:r>
          </a:p>
          <a:p>
            <a:r>
              <a:rPr lang="cs-CZ" altLang="cs-CZ" dirty="0"/>
              <a:t>16. století – jezuitské koleje – Praha, Olomouc (</a:t>
            </a:r>
            <a:r>
              <a:rPr lang="cs-CZ" altLang="cs-CZ" dirty="0" err="1"/>
              <a:t>collegium</a:t>
            </a:r>
            <a:r>
              <a:rPr lang="cs-CZ" altLang="cs-CZ" dirty="0"/>
              <a:t> </a:t>
            </a:r>
            <a:r>
              <a:rPr lang="cs-CZ" altLang="cs-CZ" dirty="0" err="1"/>
              <a:t>nordicum</a:t>
            </a:r>
            <a:r>
              <a:rPr lang="cs-CZ" altLang="cs-CZ" dirty="0"/>
              <a:t>)</a:t>
            </a:r>
          </a:p>
          <a:p>
            <a:r>
              <a:rPr lang="cs-CZ" altLang="cs-CZ" dirty="0"/>
              <a:t>Josef Dobrovský (s hrabětem Jáchymem Šternberkem cesta do Švédska a Ruska - 1792-1793)</a:t>
            </a:r>
          </a:p>
          <a:p>
            <a:endParaRPr lang="cs-CZ" altLang="cs-CZ" dirty="0"/>
          </a:p>
          <a:p>
            <a:r>
              <a:rPr lang="cs-CZ" dirty="0"/>
              <a:t>Nebeský, Václav: </a:t>
            </a:r>
            <a:r>
              <a:rPr lang="cs-CZ" dirty="0" err="1"/>
              <a:t>Kalevala</a:t>
            </a:r>
            <a:r>
              <a:rPr lang="cs-CZ" dirty="0"/>
              <a:t>, čudské národní epos. </a:t>
            </a:r>
            <a:r>
              <a:rPr lang="cs-CZ" i="1" dirty="0"/>
              <a:t>Časopis Musea království českého</a:t>
            </a:r>
            <a:r>
              <a:rPr lang="cs-CZ" dirty="0"/>
              <a:t>, 1866</a:t>
            </a:r>
            <a:endParaRPr lang="cs-CZ" altLang="cs-CZ" dirty="0"/>
          </a:p>
          <a:p>
            <a:pPr>
              <a:buFontTx/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0782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rgbClr val="0070C0"/>
                </a:solidFill>
              </a:rPr>
              <a:t>Elias </a:t>
            </a:r>
            <a:r>
              <a:rPr lang="cs-CZ" altLang="cs-CZ" dirty="0" err="1">
                <a:solidFill>
                  <a:srgbClr val="0070C0"/>
                </a:solidFill>
              </a:rPr>
              <a:t>Lönnrot</a:t>
            </a:r>
            <a:r>
              <a:rPr lang="cs-CZ" altLang="cs-CZ" i="1" dirty="0">
                <a:solidFill>
                  <a:srgbClr val="0070C0"/>
                </a:solidFill>
              </a:rPr>
              <a:t>: </a:t>
            </a:r>
            <a:r>
              <a:rPr lang="cs-CZ" altLang="cs-CZ" i="1" dirty="0" err="1">
                <a:solidFill>
                  <a:srgbClr val="0070C0"/>
                </a:solidFill>
              </a:rPr>
              <a:t>Kalevala</a:t>
            </a:r>
            <a:endParaRPr lang="cs-CZ" altLang="cs-CZ" i="1" dirty="0">
              <a:solidFill>
                <a:srgbClr val="0070C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484313"/>
            <a:ext cx="4038600" cy="5237143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cs-CZ" altLang="cs-CZ" sz="2400" b="1" dirty="0"/>
              <a:t>Josef Holeček</a:t>
            </a:r>
            <a:r>
              <a:rPr lang="cs-CZ" altLang="cs-CZ" sz="2400" dirty="0"/>
              <a:t> (1853-1929)</a:t>
            </a:r>
          </a:p>
          <a:p>
            <a:r>
              <a:rPr lang="cs-CZ" altLang="cs-CZ" sz="2400" dirty="0"/>
              <a:t>1. vydání – 1894-1895 (vlastním nákladem!)</a:t>
            </a:r>
          </a:p>
          <a:p>
            <a:r>
              <a:rPr lang="cs-CZ" altLang="cs-CZ" sz="2400" dirty="0"/>
              <a:t>2. vydání – 1953 (SNKLHU)</a:t>
            </a:r>
          </a:p>
          <a:p>
            <a:r>
              <a:rPr lang="cs-CZ" altLang="cs-CZ" sz="2400" dirty="0"/>
              <a:t>3. vydání – 1980 (Odeon)</a:t>
            </a:r>
          </a:p>
          <a:p>
            <a:r>
              <a:rPr lang="cs-CZ" altLang="cs-CZ" sz="2400" dirty="0"/>
              <a:t>4. vydání – 1997 (</a:t>
            </a:r>
            <a:r>
              <a:rPr lang="cs-CZ" altLang="cs-CZ" sz="2400" dirty="0" err="1"/>
              <a:t>I.Železný</a:t>
            </a:r>
            <a:r>
              <a:rPr lang="cs-CZ" altLang="cs-CZ" sz="2400" dirty="0"/>
              <a:t>)</a:t>
            </a:r>
          </a:p>
          <a:p>
            <a:endParaRPr lang="cs-CZ" altLang="cs-CZ" sz="2400" dirty="0"/>
          </a:p>
          <a:p>
            <a:pPr>
              <a:buFontTx/>
              <a:buNone/>
            </a:pPr>
            <a:endParaRPr lang="cs-CZ" altLang="cs-CZ" sz="2400" dirty="0"/>
          </a:p>
          <a:p>
            <a:pPr>
              <a:buFontTx/>
              <a:buNone/>
            </a:pPr>
            <a:r>
              <a:rPr lang="cs-CZ" altLang="cs-CZ" sz="2400" i="1" dirty="0" err="1"/>
              <a:t>Kanteletar</a:t>
            </a:r>
            <a:r>
              <a:rPr lang="cs-CZ" altLang="cs-CZ" sz="2400" dirty="0"/>
              <a:t> – výbor  (1904)</a:t>
            </a: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000" y="1458589"/>
            <a:ext cx="1943275" cy="2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365104"/>
            <a:ext cx="1340346" cy="237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65104"/>
            <a:ext cx="1565796" cy="2356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91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692696"/>
            <a:ext cx="4906888" cy="1728192"/>
          </a:xfrm>
        </p:spPr>
        <p:txBody>
          <a:bodyPr>
            <a:normAutofit fontScale="90000"/>
          </a:bodyPr>
          <a:lstStyle/>
          <a:p>
            <a:r>
              <a:rPr lang="cs-CZ" sz="3100" dirty="0">
                <a:solidFill>
                  <a:srgbClr val="0070C0"/>
                </a:solidFill>
              </a:rPr>
              <a:t>Jan Čermák: </a:t>
            </a:r>
            <a:r>
              <a:rPr lang="cs-CZ" sz="3100" i="1" dirty="0" err="1">
                <a:solidFill>
                  <a:srgbClr val="0070C0"/>
                </a:solidFill>
              </a:rPr>
              <a:t>Kalevala</a:t>
            </a:r>
            <a:r>
              <a:rPr lang="cs-CZ" sz="3100" dirty="0">
                <a:solidFill>
                  <a:srgbClr val="0070C0"/>
                </a:solidFill>
              </a:rPr>
              <a:t> </a:t>
            </a:r>
            <a:r>
              <a:rPr lang="cs-CZ" sz="3100" i="1" dirty="0">
                <a:solidFill>
                  <a:srgbClr val="0070C0"/>
                </a:solidFill>
              </a:rPr>
              <a:t>Eliase </a:t>
            </a:r>
            <a:r>
              <a:rPr lang="cs-CZ" sz="3100" i="1" dirty="0" err="1">
                <a:solidFill>
                  <a:srgbClr val="0070C0"/>
                </a:solidFill>
              </a:rPr>
              <a:t>Lönnrota</a:t>
            </a:r>
            <a:r>
              <a:rPr lang="cs-CZ" sz="3100" i="1" dirty="0">
                <a:solidFill>
                  <a:srgbClr val="0070C0"/>
                </a:solidFill>
              </a:rPr>
              <a:t> a Josefa Holečka v moderní kritické perspektivě </a:t>
            </a:r>
            <a:br>
              <a:rPr lang="cs-CZ" sz="3100" b="1" i="1" dirty="0">
                <a:solidFill>
                  <a:srgbClr val="0070C0"/>
                </a:solidFill>
              </a:rPr>
            </a:br>
            <a:r>
              <a:rPr lang="cs-CZ" sz="3100" dirty="0">
                <a:solidFill>
                  <a:srgbClr val="0070C0"/>
                </a:solidFill>
              </a:rPr>
              <a:t>(Academia, 2014)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2420888"/>
            <a:ext cx="4834880" cy="4056112"/>
          </a:xfrm>
        </p:spPr>
        <p:txBody>
          <a:bodyPr/>
          <a:lstStyle/>
          <a:p>
            <a:pPr marL="0" indent="0">
              <a:buNone/>
            </a:pPr>
            <a:endParaRPr lang="cs-CZ"/>
          </a:p>
          <a:p>
            <a:r>
              <a:rPr lang="cs-CZ"/>
              <a:t>kritické vydání</a:t>
            </a:r>
          </a:p>
          <a:p>
            <a:r>
              <a:rPr lang="cs-CZ"/>
              <a:t>Ilustrace A. Gallen-Kallela</a:t>
            </a:r>
          </a:p>
          <a:p>
            <a:endParaRPr lang="cs-CZ"/>
          </a:p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71" y="4005064"/>
            <a:ext cx="1618109" cy="237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597451"/>
            <a:ext cx="1783085" cy="178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/>
          <a:stretch/>
        </p:blipFill>
        <p:spPr bwMode="auto">
          <a:xfrm>
            <a:off x="5292080" y="817093"/>
            <a:ext cx="3799930" cy="59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51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800">
                <a:solidFill>
                  <a:srgbClr val="0070C0"/>
                </a:solidFill>
                <a:latin typeface="Monotype Corsiva" pitchFamily="66" charset="0"/>
              </a:rPr>
              <a:t>Runa prvá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Moje mysl sobě žádá,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mozek můj mě ponabádá,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abych počal píseň pěti,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abych jal se vyprávěti,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abych spustil píseň rodnou,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zanotoval runu vhodnou;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slova ústy oplývají,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hlaholy z nich vytékají,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po jazyku pospíchají,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800">
                <a:latin typeface="Arial Unicode MS" pitchFamily="34" charset="-128"/>
              </a:rPr>
              <a:t>brány zubů otvírají.</a:t>
            </a:r>
          </a:p>
        </p:txBody>
      </p:sp>
      <p:pic>
        <p:nvPicPr>
          <p:cNvPr id="48132" name="Picture 4" descr="sammon ryosto-Gal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4" y="1557338"/>
            <a:ext cx="3517229" cy="42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90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>
                <a:solidFill>
                  <a:srgbClr val="0070C0"/>
                </a:solidFill>
              </a:rPr>
              <a:t>Prozaická vydání Kalevaly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/>
              <a:t>Kalevala</a:t>
            </a:r>
            <a:r>
              <a:rPr lang="cs-CZ" dirty="0"/>
              <a:t> : národní epos finské. Pro mládež rusky upravil E. </a:t>
            </a:r>
            <a:r>
              <a:rPr lang="cs-CZ" dirty="0" err="1"/>
              <a:t>Granstrem</a:t>
            </a:r>
            <a:r>
              <a:rPr lang="cs-CZ" dirty="0"/>
              <a:t> ; přeložil Bořivoj Prusík ; s </a:t>
            </a:r>
            <a:r>
              <a:rPr lang="cs-CZ" dirty="0" err="1"/>
              <a:t>illustracemi</a:t>
            </a:r>
            <a:r>
              <a:rPr lang="cs-CZ" dirty="0"/>
              <a:t> Viktora Olivy (1908)</a:t>
            </a:r>
          </a:p>
          <a:p>
            <a:r>
              <a:rPr lang="cs-CZ" dirty="0"/>
              <a:t>Vladislav </a:t>
            </a:r>
            <a:r>
              <a:rPr lang="cs-CZ" dirty="0" err="1"/>
              <a:t>Stanovský</a:t>
            </a:r>
            <a:r>
              <a:rPr lang="cs-CZ" dirty="0"/>
              <a:t>: O třech bratřích z </a:t>
            </a:r>
            <a:r>
              <a:rPr lang="cs-CZ" dirty="0" err="1"/>
              <a:t>Kalevaly</a:t>
            </a:r>
            <a:r>
              <a:rPr lang="cs-CZ" dirty="0"/>
              <a:t> a kouzelném mlýnku </a:t>
            </a:r>
            <a:r>
              <a:rPr lang="cs-CZ" dirty="0" err="1"/>
              <a:t>Sampo</a:t>
            </a:r>
            <a:r>
              <a:rPr lang="cs-CZ" dirty="0"/>
              <a:t> (1962), </a:t>
            </a:r>
            <a:r>
              <a:rPr lang="cs-CZ" dirty="0" err="1"/>
              <a:t>ilustr</a:t>
            </a:r>
            <a:r>
              <a:rPr lang="cs-CZ" dirty="0"/>
              <a:t>. Stanislav Kolíbal.</a:t>
            </a: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84796"/>
            <a:ext cx="19240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0894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Další překlady do r. 1945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800" dirty="0" err="1"/>
              <a:t>Aleksis</a:t>
            </a:r>
            <a:r>
              <a:rPr lang="cs-CZ" altLang="cs-CZ" sz="2800" dirty="0"/>
              <a:t> Kivi – </a:t>
            </a:r>
            <a:r>
              <a:rPr lang="cs-CZ" altLang="cs-CZ" sz="2800" i="1" dirty="0"/>
              <a:t>Sedm bratří </a:t>
            </a:r>
            <a:r>
              <a:rPr lang="cs-CZ" altLang="cs-CZ" sz="2800" dirty="0"/>
              <a:t>– 2 překlady: Svobodová 1940</a:t>
            </a:r>
          </a:p>
          <a:p>
            <a:r>
              <a:rPr lang="cs-CZ" altLang="cs-CZ" sz="2800" dirty="0"/>
              <a:t>Skalička 1941</a:t>
            </a:r>
          </a:p>
          <a:p>
            <a:endParaRPr lang="cs-CZ" altLang="cs-CZ" sz="2800" dirty="0"/>
          </a:p>
          <a:p>
            <a:r>
              <a:rPr lang="cs-CZ" altLang="cs-CZ" sz="2800" dirty="0" err="1"/>
              <a:t>Juhani</a:t>
            </a:r>
            <a:r>
              <a:rPr lang="cs-CZ" altLang="cs-CZ" sz="2800" dirty="0"/>
              <a:t> </a:t>
            </a:r>
            <a:r>
              <a:rPr lang="cs-CZ" altLang="cs-CZ" sz="2800" dirty="0" err="1"/>
              <a:t>Aho</a:t>
            </a:r>
            <a:endParaRPr lang="cs-CZ" altLang="cs-CZ" sz="2800" dirty="0"/>
          </a:p>
          <a:p>
            <a:r>
              <a:rPr lang="cs-CZ" altLang="cs-CZ" sz="2800" dirty="0"/>
              <a:t>Johannes </a:t>
            </a:r>
            <a:r>
              <a:rPr lang="cs-CZ" altLang="cs-CZ" sz="2800" dirty="0" err="1"/>
              <a:t>Linnankoski</a:t>
            </a:r>
            <a:endParaRPr lang="cs-CZ" altLang="cs-CZ" sz="2800" dirty="0"/>
          </a:p>
          <a:p>
            <a:r>
              <a:rPr lang="cs-CZ" altLang="cs-CZ" sz="2800" dirty="0"/>
              <a:t>F. E. </a:t>
            </a:r>
            <a:r>
              <a:rPr lang="cs-CZ" altLang="cs-CZ" sz="2800" dirty="0" err="1"/>
              <a:t>Sillanpää</a:t>
            </a:r>
            <a:r>
              <a:rPr lang="cs-CZ" altLang="cs-CZ" sz="2800" dirty="0"/>
              <a:t> – Nobelova cena 1939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514" y="2204864"/>
            <a:ext cx="1205716" cy="1754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04864"/>
            <a:ext cx="1096516" cy="1754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39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Překlady v letech 1945-1989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altLang="cs-CZ" sz="2800"/>
              <a:t>Veijo Meri</a:t>
            </a:r>
          </a:p>
          <a:p>
            <a:r>
              <a:rPr lang="cs-CZ" altLang="cs-CZ" sz="2800"/>
              <a:t>Väinö Linna</a:t>
            </a:r>
          </a:p>
          <a:p>
            <a:r>
              <a:rPr lang="cs-CZ" altLang="cs-CZ" sz="2800"/>
              <a:t>Timo K. Mukka</a:t>
            </a:r>
          </a:p>
          <a:p>
            <a:pPr>
              <a:buFontTx/>
              <a:buNone/>
            </a:pPr>
            <a:endParaRPr lang="cs-CZ" altLang="cs-CZ" sz="2800"/>
          </a:p>
          <a:p>
            <a:r>
              <a:rPr lang="cs-CZ" altLang="cs-CZ" sz="2800"/>
              <a:t>literatura pro děti a mládež </a:t>
            </a:r>
          </a:p>
          <a:p>
            <a:pPr>
              <a:buFontTx/>
              <a:buNone/>
            </a:pPr>
            <a:r>
              <a:rPr lang="cs-CZ" altLang="cs-CZ" sz="2800"/>
              <a:t>Tove Jansson </a:t>
            </a:r>
          </a:p>
          <a:p>
            <a:pPr>
              <a:buFontTx/>
              <a:buNone/>
            </a:pPr>
            <a:r>
              <a:rPr lang="cs-CZ" altLang="cs-CZ" sz="2800"/>
              <a:t>Hannu Mäkelä </a:t>
            </a:r>
          </a:p>
          <a:p>
            <a:pPr>
              <a:buFontTx/>
              <a:buNone/>
            </a:pPr>
            <a:endParaRPr lang="cs-CZ" altLang="cs-CZ" sz="280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429000"/>
            <a:ext cx="1562268" cy="244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949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70C0"/>
                </a:solidFill>
              </a:rPr>
              <a:t>Fenomén Mika Waltari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73352"/>
            <a:ext cx="4114436" cy="4718304"/>
          </a:xfrm>
        </p:spPr>
        <p:txBody>
          <a:bodyPr>
            <a:normAutofit fontScale="92500"/>
          </a:bodyPr>
          <a:lstStyle/>
          <a:p>
            <a:r>
              <a:rPr lang="cs-CZ" altLang="cs-CZ" i="1"/>
              <a:t>Egypťan Sinuhet</a:t>
            </a:r>
            <a:r>
              <a:rPr lang="cs-CZ" altLang="cs-CZ"/>
              <a:t> (1965)</a:t>
            </a:r>
          </a:p>
          <a:p>
            <a:r>
              <a:rPr lang="cs-CZ" altLang="cs-CZ" i="1"/>
              <a:t>Čtyři západy slunce</a:t>
            </a:r>
          </a:p>
          <a:p>
            <a:r>
              <a:rPr lang="cs-CZ" altLang="cs-CZ" i="1"/>
              <a:t>Tajemný Etrusk</a:t>
            </a:r>
          </a:p>
          <a:p>
            <a:r>
              <a:rPr lang="cs-CZ" altLang="cs-CZ" i="1"/>
              <a:t>Jeho království</a:t>
            </a:r>
          </a:p>
          <a:p>
            <a:r>
              <a:rPr lang="cs-CZ" altLang="cs-CZ" i="1"/>
              <a:t>Pád Cařihradu</a:t>
            </a:r>
          </a:p>
          <a:p>
            <a:r>
              <a:rPr lang="cs-CZ" altLang="cs-CZ"/>
              <a:t>„malé romány“</a:t>
            </a:r>
          </a:p>
          <a:p>
            <a:r>
              <a:rPr lang="cs-CZ" altLang="cs-CZ"/>
              <a:t>detektivky</a:t>
            </a:r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</p:txBody>
      </p:sp>
      <p:sp>
        <p:nvSpPr>
          <p:cNvPr id="1229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88024" y="1673352"/>
            <a:ext cx="3898776" cy="4718304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cs-CZ" altLang="cs-CZ"/>
              <a:t>Po r. 1989</a:t>
            </a:r>
          </a:p>
          <a:p>
            <a:r>
              <a:rPr lang="cs-CZ" altLang="cs-CZ" i="1"/>
              <a:t>Temný anděl</a:t>
            </a:r>
          </a:p>
          <a:p>
            <a:r>
              <a:rPr lang="cs-CZ" altLang="cs-CZ" i="1"/>
              <a:t>Šťastná hvězda</a:t>
            </a:r>
          </a:p>
          <a:p>
            <a:r>
              <a:rPr lang="cs-CZ" altLang="cs-CZ" i="1"/>
              <a:t>Cesta do Istanbulu</a:t>
            </a:r>
          </a:p>
          <a:p>
            <a:r>
              <a:rPr lang="cs-CZ" altLang="cs-CZ" i="1"/>
              <a:t>Vlak osamělého muže</a:t>
            </a:r>
          </a:p>
          <a:p>
            <a:r>
              <a:rPr lang="cs-CZ" altLang="cs-CZ"/>
              <a:t>další historické i „malé“ romány</a:t>
            </a:r>
          </a:p>
          <a:p>
            <a:r>
              <a:rPr lang="cs-CZ" altLang="cs-CZ"/>
              <a:t>pohádky</a:t>
            </a:r>
          </a:p>
          <a:p>
            <a:r>
              <a:rPr lang="cs-CZ" altLang="cs-CZ" i="1"/>
              <a:t>Markéta Hejkalová: Fin Mika Waltari</a:t>
            </a:r>
            <a:r>
              <a:rPr lang="cs-CZ" altLang="cs-CZ"/>
              <a:t> – biografie</a:t>
            </a:r>
          </a:p>
          <a:p>
            <a:pPr>
              <a:buFontTx/>
              <a:buNone/>
            </a:pPr>
            <a:endParaRPr lang="cs-CZ" altLang="cs-CZ"/>
          </a:p>
          <a:p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Char char="-"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511" y="4581128"/>
            <a:ext cx="21431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164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řehlednost">
  <a:themeElements>
    <a:clrScheme name="Přehlednost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řehlednos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719</TotalTime>
  <Words>721</Words>
  <Application>Microsoft Office PowerPoint</Application>
  <PresentationFormat>Předvádění na obrazovce (4:3)</PresentationFormat>
  <Paragraphs>198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Arial Unicode MS</vt:lpstr>
      <vt:lpstr>Monotype Corsiva</vt:lpstr>
      <vt:lpstr>Přehlednost</vt:lpstr>
      <vt:lpstr>PŘEKLADY FINSKÉ LITERATURY  V ČESKÝCH ZEMÍCH</vt:lpstr>
      <vt:lpstr>Česko-finské kulturní vztahy</vt:lpstr>
      <vt:lpstr>Elias Lönnrot: Kalevala</vt:lpstr>
      <vt:lpstr>Jan Čermák: Kalevala Eliase Lönnrota a Josefa Holečka v moderní kritické perspektivě  (Academia, 2014)</vt:lpstr>
      <vt:lpstr>Runa prvá</vt:lpstr>
      <vt:lpstr>Prozaická vydání Kalevaly</vt:lpstr>
      <vt:lpstr>Další překlady do r. 1945</vt:lpstr>
      <vt:lpstr>Překlady v letech 1945-1989</vt:lpstr>
      <vt:lpstr>Fenomén Mika Waltari</vt:lpstr>
      <vt:lpstr>Překlady po r. 1989 - autorky</vt:lpstr>
      <vt:lpstr>Překlady po r. 1989 - autoři</vt:lpstr>
      <vt:lpstr>Finskošvédská literatura</vt:lpstr>
      <vt:lpstr>Antologie </vt:lpstr>
      <vt:lpstr>Sámská literatura</vt:lpstr>
      <vt:lpstr>Knihy o Finsku</vt:lpstr>
      <vt:lpstr>Nakladatelství</vt:lpstr>
      <vt:lpstr>Překladatelé</vt:lpstr>
      <vt:lpstr>Překladatelé</vt:lpstr>
      <vt:lpstr>Fenomén časopisů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PŘEKLADY FINSKÉ LITERATURY  V ČESKÝCH ZEMÍCH</dc:title>
  <dc:creator>Lenka Fárová</dc:creator>
  <cp:lastModifiedBy>Farova, Lenka</cp:lastModifiedBy>
  <cp:revision>23</cp:revision>
  <dcterms:created xsi:type="dcterms:W3CDTF">2020-10-05T20:45:06Z</dcterms:created>
  <dcterms:modified xsi:type="dcterms:W3CDTF">2025-10-08T09:35:32Z</dcterms:modified>
</cp:coreProperties>
</file>