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84" r:id="rId3"/>
    <p:sldId id="402" r:id="rId4"/>
    <p:sldId id="388" r:id="rId5"/>
    <p:sldId id="389" r:id="rId6"/>
    <p:sldId id="391" r:id="rId7"/>
    <p:sldId id="392" r:id="rId8"/>
    <p:sldId id="393" r:id="rId9"/>
    <p:sldId id="395" r:id="rId10"/>
    <p:sldId id="275" r:id="rId11"/>
    <p:sldId id="397" r:id="rId12"/>
    <p:sldId id="292" r:id="rId13"/>
    <p:sldId id="396" r:id="rId14"/>
    <p:sldId id="398" r:id="rId15"/>
    <p:sldId id="278" r:id="rId16"/>
    <p:sldId id="350" r:id="rId17"/>
    <p:sldId id="399" r:id="rId18"/>
    <p:sldId id="401" r:id="rId19"/>
    <p:sldId id="280"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23" autoAdjust="0"/>
    <p:restoredTop sz="94660"/>
  </p:normalViewPr>
  <p:slideViewPr>
    <p:cSldViewPr snapToGrid="0">
      <p:cViewPr varScale="1">
        <p:scale>
          <a:sx n="103" d="100"/>
          <a:sy n="103" d="100"/>
        </p:scale>
        <p:origin x="1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1D9CC9-A07E-46E0-9510-A27B436A6608}"/>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4EA198DC-F0FC-4537-AEC3-CFC769501F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8668F60D-1500-477F-845F-4A459A2C80BB}"/>
              </a:ext>
            </a:extLst>
          </p:cNvPr>
          <p:cNvSpPr>
            <a:spLocks noGrp="1"/>
          </p:cNvSpPr>
          <p:nvPr>
            <p:ph type="dt" sz="half" idx="10"/>
          </p:nvPr>
        </p:nvSpPr>
        <p:spPr/>
        <p:txBody>
          <a:bodyPr/>
          <a:lstStyle/>
          <a:p>
            <a:fld id="{4EBEDC7C-6FEC-46C3-9AB2-CEE793C7FAFD}" type="datetimeFigureOut">
              <a:rPr lang="cs-CZ" smtClean="0"/>
              <a:t>10.12.2020</a:t>
            </a:fld>
            <a:endParaRPr lang="cs-CZ"/>
          </a:p>
        </p:txBody>
      </p:sp>
      <p:sp>
        <p:nvSpPr>
          <p:cNvPr id="5" name="Zástupný symbol pro zápatí 4">
            <a:extLst>
              <a:ext uri="{FF2B5EF4-FFF2-40B4-BE49-F238E27FC236}">
                <a16:creationId xmlns:a16="http://schemas.microsoft.com/office/drawing/2014/main" id="{09D8E2EA-1423-4596-89A5-B8E18270737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E6F5879-1626-4872-A5DC-8CFE9A7B8008}"/>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3152762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9FE6D6-0504-4778-812A-48C7E3E937C2}"/>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E867A4CB-0576-4E52-B99A-C77F25A3DFED}"/>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4A0E9F2-5BA3-4843-ABDC-35318A5C2B92}"/>
              </a:ext>
            </a:extLst>
          </p:cNvPr>
          <p:cNvSpPr>
            <a:spLocks noGrp="1"/>
          </p:cNvSpPr>
          <p:nvPr>
            <p:ph type="dt" sz="half" idx="10"/>
          </p:nvPr>
        </p:nvSpPr>
        <p:spPr/>
        <p:txBody>
          <a:bodyPr/>
          <a:lstStyle/>
          <a:p>
            <a:fld id="{4EBEDC7C-6FEC-46C3-9AB2-CEE793C7FAFD}" type="datetimeFigureOut">
              <a:rPr lang="cs-CZ" smtClean="0"/>
              <a:t>10.12.2020</a:t>
            </a:fld>
            <a:endParaRPr lang="cs-CZ"/>
          </a:p>
        </p:txBody>
      </p:sp>
      <p:sp>
        <p:nvSpPr>
          <p:cNvPr id="5" name="Zástupný symbol pro zápatí 4">
            <a:extLst>
              <a:ext uri="{FF2B5EF4-FFF2-40B4-BE49-F238E27FC236}">
                <a16:creationId xmlns:a16="http://schemas.microsoft.com/office/drawing/2014/main" id="{66FC0443-966C-4AFB-8022-FFBE44F77AD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3E692E6-A440-42EB-ACAF-22FB8BD72CA3}"/>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3969940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F2C03732-F65C-4946-A1C6-977CCFAE0278}"/>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944E21E-BC0E-4ECB-B59B-345F0D43666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052D77F-89AB-4FCE-9FA7-3367E5EC8D2F}"/>
              </a:ext>
            </a:extLst>
          </p:cNvPr>
          <p:cNvSpPr>
            <a:spLocks noGrp="1"/>
          </p:cNvSpPr>
          <p:nvPr>
            <p:ph type="dt" sz="half" idx="10"/>
          </p:nvPr>
        </p:nvSpPr>
        <p:spPr/>
        <p:txBody>
          <a:bodyPr/>
          <a:lstStyle/>
          <a:p>
            <a:fld id="{4EBEDC7C-6FEC-46C3-9AB2-CEE793C7FAFD}" type="datetimeFigureOut">
              <a:rPr lang="cs-CZ" smtClean="0"/>
              <a:t>10.12.2020</a:t>
            </a:fld>
            <a:endParaRPr lang="cs-CZ"/>
          </a:p>
        </p:txBody>
      </p:sp>
      <p:sp>
        <p:nvSpPr>
          <p:cNvPr id="5" name="Zástupný symbol pro zápatí 4">
            <a:extLst>
              <a:ext uri="{FF2B5EF4-FFF2-40B4-BE49-F238E27FC236}">
                <a16:creationId xmlns:a16="http://schemas.microsoft.com/office/drawing/2014/main" id="{3886C7FD-F7A9-4C16-A0E8-647336A38C1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FB050D7-D232-46AD-B90C-EC861C977819}"/>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75883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01926-D37F-4C9F-ACC0-C999B0CDEEE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48090A9-FF3F-432F-9840-FEE902456A6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11BF38E-5756-4B2F-BB21-5922037ED37F}"/>
              </a:ext>
            </a:extLst>
          </p:cNvPr>
          <p:cNvSpPr>
            <a:spLocks noGrp="1"/>
          </p:cNvSpPr>
          <p:nvPr>
            <p:ph type="dt" sz="half" idx="10"/>
          </p:nvPr>
        </p:nvSpPr>
        <p:spPr/>
        <p:txBody>
          <a:bodyPr/>
          <a:lstStyle/>
          <a:p>
            <a:fld id="{4EBEDC7C-6FEC-46C3-9AB2-CEE793C7FAFD}" type="datetimeFigureOut">
              <a:rPr lang="cs-CZ" smtClean="0"/>
              <a:t>10.12.2020</a:t>
            </a:fld>
            <a:endParaRPr lang="cs-CZ"/>
          </a:p>
        </p:txBody>
      </p:sp>
      <p:sp>
        <p:nvSpPr>
          <p:cNvPr id="5" name="Zástupný symbol pro zápatí 4">
            <a:extLst>
              <a:ext uri="{FF2B5EF4-FFF2-40B4-BE49-F238E27FC236}">
                <a16:creationId xmlns:a16="http://schemas.microsoft.com/office/drawing/2014/main" id="{1C5AF89A-A4AB-4AAC-A789-633054BC3C8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5F73FDE-6DF5-4C12-9A60-857A8CFA2E77}"/>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1185337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EEFBB8-1046-4463-B060-8B6B0771DDE9}"/>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3B7474BE-F4F6-4745-9923-C6744C9611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73BA775C-8DF1-401A-9CA5-D89B2975C364}"/>
              </a:ext>
            </a:extLst>
          </p:cNvPr>
          <p:cNvSpPr>
            <a:spLocks noGrp="1"/>
          </p:cNvSpPr>
          <p:nvPr>
            <p:ph type="dt" sz="half" idx="10"/>
          </p:nvPr>
        </p:nvSpPr>
        <p:spPr/>
        <p:txBody>
          <a:bodyPr/>
          <a:lstStyle/>
          <a:p>
            <a:fld id="{4EBEDC7C-6FEC-46C3-9AB2-CEE793C7FAFD}" type="datetimeFigureOut">
              <a:rPr lang="cs-CZ" smtClean="0"/>
              <a:t>10.12.2020</a:t>
            </a:fld>
            <a:endParaRPr lang="cs-CZ"/>
          </a:p>
        </p:txBody>
      </p:sp>
      <p:sp>
        <p:nvSpPr>
          <p:cNvPr id="5" name="Zástupný symbol pro zápatí 4">
            <a:extLst>
              <a:ext uri="{FF2B5EF4-FFF2-40B4-BE49-F238E27FC236}">
                <a16:creationId xmlns:a16="http://schemas.microsoft.com/office/drawing/2014/main" id="{CF1BAEF5-0688-4940-A431-FF8F357E7C0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7CFD6A5-9776-4119-81D1-F00C49561347}"/>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1719538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0C3153-923C-4146-982C-042918CE7ED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41385C0-87BC-48EB-9BF3-5D894C745B85}"/>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332E6F6-570C-4FC2-BB02-A6A205CF7ABC}"/>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17067D38-7B04-43F4-9284-257E7C3EA54C}"/>
              </a:ext>
            </a:extLst>
          </p:cNvPr>
          <p:cNvSpPr>
            <a:spLocks noGrp="1"/>
          </p:cNvSpPr>
          <p:nvPr>
            <p:ph type="dt" sz="half" idx="10"/>
          </p:nvPr>
        </p:nvSpPr>
        <p:spPr/>
        <p:txBody>
          <a:bodyPr/>
          <a:lstStyle/>
          <a:p>
            <a:fld id="{4EBEDC7C-6FEC-46C3-9AB2-CEE793C7FAFD}" type="datetimeFigureOut">
              <a:rPr lang="cs-CZ" smtClean="0"/>
              <a:t>10.12.2020</a:t>
            </a:fld>
            <a:endParaRPr lang="cs-CZ"/>
          </a:p>
        </p:txBody>
      </p:sp>
      <p:sp>
        <p:nvSpPr>
          <p:cNvPr id="6" name="Zástupný symbol pro zápatí 5">
            <a:extLst>
              <a:ext uri="{FF2B5EF4-FFF2-40B4-BE49-F238E27FC236}">
                <a16:creationId xmlns:a16="http://schemas.microsoft.com/office/drawing/2014/main" id="{12A563BF-BD97-431A-B4AD-45E78B735F0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F915DF0-27A8-43F6-A56A-EC98AB24EDFA}"/>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2185310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19C53F-0EF9-492B-AF44-344E50628C2B}"/>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244C2DAE-803D-4FE7-A8B2-C3A6818146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0F712DD9-61E0-41C7-8DE8-ACDF24F74D4D}"/>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BBD66CAC-8A9D-4A39-9F74-F50869FE8C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5254ED23-FA0D-4798-96B0-536B155EE94D}"/>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171E5BC1-EAC8-4886-9490-BED422E29075}"/>
              </a:ext>
            </a:extLst>
          </p:cNvPr>
          <p:cNvSpPr>
            <a:spLocks noGrp="1"/>
          </p:cNvSpPr>
          <p:nvPr>
            <p:ph type="dt" sz="half" idx="10"/>
          </p:nvPr>
        </p:nvSpPr>
        <p:spPr/>
        <p:txBody>
          <a:bodyPr/>
          <a:lstStyle/>
          <a:p>
            <a:fld id="{4EBEDC7C-6FEC-46C3-9AB2-CEE793C7FAFD}" type="datetimeFigureOut">
              <a:rPr lang="cs-CZ" smtClean="0"/>
              <a:t>10.12.2020</a:t>
            </a:fld>
            <a:endParaRPr lang="cs-CZ"/>
          </a:p>
        </p:txBody>
      </p:sp>
      <p:sp>
        <p:nvSpPr>
          <p:cNvPr id="8" name="Zástupný symbol pro zápatí 7">
            <a:extLst>
              <a:ext uri="{FF2B5EF4-FFF2-40B4-BE49-F238E27FC236}">
                <a16:creationId xmlns:a16="http://schemas.microsoft.com/office/drawing/2014/main" id="{68A6C9AC-0BED-4E33-890E-9DBD20BEA04B}"/>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68A25DDB-759B-4381-BAF1-2BC4C524331E}"/>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2081465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9BD1DC-7222-40DD-8F9D-D71E04F5D4AA}"/>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A063D3A7-4CA5-4C4F-B5EF-1B2857BE88EC}"/>
              </a:ext>
            </a:extLst>
          </p:cNvPr>
          <p:cNvSpPr>
            <a:spLocks noGrp="1"/>
          </p:cNvSpPr>
          <p:nvPr>
            <p:ph type="dt" sz="half" idx="10"/>
          </p:nvPr>
        </p:nvSpPr>
        <p:spPr/>
        <p:txBody>
          <a:bodyPr/>
          <a:lstStyle/>
          <a:p>
            <a:fld id="{4EBEDC7C-6FEC-46C3-9AB2-CEE793C7FAFD}" type="datetimeFigureOut">
              <a:rPr lang="cs-CZ" smtClean="0"/>
              <a:t>10.12.2020</a:t>
            </a:fld>
            <a:endParaRPr lang="cs-CZ"/>
          </a:p>
        </p:txBody>
      </p:sp>
      <p:sp>
        <p:nvSpPr>
          <p:cNvPr id="4" name="Zástupný symbol pro zápatí 3">
            <a:extLst>
              <a:ext uri="{FF2B5EF4-FFF2-40B4-BE49-F238E27FC236}">
                <a16:creationId xmlns:a16="http://schemas.microsoft.com/office/drawing/2014/main" id="{894763F2-C8D4-4D18-939B-F62183862E92}"/>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99218E2-ECF5-475A-AB19-49615233F0FC}"/>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3527336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D752414F-D811-4E7B-AB04-1AB624F784D7}"/>
              </a:ext>
            </a:extLst>
          </p:cNvPr>
          <p:cNvSpPr>
            <a:spLocks noGrp="1"/>
          </p:cNvSpPr>
          <p:nvPr>
            <p:ph type="dt" sz="half" idx="10"/>
          </p:nvPr>
        </p:nvSpPr>
        <p:spPr/>
        <p:txBody>
          <a:bodyPr/>
          <a:lstStyle/>
          <a:p>
            <a:fld id="{4EBEDC7C-6FEC-46C3-9AB2-CEE793C7FAFD}" type="datetimeFigureOut">
              <a:rPr lang="cs-CZ" smtClean="0"/>
              <a:t>10.12.2020</a:t>
            </a:fld>
            <a:endParaRPr lang="cs-CZ"/>
          </a:p>
        </p:txBody>
      </p:sp>
      <p:sp>
        <p:nvSpPr>
          <p:cNvPr id="3" name="Zástupný symbol pro zápatí 2">
            <a:extLst>
              <a:ext uri="{FF2B5EF4-FFF2-40B4-BE49-F238E27FC236}">
                <a16:creationId xmlns:a16="http://schemas.microsoft.com/office/drawing/2014/main" id="{E3499D96-0BB8-438C-BDDE-6B00022733D2}"/>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BE276221-8FD1-462A-9A31-6803CEB5AC9C}"/>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1591120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D3C304-2F27-4877-B3D9-75589DEE1CA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FD89584D-470F-4D92-B5C9-AA334B7FFB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F7A11CA5-6F16-4C9C-8B75-9D4814D42D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524206A-64B6-4220-8E51-4F905A2B6961}"/>
              </a:ext>
            </a:extLst>
          </p:cNvPr>
          <p:cNvSpPr>
            <a:spLocks noGrp="1"/>
          </p:cNvSpPr>
          <p:nvPr>
            <p:ph type="dt" sz="half" idx="10"/>
          </p:nvPr>
        </p:nvSpPr>
        <p:spPr/>
        <p:txBody>
          <a:bodyPr/>
          <a:lstStyle/>
          <a:p>
            <a:fld id="{4EBEDC7C-6FEC-46C3-9AB2-CEE793C7FAFD}" type="datetimeFigureOut">
              <a:rPr lang="cs-CZ" smtClean="0"/>
              <a:t>10.12.2020</a:t>
            </a:fld>
            <a:endParaRPr lang="cs-CZ"/>
          </a:p>
        </p:txBody>
      </p:sp>
      <p:sp>
        <p:nvSpPr>
          <p:cNvPr id="6" name="Zástupný symbol pro zápatí 5">
            <a:extLst>
              <a:ext uri="{FF2B5EF4-FFF2-40B4-BE49-F238E27FC236}">
                <a16:creationId xmlns:a16="http://schemas.microsoft.com/office/drawing/2014/main" id="{BBBE5781-2A4A-4F1E-8F4A-12927D84ECB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B59E7FC-CD1B-465D-8B8D-9956ED1A6946}"/>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433022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94A9EF-E9A1-48A5-8937-C36F9981ADE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B9D60029-A48D-4A9F-B2B3-C30176AB74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726A3744-1102-4113-BABC-DBA77AFF3D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33F5ED1-F03A-4F8B-97E1-3A7D0BF17FCC}"/>
              </a:ext>
            </a:extLst>
          </p:cNvPr>
          <p:cNvSpPr>
            <a:spLocks noGrp="1"/>
          </p:cNvSpPr>
          <p:nvPr>
            <p:ph type="dt" sz="half" idx="10"/>
          </p:nvPr>
        </p:nvSpPr>
        <p:spPr/>
        <p:txBody>
          <a:bodyPr/>
          <a:lstStyle/>
          <a:p>
            <a:fld id="{4EBEDC7C-6FEC-46C3-9AB2-CEE793C7FAFD}" type="datetimeFigureOut">
              <a:rPr lang="cs-CZ" smtClean="0"/>
              <a:t>10.12.2020</a:t>
            </a:fld>
            <a:endParaRPr lang="cs-CZ"/>
          </a:p>
        </p:txBody>
      </p:sp>
      <p:sp>
        <p:nvSpPr>
          <p:cNvPr id="6" name="Zástupný symbol pro zápatí 5">
            <a:extLst>
              <a:ext uri="{FF2B5EF4-FFF2-40B4-BE49-F238E27FC236}">
                <a16:creationId xmlns:a16="http://schemas.microsoft.com/office/drawing/2014/main" id="{ACF27692-9F2C-4EB0-8B7C-E117A3A345A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7CDCA72-6EDC-4CF7-84A1-6D5416B4DBE2}"/>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277254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5EE517E3-86E0-4637-89A8-03284C5153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A1452D3-572D-4366-9B61-4F857B88C5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6658F7C-132B-4C0E-BF9F-5EA814604E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BEDC7C-6FEC-46C3-9AB2-CEE793C7FAFD}" type="datetimeFigureOut">
              <a:rPr lang="cs-CZ" smtClean="0"/>
              <a:t>10.12.2020</a:t>
            </a:fld>
            <a:endParaRPr lang="cs-CZ"/>
          </a:p>
        </p:txBody>
      </p:sp>
      <p:sp>
        <p:nvSpPr>
          <p:cNvPr id="5" name="Zástupný symbol pro zápatí 4">
            <a:extLst>
              <a:ext uri="{FF2B5EF4-FFF2-40B4-BE49-F238E27FC236}">
                <a16:creationId xmlns:a16="http://schemas.microsoft.com/office/drawing/2014/main" id="{0C25ADA7-716F-4988-A3AE-525DC89CBA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4BD07EB-547A-488A-8279-F5325DF007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1139BA-7AFE-49B2-8753-453CE8E20748}" type="slidenum">
              <a:rPr lang="cs-CZ" smtClean="0"/>
              <a:t>‹#›</a:t>
            </a:fld>
            <a:endParaRPr lang="cs-CZ"/>
          </a:p>
        </p:txBody>
      </p:sp>
    </p:spTree>
    <p:extLst>
      <p:ext uri="{BB962C8B-B14F-4D97-AF65-F5344CB8AC3E}">
        <p14:creationId xmlns:p14="http://schemas.microsoft.com/office/powerpoint/2010/main" val="3415445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Dějiny evropského myšlení</a:t>
            </a:r>
          </a:p>
        </p:txBody>
      </p:sp>
      <p:sp>
        <p:nvSpPr>
          <p:cNvPr id="3" name="Podnadpis 2"/>
          <p:cNvSpPr>
            <a:spLocks noGrp="1"/>
          </p:cNvSpPr>
          <p:nvPr>
            <p:ph type="subTitle" idx="1"/>
          </p:nvPr>
        </p:nvSpPr>
        <p:spPr/>
        <p:txBody>
          <a:bodyPr>
            <a:normAutofit/>
          </a:bodyPr>
          <a:lstStyle/>
          <a:p>
            <a:r>
              <a:rPr lang="cs-CZ" dirty="0"/>
              <a:t>11. Dějiny: Co to jsou dějiny, koncepce dějin a dějinnosti. Vztah historiografie a umění: Platón, Aristoteles, středověk (J. da </a:t>
            </a:r>
            <a:r>
              <a:rPr lang="cs-CZ" dirty="0" err="1"/>
              <a:t>Fiore</a:t>
            </a:r>
            <a:r>
              <a:rPr lang="cs-CZ" dirty="0"/>
              <a:t>), renesance (</a:t>
            </a:r>
            <a:r>
              <a:rPr lang="cs-CZ" dirty="0" err="1"/>
              <a:t>Vico</a:t>
            </a:r>
            <a:r>
              <a:rPr lang="cs-CZ" dirty="0"/>
              <a:t>) </a:t>
            </a:r>
            <a:r>
              <a:rPr lang="cs-CZ" dirty="0" err="1"/>
              <a:t>Hegel</a:t>
            </a:r>
            <a:r>
              <a:rPr lang="cs-CZ" dirty="0"/>
              <a:t> </a:t>
            </a:r>
            <a:r>
              <a:rPr lang="cs-CZ" dirty="0" err="1"/>
              <a:t>Comte</a:t>
            </a:r>
            <a:r>
              <a:rPr lang="cs-CZ" dirty="0"/>
              <a:t>, Marx a Nietzsche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Komentář k ukázce z Aristotelovy Poetiky</a:t>
            </a:r>
          </a:p>
        </p:txBody>
      </p:sp>
      <p:sp>
        <p:nvSpPr>
          <p:cNvPr id="3" name="Zástupný symbol pro obsah 2"/>
          <p:cNvSpPr>
            <a:spLocks noGrp="1"/>
          </p:cNvSpPr>
          <p:nvPr>
            <p:ph idx="1"/>
          </p:nvPr>
        </p:nvSpPr>
        <p:spPr/>
        <p:txBody>
          <a:bodyPr>
            <a:normAutofit/>
          </a:bodyPr>
          <a:lstStyle/>
          <a:p>
            <a:r>
              <a:rPr lang="cs-CZ" dirty="0"/>
              <a:t>V Poetice jde primárně o zachycení základních prvků tragédie, ale při tom řeší </a:t>
            </a:r>
            <a:r>
              <a:rPr lang="cs-CZ" dirty="0" err="1"/>
              <a:t>Aristotelés</a:t>
            </a:r>
            <a:r>
              <a:rPr lang="cs-CZ" dirty="0"/>
              <a:t> i obecnější otázky spojené s literární tvorbou</a:t>
            </a:r>
          </a:p>
          <a:p>
            <a:r>
              <a:rPr lang="cs-CZ" dirty="0"/>
              <a:t>Jednou z těchto otázek je i vztah k poznání  k pravdě. Zajímavé je, že se A dostává do blízkosti Platóna v okamžiku, kdy chválí to poznání, které není zaměřeno na (nahodilou) skutečnost, ale na ideální obecné podstaty. Odtud také přednost poezie před historiografií (ve smyslu kronikářství)</a:t>
            </a:r>
          </a:p>
        </p:txBody>
      </p:sp>
      <p:sp>
        <p:nvSpPr>
          <p:cNvPr id="4" name="Zástupný symbol pro číslo snímku 3">
            <a:extLst>
              <a:ext uri="{FF2B5EF4-FFF2-40B4-BE49-F238E27FC236}">
                <a16:creationId xmlns:a16="http://schemas.microsoft.com/office/drawing/2014/main" id="{6102B3FF-4C08-476F-89C8-448944BABD9A}"/>
              </a:ext>
            </a:extLst>
          </p:cNvPr>
          <p:cNvSpPr>
            <a:spLocks noGrp="1"/>
          </p:cNvSpPr>
          <p:nvPr>
            <p:ph type="sldNum" sz="quarter" idx="12"/>
          </p:nvPr>
        </p:nvSpPr>
        <p:spPr/>
        <p:txBody>
          <a:bodyPr/>
          <a:lstStyle/>
          <a:p>
            <a:fld id="{BCFBDB83-063B-4D52-9596-505518C8088F}" type="slidenum">
              <a:rPr lang="cs-CZ" smtClean="0"/>
              <a:pPr/>
              <a:t>10</a:t>
            </a:fld>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DCA18B-FD1C-4477-9B01-CA23A955DAB3}"/>
              </a:ext>
            </a:extLst>
          </p:cNvPr>
          <p:cNvSpPr>
            <a:spLocks noGrp="1"/>
          </p:cNvSpPr>
          <p:nvPr>
            <p:ph type="title"/>
          </p:nvPr>
        </p:nvSpPr>
        <p:spPr/>
        <p:txBody>
          <a:bodyPr/>
          <a:lstStyle/>
          <a:p>
            <a:r>
              <a:rPr lang="cs-CZ" dirty="0"/>
              <a:t>Augustinus a myšlení dějin</a:t>
            </a:r>
          </a:p>
        </p:txBody>
      </p:sp>
      <p:sp>
        <p:nvSpPr>
          <p:cNvPr id="3" name="Zástupný obsah 2">
            <a:extLst>
              <a:ext uri="{FF2B5EF4-FFF2-40B4-BE49-F238E27FC236}">
                <a16:creationId xmlns:a16="http://schemas.microsoft.com/office/drawing/2014/main" id="{D120AFFF-8212-41C7-AD8D-75BF120088EB}"/>
              </a:ext>
            </a:extLst>
          </p:cNvPr>
          <p:cNvSpPr>
            <a:spLocks noGrp="1"/>
          </p:cNvSpPr>
          <p:nvPr>
            <p:ph idx="1"/>
          </p:nvPr>
        </p:nvSpPr>
        <p:spPr/>
        <p:txBody>
          <a:bodyPr>
            <a:normAutofit fontScale="92500" lnSpcReduction="20000"/>
          </a:bodyPr>
          <a:lstStyle/>
          <a:p>
            <a:r>
              <a:rPr lang="cs-CZ" dirty="0"/>
              <a:t>Zkoumá dějiny jako dějiny spásy, tj. jako Boží vstup do lidského světa, který má eschatologický charakter</a:t>
            </a:r>
          </a:p>
          <a:p>
            <a:r>
              <a:rPr lang="cs-CZ" dirty="0"/>
              <a:t>Dějiny do Krista jsou rozděleny do 6 období (6 dnů týdne či 6 etap života: </a:t>
            </a:r>
          </a:p>
          <a:p>
            <a:r>
              <a:rPr lang="cs-CZ" dirty="0"/>
              <a:t>1.rané dětství: od Stvoření po potopu</a:t>
            </a:r>
          </a:p>
          <a:p>
            <a:r>
              <a:rPr lang="cs-CZ" dirty="0"/>
              <a:t>2. dětství: od potopy po Abraháma</a:t>
            </a:r>
          </a:p>
          <a:p>
            <a:r>
              <a:rPr lang="cs-CZ" dirty="0"/>
              <a:t>3. jinošství: od Abraháma po Davida</a:t>
            </a:r>
          </a:p>
          <a:p>
            <a:r>
              <a:rPr lang="cs-CZ" dirty="0"/>
              <a:t>4. mládí: od Davida po Krista</a:t>
            </a:r>
          </a:p>
          <a:p>
            <a:r>
              <a:rPr lang="cs-CZ" dirty="0"/>
              <a:t>5. zralý věk – není uveden, možná od doby exilu po Krista</a:t>
            </a:r>
          </a:p>
          <a:p>
            <a:r>
              <a:rPr lang="cs-CZ" dirty="0"/>
              <a:t>6.  stáří: od příchodu Krista do konce světa: dějiny po Kristu jsou homogenní, bez struktury, tedy i bez jasné délky, nicméně i tato specifikace chybí – má být křesťanství obsahem stáří, tedy úpadku lidstva?</a:t>
            </a:r>
          </a:p>
        </p:txBody>
      </p:sp>
    </p:spTree>
    <p:extLst>
      <p:ext uri="{BB962C8B-B14F-4D97-AF65-F5344CB8AC3E}">
        <p14:creationId xmlns:p14="http://schemas.microsoft.com/office/powerpoint/2010/main" val="3584467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EB2AFD-FFFC-461F-AAE5-5A32859CE78A}"/>
              </a:ext>
            </a:extLst>
          </p:cNvPr>
          <p:cNvSpPr>
            <a:spLocks noGrp="1"/>
          </p:cNvSpPr>
          <p:nvPr>
            <p:ph type="title"/>
          </p:nvPr>
        </p:nvSpPr>
        <p:spPr/>
        <p:txBody>
          <a:bodyPr/>
          <a:lstStyle/>
          <a:p>
            <a:r>
              <a:rPr lang="cs-CZ" dirty="0"/>
              <a:t>Joachim da </a:t>
            </a:r>
            <a:r>
              <a:rPr lang="cs-CZ" dirty="0" err="1"/>
              <a:t>Fiore</a:t>
            </a:r>
            <a:r>
              <a:rPr lang="cs-CZ" dirty="0"/>
              <a:t> (cca. 1135- 1202)</a:t>
            </a:r>
          </a:p>
        </p:txBody>
      </p:sp>
      <p:sp>
        <p:nvSpPr>
          <p:cNvPr id="3" name="Zástupný symbol pro obsah 2">
            <a:extLst>
              <a:ext uri="{FF2B5EF4-FFF2-40B4-BE49-F238E27FC236}">
                <a16:creationId xmlns:a16="http://schemas.microsoft.com/office/drawing/2014/main" id="{43DB1FDE-873F-43AD-911F-E7D0F1DDBFE4}"/>
              </a:ext>
            </a:extLst>
          </p:cNvPr>
          <p:cNvSpPr>
            <a:spLocks noGrp="1"/>
          </p:cNvSpPr>
          <p:nvPr>
            <p:ph idx="1"/>
          </p:nvPr>
        </p:nvSpPr>
        <p:spPr/>
        <p:txBody>
          <a:bodyPr>
            <a:normAutofit/>
          </a:bodyPr>
          <a:lstStyle/>
          <a:p>
            <a:r>
              <a:rPr lang="cs-CZ" i="1" dirty="0" err="1"/>
              <a:t>Expositio</a:t>
            </a:r>
            <a:r>
              <a:rPr lang="cs-CZ" i="1" dirty="0"/>
              <a:t> in </a:t>
            </a:r>
            <a:r>
              <a:rPr lang="cs-CZ" i="1" dirty="0" err="1"/>
              <a:t>Apocalipsim</a:t>
            </a:r>
            <a:r>
              <a:rPr lang="cs-CZ" dirty="0"/>
              <a:t> (Výklad Janova Zjevení): výklad dějin jako 3 věků:</a:t>
            </a:r>
          </a:p>
          <a:p>
            <a:r>
              <a:rPr lang="cs-CZ" dirty="0"/>
              <a:t>„První ze tří věků je období Zákona, kdy Boží lid sloužil na čas jako malé děti podroben živlům světa. Druhý věk je obdobím Evangelia a trvá doposud. Je svobodný ve srovnání s věkem minulým, nikoli však s věkem budoucím. Třetí věk přijde před koncem světa, nebude již skryt v liteře, v něm nastane plná svoboda. První věk přičítáme Otci, druhý Synu, třetí Duchu svatému.“</a:t>
            </a:r>
          </a:p>
          <a:p>
            <a:r>
              <a:rPr lang="cs-CZ" i="1" dirty="0"/>
              <a:t>Liber </a:t>
            </a:r>
            <a:r>
              <a:rPr lang="cs-CZ" i="1" dirty="0" err="1"/>
              <a:t>Concordiae</a:t>
            </a:r>
            <a:r>
              <a:rPr lang="cs-CZ" i="1" dirty="0"/>
              <a:t> </a:t>
            </a:r>
            <a:r>
              <a:rPr lang="cs-CZ" i="1" dirty="0" err="1"/>
              <a:t>Novi</a:t>
            </a:r>
            <a:r>
              <a:rPr lang="cs-CZ" i="1" dirty="0"/>
              <a:t> </a:t>
            </a:r>
            <a:r>
              <a:rPr lang="cs-CZ" i="1" dirty="0" err="1"/>
              <a:t>ac</a:t>
            </a:r>
            <a:r>
              <a:rPr lang="cs-CZ" i="1" dirty="0"/>
              <a:t> </a:t>
            </a:r>
            <a:r>
              <a:rPr lang="cs-CZ" i="1" dirty="0" err="1"/>
              <a:t>Veteris</a:t>
            </a:r>
            <a:r>
              <a:rPr lang="cs-CZ" i="1" dirty="0"/>
              <a:t> </a:t>
            </a:r>
            <a:r>
              <a:rPr lang="cs-CZ" i="1" dirty="0" err="1"/>
              <a:t>Testamenti</a:t>
            </a:r>
            <a:endParaRPr lang="cs-CZ" dirty="0"/>
          </a:p>
        </p:txBody>
      </p:sp>
    </p:spTree>
    <p:extLst>
      <p:ext uri="{BB962C8B-B14F-4D97-AF65-F5344CB8AC3E}">
        <p14:creationId xmlns:p14="http://schemas.microsoft.com/office/powerpoint/2010/main" val="881780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BAF20A-9F9E-4DC6-B099-BE357C721483}"/>
              </a:ext>
            </a:extLst>
          </p:cNvPr>
          <p:cNvSpPr>
            <a:spLocks noGrp="1"/>
          </p:cNvSpPr>
          <p:nvPr>
            <p:ph type="title"/>
          </p:nvPr>
        </p:nvSpPr>
        <p:spPr/>
        <p:txBody>
          <a:bodyPr/>
          <a:lstStyle/>
          <a:p>
            <a:r>
              <a:rPr lang="cs-CZ" dirty="0" err="1"/>
              <a:t>Giambattista</a:t>
            </a:r>
            <a:r>
              <a:rPr lang="cs-CZ" dirty="0"/>
              <a:t> </a:t>
            </a:r>
            <a:r>
              <a:rPr lang="cs-CZ" dirty="0" err="1"/>
              <a:t>Vico</a:t>
            </a:r>
            <a:r>
              <a:rPr lang="cs-CZ" dirty="0"/>
              <a:t> (1668-1744): dějiny</a:t>
            </a:r>
          </a:p>
        </p:txBody>
      </p:sp>
      <p:sp>
        <p:nvSpPr>
          <p:cNvPr id="3" name="Zástupný obsah 2">
            <a:extLst>
              <a:ext uri="{FF2B5EF4-FFF2-40B4-BE49-F238E27FC236}">
                <a16:creationId xmlns:a16="http://schemas.microsoft.com/office/drawing/2014/main" id="{E446169C-3268-4E8B-8F69-44AEF300E436}"/>
              </a:ext>
            </a:extLst>
          </p:cNvPr>
          <p:cNvSpPr>
            <a:spLocks noGrp="1"/>
          </p:cNvSpPr>
          <p:nvPr>
            <p:ph idx="1"/>
          </p:nvPr>
        </p:nvSpPr>
        <p:spPr/>
        <p:txBody>
          <a:bodyPr/>
          <a:lstStyle/>
          <a:p>
            <a:r>
              <a:rPr lang="cs-CZ" dirty="0"/>
              <a:t>Cyklický vývoj lidských dějin /civilizací: věk božský, věk </a:t>
            </a:r>
            <a:r>
              <a:rPr lang="cs-CZ" dirty="0" err="1"/>
              <a:t>heróů</a:t>
            </a:r>
            <a:r>
              <a:rPr lang="cs-CZ" dirty="0"/>
              <a:t> (monarchie, aristokracie), věk lidský (demokracie)</a:t>
            </a:r>
          </a:p>
          <a:p>
            <a:r>
              <a:rPr lang="cs-CZ" dirty="0"/>
              <a:t>Opakující se cyklus v životě národů: vznik, vývoj, prosperita, úpadek,</a:t>
            </a:r>
          </a:p>
          <a:p>
            <a:r>
              <a:rPr lang="cs-CZ" dirty="0"/>
              <a:t>zánik</a:t>
            </a:r>
          </a:p>
        </p:txBody>
      </p:sp>
    </p:spTree>
    <p:extLst>
      <p:ext uri="{BB962C8B-B14F-4D97-AF65-F5344CB8AC3E}">
        <p14:creationId xmlns:p14="http://schemas.microsoft.com/office/powerpoint/2010/main" val="143349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C08BE8-0E24-416A-A55C-3CA168E25FA1}"/>
              </a:ext>
            </a:extLst>
          </p:cNvPr>
          <p:cNvSpPr>
            <a:spLocks noGrp="1"/>
          </p:cNvSpPr>
          <p:nvPr>
            <p:ph type="title"/>
          </p:nvPr>
        </p:nvSpPr>
        <p:spPr/>
        <p:txBody>
          <a:bodyPr/>
          <a:lstStyle/>
          <a:p>
            <a:r>
              <a:rPr lang="cs-CZ" dirty="0"/>
              <a:t>Hegelova koncepce dějin</a:t>
            </a:r>
          </a:p>
        </p:txBody>
      </p:sp>
      <p:sp>
        <p:nvSpPr>
          <p:cNvPr id="3" name="Zástupný obsah 2">
            <a:extLst>
              <a:ext uri="{FF2B5EF4-FFF2-40B4-BE49-F238E27FC236}">
                <a16:creationId xmlns:a16="http://schemas.microsoft.com/office/drawing/2014/main" id="{D784F061-E3FA-4539-9603-EF20F214D6D3}"/>
              </a:ext>
            </a:extLst>
          </p:cNvPr>
          <p:cNvSpPr>
            <a:spLocks noGrp="1"/>
          </p:cNvSpPr>
          <p:nvPr>
            <p:ph idx="1"/>
          </p:nvPr>
        </p:nvSpPr>
        <p:spPr/>
        <p:txBody>
          <a:bodyPr>
            <a:normAutofit fontScale="85000" lnSpcReduction="20000"/>
          </a:bodyPr>
          <a:lstStyle/>
          <a:p>
            <a:r>
              <a:rPr lang="cs-CZ" dirty="0"/>
              <a:t>Neobsahuje primárně historické události, nýbrž je popisem  vývoje ducha, jeho cestou k sobě samému, tj. k absolutní svobodě, jde tedy o vývoj myšlení. V něm se člověk vyvazuje z přírodního stavu a utváří sebe sama: Člověk již není bytost přírodní, nepřirozená, nýbrž své přírodní bytí překračuje.” Principem je postupné </a:t>
            </a:r>
            <a:r>
              <a:rPr lang="cs-CZ" dirty="0" err="1"/>
              <a:t>zniterňování</a:t>
            </a:r>
            <a:endParaRPr lang="cs-CZ" dirty="0"/>
          </a:p>
          <a:p>
            <a:r>
              <a:rPr lang="cs-CZ" dirty="0"/>
              <a:t>Má rovněž triadický charakter:</a:t>
            </a:r>
          </a:p>
          <a:p>
            <a:r>
              <a:rPr lang="cs-CZ" dirty="0"/>
              <a:t>0. přírodní stav (stav bez dějin) – např. Afrika, na přechodu Čína či Indie – věda, ale despocie, sepětí s přírodním stavem</a:t>
            </a:r>
          </a:p>
          <a:p>
            <a:r>
              <a:rPr lang="cs-CZ" dirty="0"/>
              <a:t>1. antický svět: vyvázání jedince z absolutní podřízenosti obecnému, utváření individuality, nicméně podřízení mravnosti, nemožnost utvářet zcela autonomní život, vlastní cíl</a:t>
            </a:r>
          </a:p>
          <a:p>
            <a:r>
              <a:rPr lang="cs-CZ" dirty="0"/>
              <a:t>2. křesťanství, s nímž přichází do dějin svěží germánský duch: 3 epochy (karolinská, středověk, novověk – osobní vztah k Bohu, k absolutnu</a:t>
            </a:r>
          </a:p>
          <a:p>
            <a:r>
              <a:rPr lang="cs-CZ" dirty="0"/>
              <a:t>3. reformace: plná svoboda jedince – naplnění dějin – jejich konec?</a:t>
            </a:r>
          </a:p>
        </p:txBody>
      </p:sp>
    </p:spTree>
    <p:extLst>
      <p:ext uri="{BB962C8B-B14F-4D97-AF65-F5344CB8AC3E}">
        <p14:creationId xmlns:p14="http://schemas.microsoft.com/office/powerpoint/2010/main" val="2823845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A. </a:t>
            </a:r>
            <a:r>
              <a:rPr lang="cs-CZ" dirty="0" err="1"/>
              <a:t>Comte</a:t>
            </a:r>
            <a:r>
              <a:rPr lang="cs-CZ" dirty="0"/>
              <a:t> (1798-1857)</a:t>
            </a:r>
          </a:p>
        </p:txBody>
      </p:sp>
      <p:sp>
        <p:nvSpPr>
          <p:cNvPr id="3" name="Zástupný symbol pro obsah 2"/>
          <p:cNvSpPr>
            <a:spLocks noGrp="1"/>
          </p:cNvSpPr>
          <p:nvPr>
            <p:ph idx="1"/>
          </p:nvPr>
        </p:nvSpPr>
        <p:spPr>
          <a:xfrm>
            <a:off x="1570653" y="1483567"/>
            <a:ext cx="8534399" cy="5247051"/>
          </a:xfrm>
        </p:spPr>
        <p:txBody>
          <a:bodyPr>
            <a:normAutofit fontScale="32500" lnSpcReduction="20000"/>
          </a:bodyPr>
          <a:lstStyle/>
          <a:p>
            <a:r>
              <a:rPr lang="cs-CZ" sz="5600" dirty="0"/>
              <a:t>Vychází ze zkušeností z revoluční Francie, resp. Jejích porevolučních proměn a sociální dynamiky 19. století hnané průmyslovou revolucí a vznikem společenských mas</a:t>
            </a:r>
          </a:p>
          <a:p>
            <a:r>
              <a:rPr lang="cs-CZ" sz="5600" dirty="0"/>
              <a:t>Hledá nový řád, který by stabilizoval rozbouřenou společnost</a:t>
            </a:r>
          </a:p>
          <a:p>
            <a:r>
              <a:rPr lang="cs-CZ" sz="5600" dirty="0"/>
              <a:t>Vůči revoluci je značně kritický: Už ve svém prvním spise </a:t>
            </a:r>
            <a:r>
              <a:rPr lang="cs-CZ" sz="5600" b="1" u="sng" dirty="0"/>
              <a:t>Kurz pozitivní filosofie </a:t>
            </a:r>
            <a:r>
              <a:rPr lang="cs-CZ" sz="5600" dirty="0"/>
              <a:t>se věnuje problémům porevoluční Francie: nekompetentnosti politických elit, korupci a vliv těchto jevů na morálku. Kritice podrobuje i hlavní hesla revoluce: Např. </a:t>
            </a:r>
            <a:r>
              <a:rPr lang="cs-CZ" sz="5600" b="1" dirty="0"/>
              <a:t>rovnost</a:t>
            </a:r>
            <a:r>
              <a:rPr lang="cs-CZ" sz="5600" dirty="0"/>
              <a:t> zpochybňuje – lidé si nejsou rovni, neboť mají různá hodnotová kritéria, jsou různě oceňováni ve společnosti a mají proto různá práva. Rovnost vidí v právu na rozvoj vlastní osobní aktivity, založeném na obecných a správně nastavených společenských kritériích.   Nerovnost nicméně vychází z lidské přirozenosti a není možné ji změnit ani pokrokem, ani vzdělaností, která podle něj naopak ještě prohlubuje sociální rozdíly. Z hesel revoluce uznává jen ideu </a:t>
            </a:r>
            <a:r>
              <a:rPr lang="cs-CZ" sz="5600" b="1" dirty="0"/>
              <a:t>svobody</a:t>
            </a:r>
            <a:r>
              <a:rPr lang="cs-CZ" sz="5600" dirty="0"/>
              <a:t>,</a:t>
            </a:r>
            <a:r>
              <a:rPr lang="cs-CZ" sz="5600" b="1" dirty="0"/>
              <a:t> </a:t>
            </a:r>
            <a:r>
              <a:rPr lang="cs-CZ" sz="5600" dirty="0"/>
              <a:t>která by ale neměla být libovůlí – </a:t>
            </a:r>
            <a:r>
              <a:rPr lang="cs-CZ" sz="5600" dirty="0" err="1"/>
              <a:t>Comte</a:t>
            </a:r>
            <a:r>
              <a:rPr lang="cs-CZ" sz="5600" dirty="0"/>
              <a:t> mluví o ideji racionálního podřizování se  přírodním zákonům a moudré rezignaci, kterou přináší. Odmítá také prosazování ideje lidových mas, odmítá však beztřídní společnost</a:t>
            </a:r>
          </a:p>
          <a:p>
            <a:r>
              <a:rPr lang="cs-CZ" sz="5600" dirty="0"/>
              <a:t>Hovoří také o rostoucí ztrátě důvěry veřejnosti  v novodobá ideologická východiska a občanskoprávní principy, která způsobuje sociální disharmonii. Hledá principy, které by obnovily společenskou soudržnost, tedy ideu </a:t>
            </a:r>
            <a:r>
              <a:rPr lang="cs-CZ" sz="5600" b="1" dirty="0"/>
              <a:t>bratrství</a:t>
            </a:r>
            <a:r>
              <a:rPr lang="cs-CZ" sz="5600" dirty="0"/>
              <a:t> – toto hledání má být předmětem sociologie. Věřil v možnost nového stadia lidství  a jakési nové náboženství : humanitu</a:t>
            </a:r>
          </a:p>
          <a:p>
            <a:r>
              <a:rPr lang="cs-CZ" sz="5600" dirty="0" err="1"/>
              <a:t>Comte</a:t>
            </a:r>
            <a:r>
              <a:rPr lang="cs-CZ" sz="5600" dirty="0"/>
              <a:t> se zabýval </a:t>
            </a:r>
            <a:r>
              <a:rPr lang="cs-CZ" sz="5600" b="1" dirty="0"/>
              <a:t>i filosofií dějin </a:t>
            </a:r>
            <a:r>
              <a:rPr lang="cs-CZ" sz="5600" dirty="0"/>
              <a:t>a hovoří o 3 stadiích: teologickém, metafyzickém a pozitivním. Podobně jako dějiny se pokusil uspořádat hierarchicky  vědy. </a:t>
            </a:r>
            <a:r>
              <a:rPr lang="cs-CZ" sz="5600" dirty="0" err="1"/>
              <a:t>Comte</a:t>
            </a:r>
            <a:r>
              <a:rPr lang="cs-CZ" sz="5600" dirty="0"/>
              <a:t> navazuje na myšlenky </a:t>
            </a:r>
            <a:r>
              <a:rPr lang="cs-CZ" sz="5600" dirty="0" err="1"/>
              <a:t>Montesquieu</a:t>
            </a:r>
            <a:r>
              <a:rPr lang="cs-CZ" sz="5600" dirty="0"/>
              <a:t> v tezi, že „Všechny sociální fenomény se nám představují na pozadí společenského vývoje a jsou jím determinovány. Vývoj sám je ovládán </a:t>
            </a:r>
            <a:r>
              <a:rPr lang="cs-CZ" sz="5600" b="1" dirty="0"/>
              <a:t>pokrokem lidského ducha</a:t>
            </a:r>
            <a:r>
              <a:rPr lang="cs-CZ" sz="5600" dirty="0"/>
              <a:t>.“ </a:t>
            </a:r>
          </a:p>
        </p:txBody>
      </p:sp>
    </p:spTree>
    <p:extLst>
      <p:ext uri="{BB962C8B-B14F-4D97-AF65-F5344CB8AC3E}">
        <p14:creationId xmlns:p14="http://schemas.microsoft.com/office/powerpoint/2010/main" val="777876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06B194-2B1A-4257-A8C4-8798D6AE4770}"/>
              </a:ext>
            </a:extLst>
          </p:cNvPr>
          <p:cNvSpPr>
            <a:spLocks noGrp="1"/>
          </p:cNvSpPr>
          <p:nvPr>
            <p:ph type="title"/>
          </p:nvPr>
        </p:nvSpPr>
        <p:spPr/>
        <p:txBody>
          <a:bodyPr>
            <a:normAutofit/>
          </a:bodyPr>
          <a:lstStyle/>
          <a:p>
            <a:r>
              <a:rPr lang="cs-CZ" dirty="0" err="1"/>
              <a:t>Comtova</a:t>
            </a:r>
            <a:r>
              <a:rPr lang="cs-CZ" dirty="0"/>
              <a:t> 3 stadia</a:t>
            </a:r>
          </a:p>
        </p:txBody>
      </p:sp>
      <p:sp>
        <p:nvSpPr>
          <p:cNvPr id="3" name="Zástupný symbol pro obsah 2">
            <a:extLst>
              <a:ext uri="{FF2B5EF4-FFF2-40B4-BE49-F238E27FC236}">
                <a16:creationId xmlns:a16="http://schemas.microsoft.com/office/drawing/2014/main" id="{8F149AF2-5270-4637-B126-5535FB08F9E2}"/>
              </a:ext>
            </a:extLst>
          </p:cNvPr>
          <p:cNvSpPr>
            <a:spLocks noGrp="1"/>
          </p:cNvSpPr>
          <p:nvPr>
            <p:ph idx="1"/>
          </p:nvPr>
        </p:nvSpPr>
        <p:spPr/>
        <p:txBody>
          <a:bodyPr>
            <a:normAutofit fontScale="70000" lnSpcReduction="20000"/>
          </a:bodyPr>
          <a:lstStyle/>
          <a:p>
            <a:r>
              <a:rPr lang="cs-CZ" dirty="0" err="1"/>
              <a:t>Comte</a:t>
            </a:r>
            <a:r>
              <a:rPr lang="cs-CZ" dirty="0"/>
              <a:t> je přesvědčen o nezadržitelném pokroku a vidí jej v postupném směřování k racionalitě. 3 stadiím vývoje lidstva odpovídají 3 stadia myšlení</a:t>
            </a:r>
          </a:p>
          <a:p>
            <a:r>
              <a:rPr lang="cs-CZ" dirty="0"/>
              <a:t>Jeho myšlení tak propojuje utopickou, na pokroku založenou představu o společnosti s členěním lidského poznání, které uvádí ostatně i v hierarchii věd</a:t>
            </a:r>
          </a:p>
          <a:p>
            <a:r>
              <a:rPr lang="cs-CZ" dirty="0"/>
              <a:t>Třemi stadii prochází veškeré obsahy lidského myšlení, tedy všechny naše ideje a pojmy</a:t>
            </a:r>
          </a:p>
          <a:p>
            <a:pPr marL="0" indent="0">
              <a:buNone/>
            </a:pPr>
            <a:r>
              <a:rPr lang="cs-CZ" dirty="0"/>
              <a:t>1. </a:t>
            </a:r>
            <a:r>
              <a:rPr lang="cs-CZ" b="1" dirty="0"/>
              <a:t>Teologický stav</a:t>
            </a:r>
            <a:r>
              <a:rPr lang="cs-CZ" dirty="0"/>
              <a:t>:  duch se zaměřuje na podstatu jsoucna, na první a konečné  příčiny všech účinků, přičemž je vidí i v nadpřirozenu</a:t>
            </a:r>
          </a:p>
          <a:p>
            <a:pPr marL="0" indent="0">
              <a:buNone/>
            </a:pPr>
            <a:r>
              <a:rPr lang="cs-CZ" dirty="0"/>
              <a:t>Teologický stav přitom člení na fetišistický, polyteistický a monoteistický, který v sobě již obsahuje i prvky </a:t>
            </a:r>
            <a:r>
              <a:rPr lang="cs-CZ" dirty="0" err="1"/>
              <a:t>tavu</a:t>
            </a:r>
            <a:r>
              <a:rPr lang="cs-CZ" dirty="0"/>
              <a:t> metafyzického , a dokonce i pozitivistického</a:t>
            </a:r>
          </a:p>
          <a:p>
            <a:pPr marL="0" indent="0">
              <a:buNone/>
            </a:pPr>
            <a:r>
              <a:rPr lang="cs-CZ" dirty="0"/>
              <a:t>2. </a:t>
            </a:r>
            <a:r>
              <a:rPr lang="cs-CZ" b="1" dirty="0"/>
              <a:t>Metafyzický stav</a:t>
            </a:r>
            <a:r>
              <a:rPr lang="cs-CZ" dirty="0"/>
              <a:t>: místo nadpřirozeného jsou v tomto stavu za vším hledány abstraktní síly</a:t>
            </a:r>
          </a:p>
          <a:p>
            <a:pPr marL="0" indent="0">
              <a:buNone/>
            </a:pPr>
            <a:r>
              <a:rPr lang="cs-CZ" dirty="0"/>
              <a:t>3. </a:t>
            </a:r>
            <a:r>
              <a:rPr lang="cs-CZ" b="1" dirty="0"/>
              <a:t>Pozitivní stav </a:t>
            </a:r>
            <a:r>
              <a:rPr lang="cs-CZ" dirty="0"/>
              <a:t>vychází z nemožnosti dospět k absolutním poznatkům. Lidský duch hledá původ a účel univerza, ne vnitřní příčiny všech jevů. To znamená odvrat od příčinných souvislostí k  výkladu faktů a objevování jejich zákonitostí, tj. spojování jevů – v tomto navazuje např. na </a:t>
            </a:r>
            <a:r>
              <a:rPr lang="cs-CZ" dirty="0" err="1"/>
              <a:t>Humea</a:t>
            </a:r>
            <a:endParaRPr lang="cs-CZ" dirty="0"/>
          </a:p>
          <a:p>
            <a:pPr marL="0" indent="0">
              <a:buNone/>
            </a:pPr>
            <a:r>
              <a:rPr lang="cs-CZ" dirty="0"/>
              <a:t>Cílem při zkoumání souvislostí mezi jevy (zákonů) je docházet ke stále obecnějším zákonům až k tomu jednomu nejobecnějšímu, jenž by všechny ostatní zahrnoval</a:t>
            </a:r>
          </a:p>
        </p:txBody>
      </p:sp>
    </p:spTree>
    <p:extLst>
      <p:ext uri="{BB962C8B-B14F-4D97-AF65-F5344CB8AC3E}">
        <p14:creationId xmlns:p14="http://schemas.microsoft.com/office/powerpoint/2010/main" val="2144984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2B8E85-61AB-4FE0-8748-CFEBA6DDFAF1}"/>
              </a:ext>
            </a:extLst>
          </p:cNvPr>
          <p:cNvSpPr>
            <a:spLocks noGrp="1"/>
          </p:cNvSpPr>
          <p:nvPr>
            <p:ph type="title"/>
          </p:nvPr>
        </p:nvSpPr>
        <p:spPr/>
        <p:txBody>
          <a:bodyPr/>
          <a:lstStyle/>
          <a:p>
            <a:r>
              <a:rPr lang="cs-CZ" dirty="0"/>
              <a:t>Marx a dějiny</a:t>
            </a:r>
          </a:p>
        </p:txBody>
      </p:sp>
      <p:sp>
        <p:nvSpPr>
          <p:cNvPr id="3" name="Zástupný obsah 2">
            <a:extLst>
              <a:ext uri="{FF2B5EF4-FFF2-40B4-BE49-F238E27FC236}">
                <a16:creationId xmlns:a16="http://schemas.microsoft.com/office/drawing/2014/main" id="{CD501074-2626-499E-8D59-6791EFBF0E0C}"/>
              </a:ext>
            </a:extLst>
          </p:cNvPr>
          <p:cNvSpPr>
            <a:spLocks noGrp="1"/>
          </p:cNvSpPr>
          <p:nvPr>
            <p:ph idx="1"/>
          </p:nvPr>
        </p:nvSpPr>
        <p:spPr/>
        <p:txBody>
          <a:bodyPr/>
          <a:lstStyle/>
          <a:p>
            <a:r>
              <a:rPr lang="cs-CZ" dirty="0"/>
              <a:t>Sleduje v triadické struktuře vývoj lidstva z hlediska socioekonomických vztahů</a:t>
            </a:r>
          </a:p>
          <a:p>
            <a:r>
              <a:rPr lang="cs-CZ" dirty="0"/>
              <a:t>0. prvobytně pospolná společnost</a:t>
            </a:r>
          </a:p>
          <a:p>
            <a:r>
              <a:rPr lang="cs-CZ" dirty="0"/>
              <a:t>1. feudalismus</a:t>
            </a:r>
          </a:p>
          <a:p>
            <a:r>
              <a:rPr lang="cs-CZ" dirty="0"/>
              <a:t>2. kapitalismus</a:t>
            </a:r>
          </a:p>
          <a:p>
            <a:r>
              <a:rPr lang="cs-CZ" dirty="0"/>
              <a:t>3. komunismus</a:t>
            </a:r>
          </a:p>
        </p:txBody>
      </p:sp>
    </p:spTree>
    <p:extLst>
      <p:ext uri="{BB962C8B-B14F-4D97-AF65-F5344CB8AC3E}">
        <p14:creationId xmlns:p14="http://schemas.microsoft.com/office/powerpoint/2010/main" val="2976873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DFEC84-C01B-4D43-8B14-11DEE08C9B2F}"/>
              </a:ext>
            </a:extLst>
          </p:cNvPr>
          <p:cNvSpPr>
            <a:spLocks noGrp="1"/>
          </p:cNvSpPr>
          <p:nvPr>
            <p:ph type="title"/>
          </p:nvPr>
        </p:nvSpPr>
        <p:spPr/>
        <p:txBody>
          <a:bodyPr/>
          <a:lstStyle/>
          <a:p>
            <a:r>
              <a:rPr lang="cs-CZ" dirty="0"/>
              <a:t>Nietzsche – škodlivost historie pro život a mýtus o věčném návratu</a:t>
            </a:r>
          </a:p>
        </p:txBody>
      </p:sp>
      <p:sp>
        <p:nvSpPr>
          <p:cNvPr id="3" name="Zástupný obsah 2">
            <a:extLst>
              <a:ext uri="{FF2B5EF4-FFF2-40B4-BE49-F238E27FC236}">
                <a16:creationId xmlns:a16="http://schemas.microsoft.com/office/drawing/2014/main" id="{ECC1518C-77AB-44AE-BDE8-5A1CE1A9EDFB}"/>
              </a:ext>
            </a:extLst>
          </p:cNvPr>
          <p:cNvSpPr>
            <a:spLocks noGrp="1"/>
          </p:cNvSpPr>
          <p:nvPr>
            <p:ph idx="1"/>
          </p:nvPr>
        </p:nvSpPr>
        <p:spPr/>
        <p:txBody>
          <a:bodyPr/>
          <a:lstStyle/>
          <a:p>
            <a:r>
              <a:rPr lang="cs-CZ" dirty="0"/>
              <a:t>Nečasové úvahy: O škodlivosti historie – proti dobovému historismu:</a:t>
            </a:r>
          </a:p>
          <a:p>
            <a:r>
              <a:rPr lang="cs-CZ" dirty="0"/>
              <a:t>1. vztah historie a života</a:t>
            </a:r>
          </a:p>
          <a:p>
            <a:r>
              <a:rPr lang="cs-CZ" dirty="0"/>
              <a:t>2. věčné opakování</a:t>
            </a:r>
          </a:p>
        </p:txBody>
      </p:sp>
    </p:spTree>
    <p:extLst>
      <p:ext uri="{BB962C8B-B14F-4D97-AF65-F5344CB8AC3E}">
        <p14:creationId xmlns:p14="http://schemas.microsoft.com/office/powerpoint/2010/main" val="627428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Nietzsche a historie</a:t>
            </a:r>
          </a:p>
        </p:txBody>
      </p:sp>
      <p:sp>
        <p:nvSpPr>
          <p:cNvPr id="3" name="Zástupný symbol pro obsah 2"/>
          <p:cNvSpPr>
            <a:spLocks noGrp="1"/>
          </p:cNvSpPr>
          <p:nvPr>
            <p:ph idx="1"/>
          </p:nvPr>
        </p:nvSpPr>
        <p:spPr/>
        <p:txBody>
          <a:bodyPr>
            <a:normAutofit fontScale="70000" lnSpcReduction="20000"/>
          </a:bodyPr>
          <a:lstStyle/>
          <a:p>
            <a:r>
              <a:rPr lang="cs-CZ" dirty="0"/>
              <a:t>Nietsche sepsal po převzetí katedry klasické filologie v Bazileji (1869) úvahu o tom, co přináší právě klasická filologie a v čem jsou její slabiny – esej </a:t>
            </a:r>
            <a:r>
              <a:rPr lang="cs-CZ" i="1" dirty="0"/>
              <a:t>My filologové </a:t>
            </a:r>
            <a:r>
              <a:rPr lang="cs-CZ" dirty="0"/>
              <a:t>v </a:t>
            </a:r>
            <a:r>
              <a:rPr lang="cs-CZ" i="1" dirty="0"/>
              <a:t>Nečasových úvahách </a:t>
            </a:r>
            <a:r>
              <a:rPr lang="cs-CZ" dirty="0"/>
              <a:t>(1875):</a:t>
            </a:r>
          </a:p>
          <a:p>
            <a:r>
              <a:rPr lang="cs-CZ" dirty="0"/>
              <a:t>„Klasická filologie  vděčila podle Nietzscheho za své výsadní postavení v německém školství všeobecné víře, že nejlepší metodou výchovy je co možná objektivní poznání historie. Vychovatelem je potom učenec, pro něhož je starověk objektem čisté vědy, který podrobuje jednotlivé součásti tohoto objektu zevrubnému zkoumání, zakutává se přitom do dílčích problémů a utápí se v nepřehledném množství dílčích fakt (a hypotéz), aniž je s to zahlédnout širší souvislosti, zamyslet se nad smyslem toho, co zkoumá. Výchova</a:t>
            </a:r>
            <a:r>
              <a:rPr lang="en-GB" dirty="0"/>
              <a:t>[...]</a:t>
            </a:r>
            <a:r>
              <a:rPr lang="cs-CZ" dirty="0"/>
              <a:t>musí však člověku pomáhat najít sebe sama, vést ho k pochopení toho, co je v dějinách a kultuře velkého, a tím také k rozumění lidskému životu a světu jako celku.“ (Kouba 2006, 17n).</a:t>
            </a:r>
          </a:p>
          <a:p>
            <a:r>
              <a:rPr lang="cs-CZ" dirty="0"/>
              <a:t>Nietzsche na tuto úvahu navazuje zcela odlišným pojetím zkoumání antiky, totiž takovým, které se snaží zachytit její odlišnosti od naší současnosti, tedy v tom, co nám připadá temné, dráždivé, nepřijatelné a co proto může především přispět k našemu současnému umění a jeho reflexi (protože přináší obecně nesdílené, a tedy nové pohledy</a:t>
            </a:r>
            <a:r>
              <a:rPr lang="cs-CZ" i="1" dirty="0"/>
              <a:t>): Zrození tragédie z ducha hudby </a:t>
            </a:r>
            <a:r>
              <a:rPr lang="cs-CZ" dirty="0"/>
              <a:t>(1872) – v této době se hodně nechává inspirovat Schopenhauerem</a:t>
            </a:r>
          </a:p>
          <a:p>
            <a:endParaRPr lang="cs-CZ" dirty="0"/>
          </a:p>
        </p:txBody>
      </p:sp>
    </p:spTree>
    <p:extLst>
      <p:ext uri="{BB962C8B-B14F-4D97-AF65-F5344CB8AC3E}">
        <p14:creationId xmlns:p14="http://schemas.microsoft.com/office/powerpoint/2010/main" val="1219326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4560C3-0A53-4069-8BEC-4ACE2D3BACA9}"/>
              </a:ext>
            </a:extLst>
          </p:cNvPr>
          <p:cNvSpPr>
            <a:spLocks noGrp="1"/>
          </p:cNvSpPr>
          <p:nvPr>
            <p:ph type="title"/>
          </p:nvPr>
        </p:nvSpPr>
        <p:spPr/>
        <p:txBody>
          <a:bodyPr/>
          <a:lstStyle/>
          <a:p>
            <a:r>
              <a:rPr lang="cs-CZ" dirty="0"/>
              <a:t>Co jsou dějiny, co je historie</a:t>
            </a:r>
          </a:p>
        </p:txBody>
      </p:sp>
      <p:sp>
        <p:nvSpPr>
          <p:cNvPr id="3" name="Zástupný obsah 2">
            <a:extLst>
              <a:ext uri="{FF2B5EF4-FFF2-40B4-BE49-F238E27FC236}">
                <a16:creationId xmlns:a16="http://schemas.microsoft.com/office/drawing/2014/main" id="{31D502B1-517D-4702-BF58-934BED14E3B2}"/>
              </a:ext>
            </a:extLst>
          </p:cNvPr>
          <p:cNvSpPr>
            <a:spLocks noGrp="1"/>
          </p:cNvSpPr>
          <p:nvPr>
            <p:ph idx="1"/>
          </p:nvPr>
        </p:nvSpPr>
        <p:spPr/>
        <p:txBody>
          <a:bodyPr/>
          <a:lstStyle/>
          <a:p>
            <a:r>
              <a:rPr lang="cs-CZ" dirty="0"/>
              <a:t>Minulé události?</a:t>
            </a:r>
          </a:p>
          <a:p>
            <a:r>
              <a:rPr lang="cs-CZ" dirty="0"/>
              <a:t>Kontinuita, která události spojuje a vysvětluje?</a:t>
            </a:r>
          </a:p>
          <a:p>
            <a:r>
              <a:rPr lang="cs-CZ" dirty="0"/>
              <a:t>Práce (kolektivní) paměti, čili to, co si o minulosti vyprávíme?</a:t>
            </a:r>
          </a:p>
          <a:p>
            <a:r>
              <a:rPr lang="cs-CZ" dirty="0"/>
              <a:t>To, co utváří identitu určité skupiny, regionu apod.</a:t>
            </a:r>
          </a:p>
          <a:p>
            <a:endParaRPr lang="cs-CZ" dirty="0"/>
          </a:p>
        </p:txBody>
      </p:sp>
    </p:spTree>
    <p:extLst>
      <p:ext uri="{BB962C8B-B14F-4D97-AF65-F5344CB8AC3E}">
        <p14:creationId xmlns:p14="http://schemas.microsoft.com/office/powerpoint/2010/main" val="125112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86872F-8027-4526-B878-EA95780E8FE9}"/>
              </a:ext>
            </a:extLst>
          </p:cNvPr>
          <p:cNvSpPr>
            <a:spLocks noGrp="1"/>
          </p:cNvSpPr>
          <p:nvPr>
            <p:ph type="title"/>
          </p:nvPr>
        </p:nvSpPr>
        <p:spPr/>
        <p:txBody>
          <a:bodyPr/>
          <a:lstStyle/>
          <a:p>
            <a:r>
              <a:rPr lang="cs-CZ" dirty="0"/>
              <a:t>Co jsou dějiny a jak je zachytit</a:t>
            </a:r>
          </a:p>
        </p:txBody>
      </p:sp>
      <p:sp>
        <p:nvSpPr>
          <p:cNvPr id="3" name="Zástupný obsah 2">
            <a:extLst>
              <a:ext uri="{FF2B5EF4-FFF2-40B4-BE49-F238E27FC236}">
                <a16:creationId xmlns:a16="http://schemas.microsoft.com/office/drawing/2014/main" id="{65FE0B0C-5F9C-475B-BAF2-59F1027E6C4B}"/>
              </a:ext>
            </a:extLst>
          </p:cNvPr>
          <p:cNvSpPr>
            <a:spLocks noGrp="1"/>
          </p:cNvSpPr>
          <p:nvPr>
            <p:ph idx="1"/>
          </p:nvPr>
        </p:nvSpPr>
        <p:spPr/>
        <p:txBody>
          <a:bodyPr/>
          <a:lstStyle/>
          <a:p>
            <a:r>
              <a:rPr lang="cs-CZ" dirty="0"/>
              <a:t>1. Kdy začínají dějiny? Dějiny a příroda</a:t>
            </a:r>
          </a:p>
          <a:p>
            <a:r>
              <a:rPr lang="cs-CZ" dirty="0"/>
              <a:t>2. Jak se z minulých událostí stávají dějiny?</a:t>
            </a:r>
          </a:p>
          <a:p>
            <a:r>
              <a:rPr lang="cs-CZ" dirty="0"/>
              <a:t>3. Co je vlastně prací historika?</a:t>
            </a:r>
          </a:p>
          <a:p>
            <a:r>
              <a:rPr lang="cs-CZ" dirty="0"/>
              <a:t>4. Dějiny a paměť</a:t>
            </a:r>
          </a:p>
          <a:p>
            <a:r>
              <a:rPr lang="cs-CZ" dirty="0"/>
              <a:t>5. Co je filosofie dějin a jak se liší od historiografie?</a:t>
            </a:r>
          </a:p>
          <a:p>
            <a:r>
              <a:rPr lang="cs-CZ" dirty="0"/>
              <a:t>6. Dějiny a pokrok</a:t>
            </a:r>
          </a:p>
        </p:txBody>
      </p:sp>
    </p:spTree>
    <p:extLst>
      <p:ext uri="{BB962C8B-B14F-4D97-AF65-F5344CB8AC3E}">
        <p14:creationId xmlns:p14="http://schemas.microsoft.com/office/powerpoint/2010/main" val="578624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4C3F43-AAA0-4AF1-88BE-16AE98345F58}"/>
              </a:ext>
            </a:extLst>
          </p:cNvPr>
          <p:cNvSpPr>
            <a:spLocks noGrp="1"/>
          </p:cNvSpPr>
          <p:nvPr>
            <p:ph type="title"/>
          </p:nvPr>
        </p:nvSpPr>
        <p:spPr/>
        <p:txBody>
          <a:bodyPr/>
          <a:lstStyle/>
          <a:p>
            <a:r>
              <a:rPr lang="cs-CZ" dirty="0" err="1"/>
              <a:t>Halbwachs</a:t>
            </a:r>
            <a:endParaRPr lang="cs-CZ" dirty="0"/>
          </a:p>
        </p:txBody>
      </p:sp>
      <p:sp>
        <p:nvSpPr>
          <p:cNvPr id="3" name="Zástupný obsah 2">
            <a:extLst>
              <a:ext uri="{FF2B5EF4-FFF2-40B4-BE49-F238E27FC236}">
                <a16:creationId xmlns:a16="http://schemas.microsoft.com/office/drawing/2014/main" id="{7341EB8E-5A77-4AA1-A56F-2B46C4315B78}"/>
              </a:ext>
            </a:extLst>
          </p:cNvPr>
          <p:cNvSpPr>
            <a:spLocks noGrp="1"/>
          </p:cNvSpPr>
          <p:nvPr>
            <p:ph idx="1"/>
          </p:nvPr>
        </p:nvSpPr>
        <p:spPr/>
        <p:txBody>
          <a:bodyPr>
            <a:normAutofit fontScale="92500"/>
          </a:bodyPr>
          <a:lstStyle/>
          <a:p>
            <a:r>
              <a:rPr lang="cs-CZ" dirty="0"/>
              <a:t>„I když se tyto dvě paměti (tj. kolektivní a individuální) často prolínají, i když se osobní paměť – chci-li si ověřit či upřesnit nějaké vzpomínky nebo dokonce zaplnit určité mezery – může opřít o paměť kolektivní, zařadit se do ní nebo s ní dočasně splynout, stále se ubírá vlastní cestou, při níž každý podnět zvnějšku je zpracován a začleněn do její podstaty. Na druhé straně kolektivní paměť individuální paměti obklopuje, ale nesplývá s nimi.“</a:t>
            </a:r>
          </a:p>
          <a:p>
            <a:r>
              <a:rPr lang="cs-CZ" dirty="0"/>
              <a:t>Historická paměť: „Já jako člen skupiny pamatuji historii skupiny, do které patřím. Pamatuji si ji ale skrze svědectví těch členů, kteří ji osobně zažili, já jsem se tedy neúčastnil historie osobně (např. proto, že jsem v té době ještě nežil, nebo jsem v té době ještě nebyl členem oné skupiny)“</a:t>
            </a:r>
          </a:p>
          <a:p>
            <a:r>
              <a:rPr lang="cs-CZ" dirty="0"/>
              <a:t>Rozdíl vnitřní (osobní) a vnější (historická, sociální) paměť</a:t>
            </a:r>
          </a:p>
        </p:txBody>
      </p:sp>
    </p:spTree>
    <p:extLst>
      <p:ext uri="{BB962C8B-B14F-4D97-AF65-F5344CB8AC3E}">
        <p14:creationId xmlns:p14="http://schemas.microsoft.com/office/powerpoint/2010/main" val="301628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F99106-CC6A-4137-98A1-99D7F2D5BD4D}"/>
              </a:ext>
            </a:extLst>
          </p:cNvPr>
          <p:cNvSpPr>
            <a:spLocks noGrp="1"/>
          </p:cNvSpPr>
          <p:nvPr>
            <p:ph type="title"/>
          </p:nvPr>
        </p:nvSpPr>
        <p:spPr/>
        <p:txBody>
          <a:bodyPr/>
          <a:lstStyle/>
          <a:p>
            <a:r>
              <a:rPr lang="cs-CZ" dirty="0"/>
              <a:t>Paul </a:t>
            </a:r>
            <a:r>
              <a:rPr lang="cs-CZ" dirty="0" err="1"/>
              <a:t>Ricœur</a:t>
            </a:r>
            <a:br>
              <a:rPr lang="cs-CZ" dirty="0"/>
            </a:br>
            <a:endParaRPr lang="cs-CZ" dirty="0"/>
          </a:p>
        </p:txBody>
      </p:sp>
      <p:sp>
        <p:nvSpPr>
          <p:cNvPr id="3" name="Zástupný obsah 2">
            <a:extLst>
              <a:ext uri="{FF2B5EF4-FFF2-40B4-BE49-F238E27FC236}">
                <a16:creationId xmlns:a16="http://schemas.microsoft.com/office/drawing/2014/main" id="{10C68DC2-F5F1-4ADB-8DB3-056134CC92EA}"/>
              </a:ext>
            </a:extLst>
          </p:cNvPr>
          <p:cNvSpPr>
            <a:spLocks noGrp="1"/>
          </p:cNvSpPr>
          <p:nvPr>
            <p:ph idx="1"/>
          </p:nvPr>
        </p:nvSpPr>
        <p:spPr/>
        <p:txBody>
          <a:bodyPr>
            <a:normAutofit fontScale="85000" lnSpcReduction="10000"/>
          </a:bodyPr>
          <a:lstStyle/>
          <a:p>
            <a:r>
              <a:rPr lang="cs-CZ" dirty="0"/>
              <a:t>Podle </a:t>
            </a:r>
            <a:r>
              <a:rPr lang="cs-CZ" dirty="0" err="1"/>
              <a:t>Ricoeura</a:t>
            </a:r>
            <a:r>
              <a:rPr lang="cs-CZ" dirty="0"/>
              <a:t> je nutné rozlišovat mezi historií a pamětí, neboť oba mají rozdílné cíle; cílem historie je ověřování a nalézání pravdy a cílem paměti je podílet se na konstrukci identity individuí a skupin, potažmo zachovávat věrnost kořenům. </a:t>
            </a:r>
          </a:p>
          <a:p>
            <a:r>
              <a:rPr lang="cs-CZ" dirty="0" err="1"/>
              <a:t>Ricoeur</a:t>
            </a:r>
            <a:r>
              <a:rPr lang="cs-CZ" dirty="0"/>
              <a:t> si uvědomuje, že paměť a historii nelze oddělit, jelikož oba fungují ve vzájemném sepětí. Na historii nahlíží jako na jednu dimenzi paměti, jako na materiální stopy minulosti. Rozdíl mezi historií a pamětí je evidentní: „To, co historický diskurs vyděluje z paměti, však je fakt, že se opírá o psané dokumenty.“</a:t>
            </a:r>
          </a:p>
          <a:p>
            <a:r>
              <a:rPr lang="cs-CZ" dirty="0"/>
              <a:t>„Paměť vystupuje v mysli jako obraz, který na sebe bere podobu znaku, a to nikoli znaku tohoto obrazu, ale něčeho odlišného, ve skutečnosti nepřítomného, o čem se však přesto domníváme, že v minulosti existovalo.“</a:t>
            </a:r>
          </a:p>
          <a:p>
            <a:r>
              <a:rPr lang="cs-CZ" dirty="0"/>
              <a:t>„paměť se přenáší do historie, ale přenáší se také do opakovaného přisvojení historické minulosti prostřednictvím paměti, neboť rozpoznávání zůstává privilegiem paměti a v historii je nenalezneme.“</a:t>
            </a:r>
          </a:p>
        </p:txBody>
      </p:sp>
    </p:spTree>
    <p:extLst>
      <p:ext uri="{BB962C8B-B14F-4D97-AF65-F5344CB8AC3E}">
        <p14:creationId xmlns:p14="http://schemas.microsoft.com/office/powerpoint/2010/main" val="2780089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C90C6E-C23E-4AE1-AA33-A137E700D846}"/>
              </a:ext>
            </a:extLst>
          </p:cNvPr>
          <p:cNvSpPr>
            <a:spLocks noGrp="1"/>
          </p:cNvSpPr>
          <p:nvPr>
            <p:ph type="title"/>
          </p:nvPr>
        </p:nvSpPr>
        <p:spPr/>
        <p:txBody>
          <a:bodyPr/>
          <a:lstStyle/>
          <a:p>
            <a:r>
              <a:rPr lang="cs-CZ" dirty="0"/>
              <a:t>Kde se berou „dějiny“ v myšlení?</a:t>
            </a:r>
          </a:p>
        </p:txBody>
      </p:sp>
      <p:sp>
        <p:nvSpPr>
          <p:cNvPr id="3" name="Zástupný obsah 2">
            <a:extLst>
              <a:ext uri="{FF2B5EF4-FFF2-40B4-BE49-F238E27FC236}">
                <a16:creationId xmlns:a16="http://schemas.microsoft.com/office/drawing/2014/main" id="{F26B4481-0A61-4A62-88C4-45FDC0EAC7B2}"/>
              </a:ext>
            </a:extLst>
          </p:cNvPr>
          <p:cNvSpPr>
            <a:spLocks noGrp="1"/>
          </p:cNvSpPr>
          <p:nvPr>
            <p:ph idx="1"/>
          </p:nvPr>
        </p:nvSpPr>
        <p:spPr/>
        <p:txBody>
          <a:bodyPr>
            <a:normAutofit lnSpcReduction="10000"/>
          </a:bodyPr>
          <a:lstStyle/>
          <a:p>
            <a:r>
              <a:rPr lang="cs-CZ" dirty="0"/>
              <a:t>Přirozený svět je před-dějinný – nepřesahuje jedince</a:t>
            </a:r>
          </a:p>
          <a:p>
            <a:r>
              <a:rPr lang="cs-CZ" dirty="0"/>
              <a:t>Čas v pohádce, mýtu, v přirozeném prožívání je cyklický</a:t>
            </a:r>
          </a:p>
          <a:p>
            <a:r>
              <a:rPr lang="cs-CZ" dirty="0"/>
              <a:t>V mýtu, v archaickém myšlení jde o opakování, napodobování, archetypy, ne o vývoj historie, o události, o historické postavy</a:t>
            </a:r>
          </a:p>
          <a:p>
            <a:r>
              <a:rPr lang="cs-CZ" dirty="0"/>
              <a:t>Dějinám dokonce utíká – neopakovatelné, individuální je nebezpečné, protože nepředvídatelné a nezvratné</a:t>
            </a:r>
          </a:p>
          <a:p>
            <a:r>
              <a:rPr lang="cs-CZ" dirty="0" err="1"/>
              <a:t>Mircea</a:t>
            </a:r>
            <a:r>
              <a:rPr lang="cs-CZ" dirty="0"/>
              <a:t> </a:t>
            </a:r>
            <a:r>
              <a:rPr lang="cs-CZ" dirty="0" err="1"/>
              <a:t>Eliade</a:t>
            </a:r>
            <a:r>
              <a:rPr lang="cs-CZ" dirty="0"/>
              <a:t>: „Kolektivní paměť je nehistorická.“</a:t>
            </a:r>
          </a:p>
          <a:p>
            <a:r>
              <a:rPr lang="cs-CZ" dirty="0"/>
              <a:t>Kde se tedy berou „dějiny“ a co vlastně jsou?</a:t>
            </a:r>
          </a:p>
          <a:p>
            <a:r>
              <a:rPr lang="cs-CZ" dirty="0"/>
              <a:t>Pokrok: První vnímání dějin jako sledu událostí, jež mají smysl – židovské náboženství doby prorocké</a:t>
            </a:r>
          </a:p>
          <a:p>
            <a:endParaRPr lang="cs-CZ" dirty="0"/>
          </a:p>
        </p:txBody>
      </p:sp>
    </p:spTree>
    <p:extLst>
      <p:ext uri="{BB962C8B-B14F-4D97-AF65-F5344CB8AC3E}">
        <p14:creationId xmlns:p14="http://schemas.microsoft.com/office/powerpoint/2010/main" val="492279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34FD00-2232-4AB0-BFED-CFA35B0216FD}"/>
              </a:ext>
            </a:extLst>
          </p:cNvPr>
          <p:cNvSpPr>
            <a:spLocks noGrp="1"/>
          </p:cNvSpPr>
          <p:nvPr>
            <p:ph type="title"/>
          </p:nvPr>
        </p:nvSpPr>
        <p:spPr/>
        <p:txBody>
          <a:bodyPr/>
          <a:lstStyle/>
          <a:p>
            <a:r>
              <a:rPr lang="cs-CZ" dirty="0"/>
              <a:t>Dějiny a eschatologie</a:t>
            </a:r>
          </a:p>
        </p:txBody>
      </p:sp>
      <p:sp>
        <p:nvSpPr>
          <p:cNvPr id="3" name="Zástupný obsah 2">
            <a:extLst>
              <a:ext uri="{FF2B5EF4-FFF2-40B4-BE49-F238E27FC236}">
                <a16:creationId xmlns:a16="http://schemas.microsoft.com/office/drawing/2014/main" id="{344EBA9C-3275-4E3E-AA8E-F26E82476AEB}"/>
              </a:ext>
            </a:extLst>
          </p:cNvPr>
          <p:cNvSpPr>
            <a:spLocks noGrp="1"/>
          </p:cNvSpPr>
          <p:nvPr>
            <p:ph idx="1"/>
          </p:nvPr>
        </p:nvSpPr>
        <p:spPr/>
        <p:txBody>
          <a:bodyPr/>
          <a:lstStyle/>
          <a:p>
            <a:r>
              <a:rPr lang="cs-CZ" dirty="0"/>
              <a:t>Dějiny jako sled neopakovatelných okamžiků, který dává nějaký celkový smysl, vývoj, je spojen s eschatologickým myšlením a s ním spojeným vnímání lineárního času (minulost, přítomnost, budoucnost)</a:t>
            </a:r>
          </a:p>
          <a:p>
            <a:r>
              <a:rPr lang="cs-CZ" dirty="0"/>
              <a:t>Mesianismus: všechny události dávají smysl v tom, že vycházejí z Boží vůle, Bůh zasahuje do lidského světa, do dějin, a tím také ukazuje sebe sama v čase v neopakovatelných událostech, resp. takových, které se budou opakovat až v přislíbené budoucnosti, v „onom čase“</a:t>
            </a:r>
          </a:p>
          <a:p>
            <a:r>
              <a:rPr lang="cs-CZ" dirty="0"/>
              <a:t>Opakování tak není cyklické, ale bude až jednou, na konci času</a:t>
            </a:r>
          </a:p>
        </p:txBody>
      </p:sp>
    </p:spTree>
    <p:extLst>
      <p:ext uri="{BB962C8B-B14F-4D97-AF65-F5344CB8AC3E}">
        <p14:creationId xmlns:p14="http://schemas.microsoft.com/office/powerpoint/2010/main" val="3973956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77A3F5-0CE2-442E-A2A9-5D2CEA592C43}"/>
              </a:ext>
            </a:extLst>
          </p:cNvPr>
          <p:cNvSpPr>
            <a:spLocks noGrp="1"/>
          </p:cNvSpPr>
          <p:nvPr>
            <p:ph type="title"/>
          </p:nvPr>
        </p:nvSpPr>
        <p:spPr/>
        <p:txBody>
          <a:bodyPr/>
          <a:lstStyle/>
          <a:p>
            <a:r>
              <a:rPr lang="cs-CZ" dirty="0"/>
              <a:t>Lineární  x cyklická teorie dějin</a:t>
            </a:r>
          </a:p>
        </p:txBody>
      </p:sp>
      <p:sp>
        <p:nvSpPr>
          <p:cNvPr id="3" name="Zástupný obsah 2">
            <a:extLst>
              <a:ext uri="{FF2B5EF4-FFF2-40B4-BE49-F238E27FC236}">
                <a16:creationId xmlns:a16="http://schemas.microsoft.com/office/drawing/2014/main" id="{B243E34D-AFDF-419B-AA19-E76BAED34F5A}"/>
              </a:ext>
            </a:extLst>
          </p:cNvPr>
          <p:cNvSpPr>
            <a:spLocks noGrp="1"/>
          </p:cNvSpPr>
          <p:nvPr>
            <p:ph idx="1"/>
          </p:nvPr>
        </p:nvSpPr>
        <p:spPr/>
        <p:txBody>
          <a:bodyPr/>
          <a:lstStyle/>
          <a:p>
            <a:r>
              <a:rPr lang="cs-CZ" dirty="0"/>
              <a:t>Vývoj dějin, který rozpracovává židovství a křesťanství nadále obsahuje i cyklické prvky, např. i spojení s děním v přírodě (Brahe, Kepler, Bruno, </a:t>
            </a:r>
            <a:r>
              <a:rPr lang="cs-CZ" dirty="0" err="1"/>
              <a:t>Campanella</a:t>
            </a:r>
            <a:r>
              <a:rPr lang="cs-CZ" dirty="0"/>
              <a:t>), nebo z hlediska mýtu o věčném návratu: Nietzsche, </a:t>
            </a:r>
            <a:r>
              <a:rPr lang="cs-CZ" dirty="0" err="1"/>
              <a:t>Spengler</a:t>
            </a:r>
            <a:r>
              <a:rPr lang="cs-CZ" dirty="0"/>
              <a:t> aj.</a:t>
            </a:r>
          </a:p>
          <a:p>
            <a:r>
              <a:rPr lang="cs-CZ" dirty="0"/>
              <a:t>Lineární pojetí dějin: Albert Veliký, Tomáš Akvinský,  Joachim da </a:t>
            </a:r>
            <a:r>
              <a:rPr lang="cs-CZ" dirty="0" err="1"/>
              <a:t>Fiore</a:t>
            </a:r>
            <a:r>
              <a:rPr lang="cs-CZ" dirty="0"/>
              <a:t>, </a:t>
            </a:r>
            <a:r>
              <a:rPr lang="cs-CZ" dirty="0" err="1"/>
              <a:t>Savonarola</a:t>
            </a:r>
            <a:r>
              <a:rPr lang="cs-CZ" dirty="0"/>
              <a:t>, </a:t>
            </a:r>
            <a:r>
              <a:rPr lang="cs-CZ" dirty="0" err="1"/>
              <a:t>Hegel</a:t>
            </a:r>
            <a:r>
              <a:rPr lang="cs-CZ" dirty="0"/>
              <a:t>, historismus – </a:t>
            </a:r>
            <a:r>
              <a:rPr lang="cs-CZ" dirty="0" err="1"/>
              <a:t>Comte</a:t>
            </a:r>
            <a:r>
              <a:rPr lang="cs-CZ" dirty="0"/>
              <a:t>, </a:t>
            </a:r>
            <a:r>
              <a:rPr lang="cs-CZ" dirty="0" err="1"/>
              <a:t>Dilthey</a:t>
            </a:r>
            <a:r>
              <a:rPr lang="cs-CZ" dirty="0"/>
              <a:t>, Marx, </a:t>
            </a:r>
            <a:r>
              <a:rPr lang="cs-CZ" dirty="0" err="1"/>
              <a:t>Croce</a:t>
            </a:r>
            <a:r>
              <a:rPr lang="cs-CZ" dirty="0"/>
              <a:t>, </a:t>
            </a:r>
            <a:r>
              <a:rPr lang="cs-CZ" dirty="0" err="1"/>
              <a:t>Ortega</a:t>
            </a:r>
            <a:r>
              <a:rPr lang="cs-CZ" dirty="0"/>
              <a:t> y </a:t>
            </a:r>
            <a:r>
              <a:rPr lang="cs-CZ" dirty="0" err="1"/>
              <a:t>Gasset</a:t>
            </a:r>
            <a:endParaRPr lang="cs-CZ" dirty="0"/>
          </a:p>
        </p:txBody>
      </p:sp>
    </p:spTree>
    <p:extLst>
      <p:ext uri="{BB962C8B-B14F-4D97-AF65-F5344CB8AC3E}">
        <p14:creationId xmlns:p14="http://schemas.microsoft.com/office/powerpoint/2010/main" val="107684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C8FF9B-0D82-4FBB-9890-DD2D7B9BCE2D}"/>
              </a:ext>
            </a:extLst>
          </p:cNvPr>
          <p:cNvSpPr>
            <a:spLocks noGrp="1"/>
          </p:cNvSpPr>
          <p:nvPr>
            <p:ph type="title"/>
          </p:nvPr>
        </p:nvSpPr>
        <p:spPr/>
        <p:txBody>
          <a:bodyPr/>
          <a:lstStyle/>
          <a:p>
            <a:r>
              <a:rPr lang="cs-CZ" dirty="0"/>
              <a:t>Dějiny a historiografie</a:t>
            </a:r>
          </a:p>
        </p:txBody>
      </p:sp>
      <p:sp>
        <p:nvSpPr>
          <p:cNvPr id="3" name="Zástupný obsah 2">
            <a:extLst>
              <a:ext uri="{FF2B5EF4-FFF2-40B4-BE49-F238E27FC236}">
                <a16:creationId xmlns:a16="http://schemas.microsoft.com/office/drawing/2014/main" id="{271FE15B-7F86-4CAF-B3E0-33F3DB04B6D3}"/>
              </a:ext>
            </a:extLst>
          </p:cNvPr>
          <p:cNvSpPr>
            <a:spLocks noGrp="1"/>
          </p:cNvSpPr>
          <p:nvPr>
            <p:ph idx="1"/>
          </p:nvPr>
        </p:nvSpPr>
        <p:spPr/>
        <p:txBody>
          <a:bodyPr/>
          <a:lstStyle/>
          <a:p>
            <a:r>
              <a:rPr lang="cs-CZ" dirty="0"/>
              <a:t>Čím je vlastně historiografie? Popis dějinných událostí, jejich výklad, hledání smyslu</a:t>
            </a:r>
          </a:p>
          <a:p>
            <a:r>
              <a:rPr lang="cs-CZ" dirty="0"/>
              <a:t>Zásadní je vyprávění, narativ</a:t>
            </a:r>
          </a:p>
          <a:p>
            <a:r>
              <a:rPr lang="cs-CZ" dirty="0"/>
              <a:t>Jak se tedy liší historiografie od historické beletrie?</a:t>
            </a:r>
          </a:p>
        </p:txBody>
      </p:sp>
    </p:spTree>
    <p:extLst>
      <p:ext uri="{BB962C8B-B14F-4D97-AF65-F5344CB8AC3E}">
        <p14:creationId xmlns:p14="http://schemas.microsoft.com/office/powerpoint/2010/main" val="373232635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1998</TotalTime>
  <Words>2146</Words>
  <Application>Microsoft Office PowerPoint</Application>
  <PresentationFormat>Širokoúhlá obrazovka</PresentationFormat>
  <Paragraphs>99</Paragraphs>
  <Slides>19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Calibri Light</vt:lpstr>
      <vt:lpstr>Motiv Office</vt:lpstr>
      <vt:lpstr>Dějiny evropského myšlení</vt:lpstr>
      <vt:lpstr>Co jsou dějiny, co je historie</vt:lpstr>
      <vt:lpstr>Co jsou dějiny a jak je zachytit</vt:lpstr>
      <vt:lpstr>Halbwachs</vt:lpstr>
      <vt:lpstr>Paul Ricœur </vt:lpstr>
      <vt:lpstr>Kde se berou „dějiny“ v myšlení?</vt:lpstr>
      <vt:lpstr>Dějiny a eschatologie</vt:lpstr>
      <vt:lpstr>Lineární  x cyklická teorie dějin</vt:lpstr>
      <vt:lpstr>Dějiny a historiografie</vt:lpstr>
      <vt:lpstr>Komentář k ukázce z Aristotelovy Poetiky</vt:lpstr>
      <vt:lpstr>Augustinus a myšlení dějin</vt:lpstr>
      <vt:lpstr>Joachim da Fiore (cca. 1135- 1202)</vt:lpstr>
      <vt:lpstr>Giambattista Vico (1668-1744): dějiny</vt:lpstr>
      <vt:lpstr>Hegelova koncepce dějin</vt:lpstr>
      <vt:lpstr>A. Comte (1798-1857)</vt:lpstr>
      <vt:lpstr>Comtova 3 stadia</vt:lpstr>
      <vt:lpstr>Marx a dějiny</vt:lpstr>
      <vt:lpstr>Nietzsche – škodlivost historie pro život a mýtus o věčném návratu</vt:lpstr>
      <vt:lpstr>Nietzsche a historie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Alena Zelená</dc:creator>
  <cp:lastModifiedBy>Alena Zelená</cp:lastModifiedBy>
  <cp:revision>32</cp:revision>
  <dcterms:created xsi:type="dcterms:W3CDTF">2019-07-20T14:25:46Z</dcterms:created>
  <dcterms:modified xsi:type="dcterms:W3CDTF">2020-12-10T18:36:11Z</dcterms:modified>
</cp:coreProperties>
</file>