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9" r:id="rId4"/>
    <p:sldId id="260" r:id="rId5"/>
    <p:sldId id="261" r:id="rId6"/>
    <p:sldId id="264" r:id="rId7"/>
    <p:sldId id="262" r:id="rId8"/>
    <p:sldId id="263" r:id="rId9"/>
    <p:sldId id="265" r:id="rId10"/>
    <p:sldId id="268" r:id="rId11"/>
    <p:sldId id="269" r:id="rId12"/>
    <p:sldId id="267" r:id="rId13"/>
    <p:sldId id="258" r:id="rId14"/>
    <p:sldId id="266"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Tuesday, December 1,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8381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Tuesday, December 1,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4548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Tuesday, December 1,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3470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Tuesday, December 1,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0775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Tuesday, December 1,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554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Tuesday, December 1,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857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Tuesday, December 1,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63439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Tuesday, December 1,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99572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Tuesday, December 1,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0274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Tuesday, December 1,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29436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Tuesday, December 1,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2412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Tuesday, December 1,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52735718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goldlit.ru/dostoevsky-biograph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DC6A42F-2438-4C7A-9DA0-B8995C16FF81}"/>
              </a:ext>
            </a:extLst>
          </p:cNvPr>
          <p:cNvSpPr>
            <a:spLocks noGrp="1"/>
          </p:cNvSpPr>
          <p:nvPr>
            <p:ph type="ctrTitle"/>
          </p:nvPr>
        </p:nvSpPr>
        <p:spPr>
          <a:xfrm>
            <a:off x="193040" y="1051551"/>
            <a:ext cx="4419600" cy="2384898"/>
          </a:xfrm>
        </p:spPr>
        <p:txBody>
          <a:bodyPr anchor="b">
            <a:normAutofit fontScale="90000"/>
          </a:bodyPr>
          <a:lstStyle/>
          <a:p>
            <a:pPr algn="ctr"/>
            <a:r>
              <a:rPr lang="ru-RU" dirty="0"/>
              <a:t>Фёдор Михайлович </a:t>
            </a:r>
            <a:r>
              <a:rPr lang="ru-RU" b="1" dirty="0"/>
              <a:t>Достоевский</a:t>
            </a:r>
            <a:endParaRPr lang="cs-CZ" sz="4800" dirty="0"/>
          </a:p>
        </p:txBody>
      </p:sp>
      <p:sp>
        <p:nvSpPr>
          <p:cNvPr id="3" name="Podnadpis 2">
            <a:extLst>
              <a:ext uri="{FF2B5EF4-FFF2-40B4-BE49-F238E27FC236}">
                <a16:creationId xmlns:a16="http://schemas.microsoft.com/office/drawing/2014/main" id="{A6362401-8D70-4C2C-8728-5447464BE5AB}"/>
              </a:ext>
            </a:extLst>
          </p:cNvPr>
          <p:cNvSpPr>
            <a:spLocks noGrp="1"/>
          </p:cNvSpPr>
          <p:nvPr>
            <p:ph type="subTitle" idx="1"/>
          </p:nvPr>
        </p:nvSpPr>
        <p:spPr>
          <a:xfrm>
            <a:off x="550863" y="3569008"/>
            <a:ext cx="3565525" cy="1731656"/>
          </a:xfrm>
        </p:spPr>
        <p:txBody>
          <a:bodyPr>
            <a:normAutofit/>
          </a:bodyPr>
          <a:lstStyle/>
          <a:p>
            <a:r>
              <a:rPr lang="en-GB" sz="4000" b="1" dirty="0">
                <a:solidFill>
                  <a:schemeClr val="tx1">
                    <a:alpha val="60000"/>
                  </a:schemeClr>
                </a:solidFill>
              </a:rPr>
              <a:t>“</a:t>
            </a:r>
            <a:r>
              <a:rPr lang="ru-RU" sz="4000" b="1" dirty="0">
                <a:solidFill>
                  <a:schemeClr val="tx1">
                    <a:alpha val="60000"/>
                  </a:schemeClr>
                </a:solidFill>
              </a:rPr>
              <a:t>Подросток</a:t>
            </a:r>
            <a:r>
              <a:rPr lang="en-GB" sz="4000" b="1" dirty="0">
                <a:solidFill>
                  <a:schemeClr val="tx1">
                    <a:alpha val="60000"/>
                  </a:schemeClr>
                </a:solidFill>
              </a:rPr>
              <a:t>”</a:t>
            </a:r>
            <a:endParaRPr lang="cs-CZ" sz="4000" b="1" dirty="0">
              <a:solidFill>
                <a:schemeClr val="tx1">
                  <a:alpha val="60000"/>
                </a:schemeClr>
              </a:solidFill>
            </a:endParaRP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a:extLst>
              <a:ext uri="{FF2B5EF4-FFF2-40B4-BE49-F238E27FC236}">
                <a16:creationId xmlns:a16="http://schemas.microsoft.com/office/drawing/2014/main" id="{DEAD07F1-90F2-4873-A132-472C5DAA32EB}"/>
              </a:ext>
            </a:extLst>
          </p:cNvPr>
          <p:cNvPicPr>
            <a:picLocks noChangeAspect="1"/>
          </p:cNvPicPr>
          <p:nvPr/>
        </p:nvPicPr>
        <p:blipFill rotWithShape="1">
          <a:blip r:embed="rId2"/>
          <a:srcRect l="8889" r="13998"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Obrázek 5" descr="Obsah obrázku text&#10;&#10;Popis byl vytvořen automaticky">
            <a:extLst>
              <a:ext uri="{FF2B5EF4-FFF2-40B4-BE49-F238E27FC236}">
                <a16:creationId xmlns:a16="http://schemas.microsoft.com/office/drawing/2014/main" id="{261AD962-4082-4036-A72C-D89BFA2D5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035" y="-7408"/>
            <a:ext cx="4947650" cy="6850592"/>
          </a:xfrm>
          <a:prstGeom prst="rect">
            <a:avLst/>
          </a:prstGeom>
        </p:spPr>
      </p:pic>
    </p:spTree>
    <p:extLst>
      <p:ext uri="{BB962C8B-B14F-4D97-AF65-F5344CB8AC3E}">
        <p14:creationId xmlns:p14="http://schemas.microsoft.com/office/powerpoint/2010/main" val="1685387329"/>
      </p:ext>
    </p:extLst>
  </p:cSld>
  <p:clrMapOvr>
    <a:masterClrMapping/>
  </p:clrMapOvr>
  <p:transition spd="slow">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2128CFD-D4EB-4B59-8727-3D684BE1C6D5}"/>
              </a:ext>
            </a:extLst>
          </p:cNvPr>
          <p:cNvPicPr>
            <a:picLocks noChangeAspect="1"/>
          </p:cNvPicPr>
          <p:nvPr/>
        </p:nvPicPr>
        <p:blipFill>
          <a:blip r:embed="rId2"/>
          <a:stretch>
            <a:fillRect/>
          </a:stretch>
        </p:blipFill>
        <p:spPr>
          <a:xfrm>
            <a:off x="0" y="1166180"/>
            <a:ext cx="5761219" cy="4322439"/>
          </a:xfrm>
          <a:prstGeom prst="rect">
            <a:avLst/>
          </a:prstGeom>
        </p:spPr>
      </p:pic>
      <p:pic>
        <p:nvPicPr>
          <p:cNvPr id="5" name="Obrázek 4">
            <a:extLst>
              <a:ext uri="{FF2B5EF4-FFF2-40B4-BE49-F238E27FC236}">
                <a16:creationId xmlns:a16="http://schemas.microsoft.com/office/drawing/2014/main" id="{00BFF2F7-6056-408F-BD22-10B81FF2BE30}"/>
              </a:ext>
            </a:extLst>
          </p:cNvPr>
          <p:cNvPicPr>
            <a:picLocks noChangeAspect="1"/>
          </p:cNvPicPr>
          <p:nvPr/>
        </p:nvPicPr>
        <p:blipFill>
          <a:blip r:embed="rId3"/>
          <a:stretch>
            <a:fillRect/>
          </a:stretch>
        </p:blipFill>
        <p:spPr>
          <a:xfrm>
            <a:off x="6430781" y="1166180"/>
            <a:ext cx="5761219" cy="4322439"/>
          </a:xfrm>
          <a:prstGeom prst="rect">
            <a:avLst/>
          </a:prstGeom>
        </p:spPr>
      </p:pic>
    </p:spTree>
    <p:extLst>
      <p:ext uri="{BB962C8B-B14F-4D97-AF65-F5344CB8AC3E}">
        <p14:creationId xmlns:p14="http://schemas.microsoft.com/office/powerpoint/2010/main" val="316006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F4A69D2-56BB-44BC-8211-98B808C113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24380" y="847725"/>
            <a:ext cx="8143240" cy="5162550"/>
          </a:xfrm>
          <a:prstGeom prst="rect">
            <a:avLst/>
          </a:prstGeom>
          <a:noFill/>
          <a:ln>
            <a:noFill/>
          </a:ln>
        </p:spPr>
      </p:pic>
    </p:spTree>
    <p:extLst>
      <p:ext uri="{BB962C8B-B14F-4D97-AF65-F5344CB8AC3E}">
        <p14:creationId xmlns:p14="http://schemas.microsoft.com/office/powerpoint/2010/main" val="371709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8" name="Rectangle 27">
            <a:extLst>
              <a:ext uri="{FF2B5EF4-FFF2-40B4-BE49-F238E27FC236}">
                <a16:creationId xmlns:a16="http://schemas.microsoft.com/office/drawing/2014/main" id="{3040373B-F195-4965-BFC3-8E75CF006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387209D-5CC1-469E-8A7A-608818C42991}"/>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sz="4400" b="1"/>
              <a:t>Особенности стиля</a:t>
            </a:r>
            <a:br>
              <a:rPr lang="en-US" sz="4400" b="1"/>
            </a:br>
            <a:endParaRPr lang="en-US" sz="4400"/>
          </a:p>
        </p:txBody>
      </p:sp>
      <p:sp>
        <p:nvSpPr>
          <p:cNvPr id="48" name="Rectangle 29">
            <a:extLst>
              <a:ext uri="{FF2B5EF4-FFF2-40B4-BE49-F238E27FC236}">
                <a16:creationId xmlns:a16="http://schemas.microsoft.com/office/drawing/2014/main" id="{71902E5D-585B-473E-876E-DFC6D76AB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900" y="1"/>
            <a:ext cx="7641100" cy="6858000"/>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1">
            <a:extLst>
              <a:ext uri="{FF2B5EF4-FFF2-40B4-BE49-F238E27FC236}">
                <a16:creationId xmlns:a16="http://schemas.microsoft.com/office/drawing/2014/main" id="{DE3EF409-FBDC-4873-BB95-C7FF37DED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ek 10" descr="Obsah obrázku text, staré&#10;&#10;Popis byl vytvořen automaticky">
            <a:extLst>
              <a:ext uri="{FF2B5EF4-FFF2-40B4-BE49-F238E27FC236}">
                <a16:creationId xmlns:a16="http://schemas.microsoft.com/office/drawing/2014/main" id="{247FE41F-7845-4903-A3DB-F5997EC08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760" y="577453"/>
            <a:ext cx="3539271" cy="5703090"/>
          </a:xfrm>
          <a:custGeom>
            <a:avLst/>
            <a:gdLst/>
            <a:ahLst/>
            <a:cxnLst/>
            <a:rect l="l" t="t" r="r" b="b"/>
            <a:pathLst>
              <a:path w="2771776" h="2771776">
                <a:moveTo>
                  <a:pt x="0" y="0"/>
                </a:moveTo>
                <a:lnTo>
                  <a:pt x="2771776" y="0"/>
                </a:lnTo>
                <a:lnTo>
                  <a:pt x="2771776" y="2771776"/>
                </a:lnTo>
                <a:lnTo>
                  <a:pt x="0" y="2771776"/>
                </a:lnTo>
                <a:close/>
              </a:path>
            </a:pathLst>
          </a:custGeom>
        </p:spPr>
      </p:pic>
      <p:pic>
        <p:nvPicPr>
          <p:cNvPr id="9" name="Obrázek 8">
            <a:extLst>
              <a:ext uri="{FF2B5EF4-FFF2-40B4-BE49-F238E27FC236}">
                <a16:creationId xmlns:a16="http://schemas.microsoft.com/office/drawing/2014/main" id="{EF846F0D-154E-4142-8070-14965D058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500" y="549275"/>
            <a:ext cx="1793501" cy="2771775"/>
          </a:xfrm>
          <a:custGeom>
            <a:avLst/>
            <a:gdLst/>
            <a:ahLst/>
            <a:cxnLst/>
            <a:rect l="l" t="t" r="r" b="b"/>
            <a:pathLst>
              <a:path w="2771775" h="2771775">
                <a:moveTo>
                  <a:pt x="0" y="0"/>
                </a:moveTo>
                <a:lnTo>
                  <a:pt x="2771775" y="0"/>
                </a:lnTo>
                <a:lnTo>
                  <a:pt x="2771775" y="2771775"/>
                </a:lnTo>
                <a:lnTo>
                  <a:pt x="0" y="2771775"/>
                </a:lnTo>
                <a:close/>
              </a:path>
            </a:pathLst>
          </a:custGeom>
        </p:spPr>
      </p:pic>
      <p:pic>
        <p:nvPicPr>
          <p:cNvPr id="7" name="Obrázek 6" descr="Obsah obrázku text, kniha&#10;&#10;Popis byl vytvořen automaticky">
            <a:extLst>
              <a:ext uri="{FF2B5EF4-FFF2-40B4-BE49-F238E27FC236}">
                <a16:creationId xmlns:a16="http://schemas.microsoft.com/office/drawing/2014/main" id="{B1AA8BAA-F57A-4CFC-BEA5-3E35A12DA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1325" y="3536949"/>
            <a:ext cx="1847850" cy="2771776"/>
          </a:xfrm>
          <a:custGeom>
            <a:avLst/>
            <a:gdLst/>
            <a:ahLst/>
            <a:cxnLst/>
            <a:rect l="l" t="t" r="r" b="b"/>
            <a:pathLst>
              <a:path w="4090132" h="5759450">
                <a:moveTo>
                  <a:pt x="0" y="0"/>
                </a:moveTo>
                <a:lnTo>
                  <a:pt x="4090132" y="0"/>
                </a:lnTo>
                <a:lnTo>
                  <a:pt x="4090132" y="5759450"/>
                </a:lnTo>
                <a:lnTo>
                  <a:pt x="0" y="5759450"/>
                </a:lnTo>
                <a:close/>
              </a:path>
            </a:pathLst>
          </a:custGeom>
        </p:spPr>
      </p:pic>
    </p:spTree>
    <p:extLst>
      <p:ext uri="{BB962C8B-B14F-4D97-AF65-F5344CB8AC3E}">
        <p14:creationId xmlns:p14="http://schemas.microsoft.com/office/powerpoint/2010/main" val="270612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342C6B-950D-45E4-9513-1E5D36C6A8F6}"/>
              </a:ext>
            </a:extLst>
          </p:cNvPr>
          <p:cNvSpPr>
            <a:spLocks noGrp="1"/>
          </p:cNvSpPr>
          <p:nvPr>
            <p:ph type="title"/>
          </p:nvPr>
        </p:nvSpPr>
        <p:spPr/>
        <p:txBody>
          <a:bodyPr>
            <a:normAutofit/>
          </a:bodyPr>
          <a:lstStyle/>
          <a:p>
            <a:r>
              <a:rPr lang="ru-RU" dirty="0"/>
              <a:t>Экранизации</a:t>
            </a:r>
            <a:endParaRPr lang="cs-CZ" dirty="0"/>
          </a:p>
        </p:txBody>
      </p:sp>
      <p:sp>
        <p:nvSpPr>
          <p:cNvPr id="3" name="Zástupný obsah 2">
            <a:extLst>
              <a:ext uri="{FF2B5EF4-FFF2-40B4-BE49-F238E27FC236}">
                <a16:creationId xmlns:a16="http://schemas.microsoft.com/office/drawing/2014/main" id="{DF8C0F06-832E-4782-9F75-939EC9BEA25E}"/>
              </a:ext>
            </a:extLst>
          </p:cNvPr>
          <p:cNvSpPr>
            <a:spLocks noGrp="1"/>
          </p:cNvSpPr>
          <p:nvPr>
            <p:ph idx="1"/>
          </p:nvPr>
        </p:nvSpPr>
        <p:spPr>
          <a:xfrm>
            <a:off x="550863" y="2113199"/>
            <a:ext cx="7495857" cy="3979625"/>
          </a:xfrm>
        </p:spPr>
        <p:txBody>
          <a:bodyPr>
            <a:normAutofit/>
          </a:bodyPr>
          <a:lstStyle/>
          <a:p>
            <a:r>
              <a:rPr lang="ru-RU" sz="2400" dirty="0"/>
              <a:t>Роман экранизован в телевизионном фильме </a:t>
            </a:r>
            <a:r>
              <a:rPr lang="en-GB" sz="2400" dirty="0"/>
              <a:t>“</a:t>
            </a:r>
            <a:r>
              <a:rPr lang="ru-RU" sz="2400" dirty="0"/>
              <a:t>Подросток</a:t>
            </a:r>
            <a:r>
              <a:rPr lang="en-GB" sz="2400" dirty="0"/>
              <a:t>”</a:t>
            </a:r>
            <a:r>
              <a:rPr lang="ru-RU" sz="2400" dirty="0"/>
              <a:t> (1983) режиссёра Е. И. Ташкова.</a:t>
            </a:r>
            <a:endParaRPr lang="cs-CZ" sz="2400" dirty="0"/>
          </a:p>
        </p:txBody>
      </p:sp>
      <p:pic>
        <p:nvPicPr>
          <p:cNvPr id="5" name="Obrázek 4" descr="Obsah obrázku text, pózování, jezdectví&#10;&#10;Popis byl vytvořen automaticky">
            <a:extLst>
              <a:ext uri="{FF2B5EF4-FFF2-40B4-BE49-F238E27FC236}">
                <a16:creationId xmlns:a16="http://schemas.microsoft.com/office/drawing/2014/main" id="{6C6A7098-2186-4F7A-A6E2-3CCD4ACFF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940" y="257914"/>
            <a:ext cx="4387776" cy="6142886"/>
          </a:xfrm>
          <a:prstGeom prst="rect">
            <a:avLst/>
          </a:prstGeom>
        </p:spPr>
      </p:pic>
      <p:pic>
        <p:nvPicPr>
          <p:cNvPr id="7" name="Obrázek 6" descr="Obsah obrázku text, osoba, muž, podepsat&#10;&#10;Popis byl vytvořen automaticky">
            <a:extLst>
              <a:ext uri="{FF2B5EF4-FFF2-40B4-BE49-F238E27FC236}">
                <a16:creationId xmlns:a16="http://schemas.microsoft.com/office/drawing/2014/main" id="{DE7E7DDD-3DA3-4368-942D-0CD21CF89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440" y="3275381"/>
            <a:ext cx="3266440" cy="3266440"/>
          </a:xfrm>
          <a:prstGeom prst="rect">
            <a:avLst/>
          </a:prstGeom>
        </p:spPr>
      </p:pic>
    </p:spTree>
    <p:extLst>
      <p:ext uri="{BB962C8B-B14F-4D97-AF65-F5344CB8AC3E}">
        <p14:creationId xmlns:p14="http://schemas.microsoft.com/office/powerpoint/2010/main" val="368070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C6568-285C-4D9A-AFF3-CB72952D6A52}"/>
              </a:ext>
            </a:extLst>
          </p:cNvPr>
          <p:cNvSpPr>
            <a:spLocks noGrp="1"/>
          </p:cNvSpPr>
          <p:nvPr>
            <p:ph type="title"/>
          </p:nvPr>
        </p:nvSpPr>
        <p:spPr>
          <a:xfrm>
            <a:off x="550200" y="2855595"/>
            <a:ext cx="11091600" cy="1332000"/>
          </a:xfrm>
        </p:spPr>
        <p:txBody>
          <a:bodyPr/>
          <a:lstStyle/>
          <a:p>
            <a:pPr algn="ctr"/>
            <a:r>
              <a:rPr lang="ru-RU" dirty="0"/>
              <a:t>Спасибо за внимание!</a:t>
            </a:r>
            <a:endParaRPr lang="cs-CZ" dirty="0"/>
          </a:p>
        </p:txBody>
      </p:sp>
    </p:spTree>
    <p:extLst>
      <p:ext uri="{BB962C8B-B14F-4D97-AF65-F5344CB8AC3E}">
        <p14:creationId xmlns:p14="http://schemas.microsoft.com/office/powerpoint/2010/main" val="100090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8DB0DCC-C372-4E21-ABA1-156080A1FB9B}"/>
              </a:ext>
            </a:extLst>
          </p:cNvPr>
          <p:cNvSpPr>
            <a:spLocks noGrp="1"/>
          </p:cNvSpPr>
          <p:nvPr>
            <p:ph type="title"/>
          </p:nvPr>
        </p:nvSpPr>
        <p:spPr>
          <a:xfrm>
            <a:off x="790892" y="883920"/>
            <a:ext cx="5437188" cy="1259840"/>
          </a:xfrm>
        </p:spPr>
        <p:txBody>
          <a:bodyPr wrap="square" anchor="t">
            <a:normAutofit/>
          </a:bodyPr>
          <a:lstStyle/>
          <a:p>
            <a:r>
              <a:rPr lang="cs-CZ" b="1" dirty="0" err="1"/>
              <a:t>История</a:t>
            </a:r>
            <a:r>
              <a:rPr lang="cs-CZ" b="1" dirty="0"/>
              <a:t> </a:t>
            </a:r>
            <a:r>
              <a:rPr lang="cs-CZ" b="1" dirty="0" err="1"/>
              <a:t>создани</a:t>
            </a:r>
            <a:r>
              <a:rPr lang="ru-RU" b="1" dirty="0"/>
              <a:t>я</a:t>
            </a:r>
            <a:endParaRPr lang="cs-CZ" dirty="0"/>
          </a:p>
        </p:txBody>
      </p:sp>
      <p:grpSp>
        <p:nvGrpSpPr>
          <p:cNvPr id="31" name="Group 3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32" name="Freeform: Shape 3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Obrázek 4" descr="Obsah obrázku text, podepsat&#10;&#10;Popis byl vytvořen automaticky">
            <a:extLst>
              <a:ext uri="{FF2B5EF4-FFF2-40B4-BE49-F238E27FC236}">
                <a16:creationId xmlns:a16="http://schemas.microsoft.com/office/drawing/2014/main" id="{9D7B9EFE-9621-4F5C-8707-27A0EE3F5CE8}"/>
              </a:ext>
            </a:extLst>
          </p:cNvPr>
          <p:cNvPicPr>
            <a:picLocks noChangeAspect="1"/>
          </p:cNvPicPr>
          <p:nvPr/>
        </p:nvPicPr>
        <p:blipFill rotWithShape="1">
          <a:blip r:embed="rId2">
            <a:extLst>
              <a:ext uri="{28A0092B-C50C-407E-A947-70E740481C1C}">
                <a14:useLocalDpi xmlns:a14="http://schemas.microsoft.com/office/drawing/2010/main" val="0"/>
              </a:ext>
            </a:extLst>
          </a:blip>
          <a:srcRect r="-4" b="8354"/>
          <a:stretch/>
        </p:blipFill>
        <p:spPr>
          <a:xfrm>
            <a:off x="550863" y="2530474"/>
            <a:ext cx="2887200" cy="3779838"/>
          </a:xfrm>
          <a:custGeom>
            <a:avLst/>
            <a:gdLst/>
            <a:ahLst/>
            <a:cxnLst/>
            <a:rect l="l" t="t" r="r" b="b"/>
            <a:pathLst>
              <a:path w="2887200" h="3779838">
                <a:moveTo>
                  <a:pt x="0" y="0"/>
                </a:moveTo>
                <a:lnTo>
                  <a:pt x="2887200" y="0"/>
                </a:lnTo>
                <a:lnTo>
                  <a:pt x="2887200" y="3779838"/>
                </a:lnTo>
                <a:lnTo>
                  <a:pt x="0" y="3779838"/>
                </a:lnTo>
                <a:close/>
              </a:path>
            </a:pathLst>
          </a:custGeom>
        </p:spPr>
      </p:pic>
      <p:pic>
        <p:nvPicPr>
          <p:cNvPr id="7" name="Obrázek 6" descr="Obsah obrázku text&#10;&#10;Popis byl vytvořen automaticky">
            <a:extLst>
              <a:ext uri="{FF2B5EF4-FFF2-40B4-BE49-F238E27FC236}">
                <a16:creationId xmlns:a16="http://schemas.microsoft.com/office/drawing/2014/main" id="{49374D4D-FF04-4B86-A9A7-5BF45A54674C}"/>
              </a:ext>
            </a:extLst>
          </p:cNvPr>
          <p:cNvPicPr>
            <a:picLocks noChangeAspect="1"/>
          </p:cNvPicPr>
          <p:nvPr/>
        </p:nvPicPr>
        <p:blipFill rotWithShape="1">
          <a:blip r:embed="rId3">
            <a:extLst>
              <a:ext uri="{28A0092B-C50C-407E-A947-70E740481C1C}">
                <a14:useLocalDpi xmlns:a14="http://schemas.microsoft.com/office/drawing/2010/main" val="0"/>
              </a:ext>
            </a:extLst>
          </a:blip>
          <a:srcRect r="-2" b="15884"/>
          <a:stretch/>
        </p:blipFill>
        <p:spPr>
          <a:xfrm>
            <a:off x="3438063" y="2530474"/>
            <a:ext cx="2887200" cy="3779838"/>
          </a:xfrm>
          <a:custGeom>
            <a:avLst/>
            <a:gdLst/>
            <a:ahLst/>
            <a:cxnLst/>
            <a:rect l="l" t="t" r="r" b="b"/>
            <a:pathLst>
              <a:path w="2887200" h="3779838">
                <a:moveTo>
                  <a:pt x="0" y="0"/>
                </a:moveTo>
                <a:lnTo>
                  <a:pt x="2887200" y="0"/>
                </a:lnTo>
                <a:lnTo>
                  <a:pt x="2887200" y="3779838"/>
                </a:lnTo>
                <a:lnTo>
                  <a:pt x="0" y="3779838"/>
                </a:lnTo>
                <a:close/>
              </a:path>
            </a:pathLst>
          </a:custGeom>
        </p:spPr>
      </p:pic>
      <p:sp>
        <p:nvSpPr>
          <p:cNvPr id="35" name="Oval 34">
            <a:extLst>
              <a:ext uri="{FF2B5EF4-FFF2-40B4-BE49-F238E27FC236}">
                <a16:creationId xmlns:a16="http://schemas.microsoft.com/office/drawing/2014/main" id="{1AC4FAA8-29F9-468B-BCFF-A8B11A2A1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550415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Zástupný obsah 2">
            <a:extLst>
              <a:ext uri="{FF2B5EF4-FFF2-40B4-BE49-F238E27FC236}">
                <a16:creationId xmlns:a16="http://schemas.microsoft.com/office/drawing/2014/main" id="{19E9D78E-3AA8-4462-8776-38D5CDD780EB}"/>
              </a:ext>
            </a:extLst>
          </p:cNvPr>
          <p:cNvSpPr>
            <a:spLocks noGrp="1"/>
          </p:cNvSpPr>
          <p:nvPr>
            <p:ph idx="1"/>
          </p:nvPr>
        </p:nvSpPr>
        <p:spPr>
          <a:xfrm>
            <a:off x="6441440" y="1141933"/>
            <a:ext cx="5437188" cy="4537507"/>
          </a:xfrm>
        </p:spPr>
        <p:txBody>
          <a:bodyPr anchor="t">
            <a:normAutofit/>
          </a:bodyPr>
          <a:lstStyle/>
          <a:p>
            <a:pPr marL="0" indent="0">
              <a:lnSpc>
                <a:spcPct val="100000"/>
              </a:lnSpc>
              <a:buNone/>
            </a:pPr>
            <a:r>
              <a:rPr lang="cs-CZ" sz="1600" dirty="0" err="1"/>
              <a:t>Роман</a:t>
            </a:r>
            <a:r>
              <a:rPr lang="cs-CZ" sz="1600" dirty="0"/>
              <a:t> «</a:t>
            </a:r>
            <a:r>
              <a:rPr lang="cs-CZ" sz="1600" dirty="0" err="1"/>
              <a:t>Подросток</a:t>
            </a:r>
            <a:r>
              <a:rPr lang="cs-CZ" sz="1600" dirty="0"/>
              <a:t>» </a:t>
            </a:r>
            <a:r>
              <a:rPr lang="cs-CZ" sz="1600" dirty="0" err="1"/>
              <a:t>был</a:t>
            </a:r>
            <a:r>
              <a:rPr lang="cs-CZ" sz="1600" dirty="0"/>
              <a:t> </a:t>
            </a:r>
            <a:r>
              <a:rPr lang="cs-CZ" sz="1600" dirty="0" err="1"/>
              <a:t>задуман</a:t>
            </a:r>
            <a:r>
              <a:rPr lang="cs-CZ" sz="1600" dirty="0"/>
              <a:t> </a:t>
            </a:r>
            <a:r>
              <a:rPr lang="cs-CZ" sz="1600" u="sng" dirty="0" err="1">
                <a:hlinkClick r:id="rId4">
                  <a:extLst>
                    <a:ext uri="{A12FA001-AC4F-418D-AE19-62706E023703}">
                      <ahyp:hlinkClr xmlns:ahyp="http://schemas.microsoft.com/office/drawing/2018/hyperlinkcolor" val="tx"/>
                    </a:ext>
                  </a:extLst>
                </a:hlinkClick>
              </a:rPr>
              <a:t>Достоевским</a:t>
            </a:r>
            <a:r>
              <a:rPr lang="cs-CZ" sz="1600" dirty="0"/>
              <a:t> в 1871 г., о </a:t>
            </a:r>
            <a:r>
              <a:rPr lang="cs-CZ" sz="1600" dirty="0" err="1"/>
              <a:t>чём</a:t>
            </a:r>
            <a:r>
              <a:rPr lang="cs-CZ" sz="1600" dirty="0"/>
              <a:t> </a:t>
            </a:r>
            <a:r>
              <a:rPr lang="cs-CZ" sz="1600" dirty="0" err="1"/>
              <a:t>сообщил</a:t>
            </a:r>
            <a:r>
              <a:rPr lang="cs-CZ" sz="1600" dirty="0"/>
              <a:t> </a:t>
            </a:r>
            <a:r>
              <a:rPr lang="cs-CZ" sz="1600" dirty="0" err="1"/>
              <a:t>Катков</a:t>
            </a:r>
            <a:r>
              <a:rPr lang="cs-CZ" sz="1600" dirty="0"/>
              <a:t>, </a:t>
            </a:r>
            <a:r>
              <a:rPr lang="cs-CZ" sz="1600" dirty="0" err="1"/>
              <a:t>издатель</a:t>
            </a:r>
            <a:r>
              <a:rPr lang="cs-CZ" sz="1600" dirty="0"/>
              <a:t> «</a:t>
            </a:r>
            <a:r>
              <a:rPr lang="cs-CZ" sz="1600" dirty="0" err="1"/>
              <a:t>Русского</a:t>
            </a:r>
            <a:r>
              <a:rPr lang="cs-CZ" sz="1600" dirty="0"/>
              <a:t> </a:t>
            </a:r>
            <a:r>
              <a:rPr lang="cs-CZ" sz="1600" dirty="0" err="1"/>
              <a:t>вестника</a:t>
            </a:r>
            <a:r>
              <a:rPr lang="cs-CZ" sz="1600" dirty="0"/>
              <a:t>», </a:t>
            </a:r>
            <a:r>
              <a:rPr lang="cs-CZ" sz="1600" dirty="0" err="1"/>
              <a:t>которому</a:t>
            </a:r>
            <a:r>
              <a:rPr lang="cs-CZ" sz="1600" dirty="0"/>
              <a:t> </a:t>
            </a:r>
            <a:r>
              <a:rPr lang="cs-CZ" sz="1600" dirty="0" err="1"/>
              <a:t>Достоевский</a:t>
            </a:r>
            <a:r>
              <a:rPr lang="cs-CZ" sz="1600" dirty="0"/>
              <a:t> </a:t>
            </a:r>
            <a:r>
              <a:rPr lang="cs-CZ" sz="1600" dirty="0" err="1"/>
              <a:t>рассказал</a:t>
            </a:r>
            <a:r>
              <a:rPr lang="cs-CZ" sz="1600" dirty="0"/>
              <a:t> </a:t>
            </a:r>
            <a:r>
              <a:rPr lang="cs-CZ" sz="1600" dirty="0" err="1"/>
              <a:t>сюжет</a:t>
            </a:r>
            <a:r>
              <a:rPr lang="cs-CZ" sz="1600" dirty="0"/>
              <a:t> </a:t>
            </a:r>
            <a:r>
              <a:rPr lang="cs-CZ" sz="1600" dirty="0" err="1"/>
              <a:t>романа</a:t>
            </a:r>
            <a:r>
              <a:rPr lang="cs-CZ" sz="1600" dirty="0"/>
              <a:t>. </a:t>
            </a:r>
            <a:r>
              <a:rPr lang="cs-CZ" sz="1600" dirty="0" err="1"/>
              <a:t>Писатель</a:t>
            </a:r>
            <a:r>
              <a:rPr lang="cs-CZ" sz="1600" dirty="0"/>
              <a:t> </a:t>
            </a:r>
            <a:r>
              <a:rPr lang="cs-CZ" sz="1600" dirty="0" err="1"/>
              <a:t>работал</a:t>
            </a:r>
            <a:r>
              <a:rPr lang="cs-CZ" sz="1600" dirty="0"/>
              <a:t> </a:t>
            </a:r>
            <a:r>
              <a:rPr lang="cs-CZ" sz="1600" dirty="0" err="1"/>
              <a:t>над</a:t>
            </a:r>
            <a:r>
              <a:rPr lang="cs-CZ" sz="1600" dirty="0"/>
              <a:t> </a:t>
            </a:r>
            <a:r>
              <a:rPr lang="cs-CZ" sz="1600" dirty="0" err="1"/>
              <a:t>текстом</a:t>
            </a:r>
            <a:r>
              <a:rPr lang="cs-CZ" sz="1600" dirty="0"/>
              <a:t> в 1874-1875 </a:t>
            </a:r>
            <a:r>
              <a:rPr lang="cs-CZ" sz="1600" dirty="0" err="1"/>
              <a:t>гг</a:t>
            </a:r>
            <a:r>
              <a:rPr lang="cs-CZ" sz="1600" dirty="0"/>
              <a:t>. </a:t>
            </a:r>
            <a:r>
              <a:rPr lang="cs-CZ" sz="1600" dirty="0" err="1"/>
              <a:t>По</a:t>
            </a:r>
            <a:r>
              <a:rPr lang="cs-CZ" sz="1600" dirty="0"/>
              <a:t> </a:t>
            </a:r>
            <a:r>
              <a:rPr lang="cs-CZ" sz="1600" dirty="0" err="1"/>
              <a:t>мере</a:t>
            </a:r>
            <a:r>
              <a:rPr lang="cs-CZ" sz="1600" dirty="0"/>
              <a:t> </a:t>
            </a:r>
            <a:r>
              <a:rPr lang="cs-CZ" sz="1600" dirty="0" err="1"/>
              <a:t>написания</a:t>
            </a:r>
            <a:r>
              <a:rPr lang="cs-CZ" sz="1600" dirty="0"/>
              <a:t> </a:t>
            </a:r>
            <a:r>
              <a:rPr lang="cs-CZ" sz="1600" dirty="0" err="1"/>
              <a:t>издавались</a:t>
            </a:r>
            <a:r>
              <a:rPr lang="cs-CZ" sz="1600" dirty="0"/>
              <a:t> </a:t>
            </a:r>
            <a:r>
              <a:rPr lang="cs-CZ" sz="1600" dirty="0" err="1"/>
              <a:t>части</a:t>
            </a:r>
            <a:r>
              <a:rPr lang="cs-CZ" sz="1600" dirty="0"/>
              <a:t> </a:t>
            </a:r>
            <a:r>
              <a:rPr lang="cs-CZ" sz="1600" dirty="0" err="1"/>
              <a:t>романа</a:t>
            </a:r>
            <a:r>
              <a:rPr lang="cs-CZ" sz="1600" dirty="0"/>
              <a:t> в </a:t>
            </a:r>
            <a:r>
              <a:rPr lang="cs-CZ" sz="1600" dirty="0" err="1"/>
              <a:t>журнале</a:t>
            </a:r>
            <a:r>
              <a:rPr lang="cs-CZ" sz="1600" dirty="0"/>
              <a:t> «</a:t>
            </a:r>
            <a:r>
              <a:rPr lang="cs-CZ" sz="1600" dirty="0" err="1"/>
              <a:t>Отечественные</a:t>
            </a:r>
            <a:r>
              <a:rPr lang="cs-CZ" sz="1600" dirty="0"/>
              <a:t> </a:t>
            </a:r>
            <a:r>
              <a:rPr lang="cs-CZ" sz="1600" dirty="0" err="1"/>
              <a:t>записки</a:t>
            </a:r>
            <a:r>
              <a:rPr lang="cs-CZ" sz="1600" dirty="0"/>
              <a:t>» </a:t>
            </a:r>
            <a:r>
              <a:rPr lang="cs-CZ" sz="1600" dirty="0" err="1"/>
              <a:t>за</a:t>
            </a:r>
            <a:r>
              <a:rPr lang="cs-CZ" sz="1600" dirty="0"/>
              <a:t> 1875 г. (№№ 1, 2, 5, 9, 11, 12). </a:t>
            </a:r>
            <a:r>
              <a:rPr lang="cs-CZ" sz="1600" dirty="0" err="1"/>
              <a:t>Отдельным</a:t>
            </a:r>
            <a:r>
              <a:rPr lang="cs-CZ" sz="1600" dirty="0"/>
              <a:t> </a:t>
            </a:r>
            <a:r>
              <a:rPr lang="cs-CZ" sz="1600" dirty="0" err="1"/>
              <a:t>изданием</a:t>
            </a:r>
            <a:r>
              <a:rPr lang="cs-CZ" sz="1600" dirty="0"/>
              <a:t> </a:t>
            </a:r>
            <a:r>
              <a:rPr lang="cs-CZ" sz="1600" dirty="0" err="1"/>
              <a:t>роман</a:t>
            </a:r>
            <a:r>
              <a:rPr lang="cs-CZ" sz="1600" dirty="0"/>
              <a:t> </a:t>
            </a:r>
            <a:r>
              <a:rPr lang="cs-CZ" sz="1600" dirty="0" err="1"/>
              <a:t>вышел</a:t>
            </a:r>
            <a:r>
              <a:rPr lang="cs-CZ" sz="1600" dirty="0"/>
              <a:t> в 1876 г. </a:t>
            </a:r>
          </a:p>
          <a:p>
            <a:pPr marL="0" indent="0">
              <a:lnSpc>
                <a:spcPct val="100000"/>
              </a:lnSpc>
              <a:buNone/>
            </a:pPr>
            <a:r>
              <a:rPr lang="ru-RU" sz="1600" b="1" dirty="0"/>
              <a:t>Дата написания</a:t>
            </a:r>
            <a:r>
              <a:rPr lang="en-GB" sz="1600" b="1" dirty="0"/>
              <a:t>:</a:t>
            </a:r>
            <a:r>
              <a:rPr lang="ru-RU" sz="1600" b="1" dirty="0"/>
              <a:t> </a:t>
            </a:r>
            <a:r>
              <a:rPr lang="ru-RU" sz="1600" dirty="0"/>
              <a:t>1874-1875</a:t>
            </a:r>
          </a:p>
          <a:p>
            <a:pPr marL="0" indent="0">
              <a:lnSpc>
                <a:spcPct val="100000"/>
              </a:lnSpc>
              <a:buNone/>
            </a:pPr>
            <a:r>
              <a:rPr lang="ru-RU" sz="1600" b="1" dirty="0"/>
              <a:t>Дата первой публикации</a:t>
            </a:r>
            <a:r>
              <a:rPr lang="en-GB" sz="1600" b="1" dirty="0"/>
              <a:t>:</a:t>
            </a:r>
            <a:r>
              <a:rPr lang="ru-RU" sz="1600" b="1" dirty="0"/>
              <a:t> </a:t>
            </a:r>
            <a:r>
              <a:rPr lang="ru-RU" sz="1600" dirty="0"/>
              <a:t>1875 в журнале </a:t>
            </a:r>
            <a:r>
              <a:rPr lang="en-GB" sz="1600" dirty="0"/>
              <a:t>”</a:t>
            </a:r>
            <a:r>
              <a:rPr lang="ru-RU" sz="1600" dirty="0"/>
              <a:t>Отечественные записки</a:t>
            </a:r>
            <a:r>
              <a:rPr lang="en-GB" sz="1600" dirty="0"/>
              <a:t>”</a:t>
            </a:r>
            <a:endParaRPr lang="ru-RU" sz="1600" dirty="0"/>
          </a:p>
          <a:p>
            <a:pPr marL="0" indent="0">
              <a:lnSpc>
                <a:spcPct val="100000"/>
              </a:lnSpc>
              <a:buNone/>
            </a:pPr>
            <a:r>
              <a:rPr lang="ru-RU" sz="1600" b="1" dirty="0"/>
              <a:t>Главная мысль</a:t>
            </a:r>
            <a:r>
              <a:rPr lang="en-GB" sz="1600" b="1" dirty="0"/>
              <a:t>:</a:t>
            </a:r>
            <a:r>
              <a:rPr lang="ru-RU" sz="1600" b="1" dirty="0"/>
              <a:t> </a:t>
            </a:r>
            <a:r>
              <a:rPr lang="ru-RU" sz="1600" dirty="0"/>
              <a:t>Не смотря на молодость, нужно совершать лишь обдуманные поступки и извлекать уроки из тех ошибок, которые уже произошли в нашей жизни. </a:t>
            </a:r>
          </a:p>
          <a:p>
            <a:pPr marL="0" indent="0">
              <a:lnSpc>
                <a:spcPct val="100000"/>
              </a:lnSpc>
              <a:buNone/>
            </a:pPr>
            <a:endParaRPr lang="ru-RU" sz="1400" dirty="0"/>
          </a:p>
          <a:p>
            <a:pPr marL="0" indent="0">
              <a:lnSpc>
                <a:spcPct val="100000"/>
              </a:lnSpc>
              <a:buNone/>
            </a:pPr>
            <a:endParaRPr lang="cs-CZ" sz="1400" dirty="0"/>
          </a:p>
        </p:txBody>
      </p:sp>
    </p:spTree>
    <p:extLst>
      <p:ext uri="{BB962C8B-B14F-4D97-AF65-F5344CB8AC3E}">
        <p14:creationId xmlns:p14="http://schemas.microsoft.com/office/powerpoint/2010/main" val="61445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681196D-E4CE-4FBA-AB8C-FB57EE06E2DB}"/>
              </a:ext>
            </a:extLst>
          </p:cNvPr>
          <p:cNvSpPr>
            <a:spLocks noGrp="1"/>
          </p:cNvSpPr>
          <p:nvPr>
            <p:ph type="title"/>
          </p:nvPr>
        </p:nvSpPr>
        <p:spPr>
          <a:xfrm>
            <a:off x="6201412" y="549275"/>
            <a:ext cx="5437185" cy="1997855"/>
          </a:xfrm>
        </p:spPr>
        <p:txBody>
          <a:bodyPr wrap="square" anchor="b">
            <a:normAutofit/>
          </a:bodyPr>
          <a:lstStyle/>
          <a:p>
            <a:pPr>
              <a:lnSpc>
                <a:spcPct val="90000"/>
              </a:lnSpc>
            </a:pPr>
            <a:r>
              <a:rPr lang="ru-RU" dirty="0"/>
              <a:t>Проблематика романа «Подросток» </a:t>
            </a:r>
            <a:endParaRPr lang="cs-CZ"/>
          </a:p>
        </p:txBody>
      </p:sp>
      <p:pic>
        <p:nvPicPr>
          <p:cNvPr id="10" name="Obrázek 9" descr="Obsah obrázku text&#10;&#10;Popis byl vytvořen automaticky">
            <a:extLst>
              <a:ext uri="{FF2B5EF4-FFF2-40B4-BE49-F238E27FC236}">
                <a16:creationId xmlns:a16="http://schemas.microsoft.com/office/drawing/2014/main" id="{9801DCF0-AACC-49B6-92B1-0D9D04619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008" y="549275"/>
            <a:ext cx="3642852"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7" name="Zástupný obsah 6">
            <a:extLst>
              <a:ext uri="{FF2B5EF4-FFF2-40B4-BE49-F238E27FC236}">
                <a16:creationId xmlns:a16="http://schemas.microsoft.com/office/drawing/2014/main" id="{28A2ECAC-91FB-41FA-A7B4-08D4FECFB79E}"/>
              </a:ext>
            </a:extLst>
          </p:cNvPr>
          <p:cNvSpPr>
            <a:spLocks noGrp="1"/>
          </p:cNvSpPr>
          <p:nvPr>
            <p:ph idx="1"/>
          </p:nvPr>
        </p:nvSpPr>
        <p:spPr>
          <a:xfrm>
            <a:off x="6201410" y="2677306"/>
            <a:ext cx="5437187" cy="3415519"/>
          </a:xfrm>
        </p:spPr>
        <p:txBody>
          <a:bodyPr anchor="t">
            <a:normAutofit/>
          </a:bodyPr>
          <a:lstStyle/>
          <a:p>
            <a:r>
              <a:rPr lang="ru-RU" b="1" dirty="0"/>
              <a:t>В романе в центре внимания автора находится вопрос о будущем России. Достоевский затрагивает вечную проблему отцов и детей, проблему формирования и воспитания молодого поколения. </a:t>
            </a:r>
            <a:r>
              <a:rPr lang="ru-RU" b="1"/>
              <a:t>В </a:t>
            </a:r>
            <a:r>
              <a:rPr lang="ru-RU" b="1" dirty="0"/>
              <a:t>роман грамотно и удачно вплетена тема религии и отношения человека к </a:t>
            </a:r>
            <a:r>
              <a:rPr lang="ru-RU" b="1"/>
              <a:t>духовным ценностям.</a:t>
            </a:r>
            <a:endParaRPr lang="cs-CZ" dirty="0"/>
          </a:p>
        </p:txBody>
      </p:sp>
    </p:spTree>
    <p:extLst>
      <p:ext uri="{BB962C8B-B14F-4D97-AF65-F5344CB8AC3E}">
        <p14:creationId xmlns:p14="http://schemas.microsoft.com/office/powerpoint/2010/main" val="318641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1DF88F3-5080-462F-A937-F79DCF7C1EA5}"/>
              </a:ext>
            </a:extLst>
          </p:cNvPr>
          <p:cNvSpPr>
            <a:spLocks noGrp="1"/>
          </p:cNvSpPr>
          <p:nvPr>
            <p:ph type="title"/>
          </p:nvPr>
        </p:nvSpPr>
        <p:spPr>
          <a:xfrm>
            <a:off x="550864" y="606796"/>
            <a:ext cx="5280976" cy="1191524"/>
          </a:xfrm>
        </p:spPr>
        <p:txBody>
          <a:bodyPr wrap="square" anchor="b">
            <a:normAutofit/>
          </a:bodyPr>
          <a:lstStyle/>
          <a:p>
            <a:pPr>
              <a:lnSpc>
                <a:spcPct val="90000"/>
              </a:lnSpc>
            </a:pPr>
            <a:r>
              <a:rPr lang="cs-CZ" sz="4100" b="1" dirty="0" err="1"/>
              <a:t>Литературное</a:t>
            </a:r>
            <a:r>
              <a:rPr lang="cs-CZ" sz="4100" b="1" dirty="0"/>
              <a:t> </a:t>
            </a:r>
            <a:r>
              <a:rPr lang="cs-CZ" sz="4100" b="1" dirty="0" err="1"/>
              <a:t>направление</a:t>
            </a:r>
            <a:r>
              <a:rPr lang="cs-CZ" sz="4100" b="1" dirty="0"/>
              <a:t> и </a:t>
            </a:r>
            <a:r>
              <a:rPr lang="cs-CZ" sz="4100" b="1" dirty="0" err="1"/>
              <a:t>жанр</a:t>
            </a:r>
            <a:endParaRPr lang="cs-CZ" sz="4100" dirty="0"/>
          </a:p>
        </p:txBody>
      </p:sp>
      <p:sp>
        <p:nvSpPr>
          <p:cNvPr id="3" name="Zástupný obsah 2">
            <a:extLst>
              <a:ext uri="{FF2B5EF4-FFF2-40B4-BE49-F238E27FC236}">
                <a16:creationId xmlns:a16="http://schemas.microsoft.com/office/drawing/2014/main" id="{D95B3AFE-3E3B-4A55-A330-8CA361FED430}"/>
              </a:ext>
            </a:extLst>
          </p:cNvPr>
          <p:cNvSpPr>
            <a:spLocks noGrp="1"/>
          </p:cNvSpPr>
          <p:nvPr>
            <p:ph idx="1"/>
          </p:nvPr>
        </p:nvSpPr>
        <p:spPr>
          <a:xfrm>
            <a:off x="550863" y="2214880"/>
            <a:ext cx="4868976" cy="3877945"/>
          </a:xfrm>
        </p:spPr>
        <p:txBody>
          <a:bodyPr anchor="t">
            <a:normAutofit lnSpcReduction="10000"/>
          </a:bodyPr>
          <a:lstStyle/>
          <a:p>
            <a:pPr>
              <a:lnSpc>
                <a:spcPct val="100000"/>
              </a:lnSpc>
            </a:pPr>
            <a:r>
              <a:rPr lang="cs-CZ" sz="1400" dirty="0"/>
              <a:t>«</a:t>
            </a:r>
            <a:r>
              <a:rPr lang="cs-CZ" sz="1400" dirty="0" err="1"/>
              <a:t>Подросток</a:t>
            </a:r>
            <a:r>
              <a:rPr lang="cs-CZ" sz="1400" dirty="0"/>
              <a:t>» - </a:t>
            </a:r>
            <a:r>
              <a:rPr lang="cs-CZ" sz="1400" dirty="0" err="1"/>
              <a:t>реалистический</a:t>
            </a:r>
            <a:r>
              <a:rPr lang="cs-CZ" sz="1400" dirty="0"/>
              <a:t> </a:t>
            </a:r>
            <a:r>
              <a:rPr lang="cs-CZ" sz="1400" dirty="0" err="1"/>
              <a:t>роман</a:t>
            </a:r>
            <a:r>
              <a:rPr lang="cs-CZ" sz="1400" dirty="0"/>
              <a:t>, в </a:t>
            </a:r>
            <a:r>
              <a:rPr lang="cs-CZ" sz="1400" dirty="0" err="1"/>
              <a:t>котором</a:t>
            </a:r>
            <a:r>
              <a:rPr lang="cs-CZ" sz="1400" dirty="0"/>
              <a:t> </a:t>
            </a:r>
            <a:r>
              <a:rPr lang="cs-CZ" sz="1400" dirty="0" err="1"/>
              <a:t>Достоевский</a:t>
            </a:r>
            <a:r>
              <a:rPr lang="cs-CZ" sz="1400" dirty="0"/>
              <a:t>, </a:t>
            </a:r>
            <a:r>
              <a:rPr lang="cs-CZ" sz="1400" dirty="0" err="1"/>
              <a:t>как</a:t>
            </a:r>
            <a:r>
              <a:rPr lang="cs-CZ" sz="1400" dirty="0"/>
              <a:t> в </a:t>
            </a:r>
            <a:r>
              <a:rPr lang="cs-CZ" sz="1400" dirty="0" err="1"/>
              <a:t>зеркале</a:t>
            </a:r>
            <a:r>
              <a:rPr lang="cs-CZ" sz="1400" dirty="0"/>
              <a:t>, </a:t>
            </a:r>
            <a:r>
              <a:rPr lang="cs-CZ" sz="1400" dirty="0" err="1"/>
              <a:t>отразил</a:t>
            </a:r>
            <a:r>
              <a:rPr lang="cs-CZ" sz="1400" dirty="0"/>
              <a:t> </a:t>
            </a:r>
            <a:r>
              <a:rPr lang="cs-CZ" sz="1400" dirty="0" err="1"/>
              <a:t>не</a:t>
            </a:r>
            <a:r>
              <a:rPr lang="cs-CZ" sz="1400" dirty="0"/>
              <a:t> </a:t>
            </a:r>
            <a:r>
              <a:rPr lang="cs-CZ" sz="1400" dirty="0" err="1"/>
              <a:t>только</a:t>
            </a:r>
            <a:r>
              <a:rPr lang="cs-CZ" sz="1400" dirty="0"/>
              <a:t> </a:t>
            </a:r>
            <a:r>
              <a:rPr lang="cs-CZ" sz="1400" dirty="0" err="1"/>
              <a:t>типичные</a:t>
            </a:r>
            <a:r>
              <a:rPr lang="cs-CZ" sz="1400" dirty="0"/>
              <a:t> </a:t>
            </a:r>
            <a:r>
              <a:rPr lang="cs-CZ" sz="1400" dirty="0" err="1"/>
              <a:t>характеры</a:t>
            </a:r>
            <a:r>
              <a:rPr lang="cs-CZ" sz="1400" dirty="0"/>
              <a:t> </a:t>
            </a:r>
            <a:r>
              <a:rPr lang="cs-CZ" sz="1400" dirty="0" err="1"/>
              <a:t>современного</a:t>
            </a:r>
            <a:r>
              <a:rPr lang="cs-CZ" sz="1400" dirty="0"/>
              <a:t> </a:t>
            </a:r>
            <a:r>
              <a:rPr lang="cs-CZ" sz="1400" dirty="0" err="1"/>
              <a:t>отца</a:t>
            </a:r>
            <a:r>
              <a:rPr lang="cs-CZ" sz="1400" dirty="0"/>
              <a:t> и </a:t>
            </a:r>
            <a:r>
              <a:rPr lang="cs-CZ" sz="1400" dirty="0" err="1"/>
              <a:t>сына</a:t>
            </a:r>
            <a:r>
              <a:rPr lang="cs-CZ" sz="1400" dirty="0"/>
              <a:t>, </a:t>
            </a:r>
            <a:r>
              <a:rPr lang="cs-CZ" sz="1400" dirty="0" err="1"/>
              <a:t>но</a:t>
            </a:r>
            <a:r>
              <a:rPr lang="cs-CZ" sz="1400" dirty="0"/>
              <a:t> и </a:t>
            </a:r>
            <a:r>
              <a:rPr lang="cs-CZ" sz="1400" dirty="0" err="1"/>
              <a:t>проблемы</a:t>
            </a:r>
            <a:r>
              <a:rPr lang="cs-CZ" sz="1400" dirty="0"/>
              <a:t> </a:t>
            </a:r>
            <a:r>
              <a:rPr lang="cs-CZ" sz="1400" dirty="0" err="1"/>
              <a:t>общества</a:t>
            </a:r>
            <a:r>
              <a:rPr lang="cs-CZ" sz="1400" dirty="0"/>
              <a:t>, в </a:t>
            </a:r>
            <a:r>
              <a:rPr lang="cs-CZ" sz="1400" dirty="0" err="1"/>
              <a:t>том</a:t>
            </a:r>
            <a:r>
              <a:rPr lang="cs-CZ" sz="1400" dirty="0"/>
              <a:t> </a:t>
            </a:r>
            <a:r>
              <a:rPr lang="cs-CZ" sz="1400" dirty="0" err="1"/>
              <a:t>числе</a:t>
            </a:r>
            <a:r>
              <a:rPr lang="cs-CZ" sz="1400" dirty="0"/>
              <a:t> и </a:t>
            </a:r>
            <a:r>
              <a:rPr lang="cs-CZ" sz="1400" dirty="0" err="1"/>
              <a:t>нравственные</a:t>
            </a:r>
            <a:r>
              <a:rPr lang="cs-CZ" sz="1400" dirty="0"/>
              <a:t>. </a:t>
            </a:r>
            <a:r>
              <a:rPr lang="cs-CZ" sz="1400" dirty="0" err="1"/>
              <a:t>Достоевский</a:t>
            </a:r>
            <a:r>
              <a:rPr lang="cs-CZ" sz="1400" dirty="0"/>
              <a:t> </a:t>
            </a:r>
            <a:r>
              <a:rPr lang="cs-CZ" sz="1400" dirty="0" err="1"/>
              <a:t>ставил</a:t>
            </a:r>
            <a:r>
              <a:rPr lang="cs-CZ" sz="1400" dirty="0"/>
              <a:t> </a:t>
            </a:r>
            <a:r>
              <a:rPr lang="cs-CZ" sz="1400" dirty="0" err="1"/>
              <a:t>перед</a:t>
            </a:r>
            <a:r>
              <a:rPr lang="cs-CZ" sz="1400" dirty="0"/>
              <a:t> </a:t>
            </a:r>
            <a:r>
              <a:rPr lang="cs-CZ" sz="1400" dirty="0" err="1"/>
              <a:t>собой</a:t>
            </a:r>
            <a:r>
              <a:rPr lang="cs-CZ" sz="1400" dirty="0"/>
              <a:t> </a:t>
            </a:r>
            <a:r>
              <a:rPr lang="cs-CZ" sz="1400" dirty="0" err="1"/>
              <a:t>цель</a:t>
            </a:r>
            <a:r>
              <a:rPr lang="cs-CZ" sz="1400" dirty="0"/>
              <a:t> «</a:t>
            </a:r>
            <a:r>
              <a:rPr lang="cs-CZ" sz="1400" dirty="0" err="1"/>
              <a:t>написать</a:t>
            </a:r>
            <a:r>
              <a:rPr lang="cs-CZ" sz="1400" dirty="0"/>
              <a:t> </a:t>
            </a:r>
            <a:r>
              <a:rPr lang="cs-CZ" sz="1400" dirty="0" err="1"/>
              <a:t>роман</a:t>
            </a:r>
            <a:r>
              <a:rPr lang="cs-CZ" sz="1400" dirty="0"/>
              <a:t> о </a:t>
            </a:r>
            <a:r>
              <a:rPr lang="cs-CZ" sz="1400" dirty="0" err="1"/>
              <a:t>русских</a:t>
            </a:r>
            <a:r>
              <a:rPr lang="cs-CZ" sz="1400" dirty="0"/>
              <a:t> </a:t>
            </a:r>
            <a:r>
              <a:rPr lang="cs-CZ" sz="1400" dirty="0" err="1"/>
              <a:t>теперешних</a:t>
            </a:r>
            <a:r>
              <a:rPr lang="cs-CZ" sz="1400" dirty="0"/>
              <a:t> </a:t>
            </a:r>
            <a:r>
              <a:rPr lang="cs-CZ" sz="1400" dirty="0" err="1"/>
              <a:t>детях</a:t>
            </a:r>
            <a:r>
              <a:rPr lang="cs-CZ" sz="1400" dirty="0"/>
              <a:t>, о </a:t>
            </a:r>
            <a:r>
              <a:rPr lang="cs-CZ" sz="1400" dirty="0" err="1"/>
              <a:t>теперешних</a:t>
            </a:r>
            <a:r>
              <a:rPr lang="cs-CZ" sz="1400" dirty="0"/>
              <a:t> </a:t>
            </a:r>
            <a:r>
              <a:rPr lang="cs-CZ" sz="1400" dirty="0" err="1"/>
              <a:t>их</a:t>
            </a:r>
            <a:r>
              <a:rPr lang="cs-CZ" sz="1400" dirty="0"/>
              <a:t> </a:t>
            </a:r>
            <a:r>
              <a:rPr lang="cs-CZ" sz="1400" dirty="0" err="1"/>
              <a:t>отцах</a:t>
            </a:r>
            <a:r>
              <a:rPr lang="cs-CZ" sz="1400" dirty="0"/>
              <a:t> в </a:t>
            </a:r>
            <a:r>
              <a:rPr lang="cs-CZ" sz="1400" dirty="0" err="1"/>
              <a:t>теперешнем</a:t>
            </a:r>
            <a:r>
              <a:rPr lang="cs-CZ" sz="1400" dirty="0"/>
              <a:t> </a:t>
            </a:r>
            <a:r>
              <a:rPr lang="cs-CZ" sz="1400" dirty="0" err="1"/>
              <a:t>их</a:t>
            </a:r>
            <a:r>
              <a:rPr lang="cs-CZ" sz="1400" dirty="0"/>
              <a:t> </a:t>
            </a:r>
            <a:r>
              <a:rPr lang="cs-CZ" sz="1400" dirty="0" err="1"/>
              <a:t>взаимном</a:t>
            </a:r>
            <a:r>
              <a:rPr lang="cs-CZ" sz="1400" dirty="0"/>
              <a:t> </a:t>
            </a:r>
            <a:r>
              <a:rPr lang="cs-CZ" sz="1400" dirty="0" err="1"/>
              <a:t>соотношении</a:t>
            </a:r>
            <a:r>
              <a:rPr lang="cs-CZ" sz="1400" dirty="0"/>
              <a:t>».</a:t>
            </a:r>
          </a:p>
          <a:p>
            <a:pPr>
              <a:lnSpc>
                <a:spcPct val="100000"/>
              </a:lnSpc>
            </a:pPr>
            <a:r>
              <a:rPr lang="ru-RU" sz="1400" dirty="0"/>
              <a:t>В жанровом отношении роман «Подросток» сочетает в себе черты романа-воспитания (скорее, самовоспитания), то есть романа о мальчике, а также философского романа, то есть романа об идее. В произведении есть черты семейной хроники. Авантюрность романа связана с зашитым в сюртуке подростка письмом, компрометирующим Ахмакову. С ним связано множество интриг, раскрывающих характеры героев: шантаж, борьба, похищение Ламбертом. </a:t>
            </a:r>
            <a:endParaRPr lang="de-DE" sz="1400" dirty="0"/>
          </a:p>
          <a:p>
            <a:pPr>
              <a:lnSpc>
                <a:spcPct val="100000"/>
              </a:lnSpc>
            </a:pPr>
            <a:r>
              <a:rPr lang="ru-RU" sz="1400" dirty="0"/>
              <a:t>По форме роман – записки героя.</a:t>
            </a:r>
            <a:endParaRPr lang="cs-CZ" sz="1400" dirty="0"/>
          </a:p>
          <a:p>
            <a:pPr>
              <a:lnSpc>
                <a:spcPct val="100000"/>
              </a:lnSpc>
            </a:pPr>
            <a:endParaRPr lang="cs-CZ" sz="1000" dirty="0"/>
          </a:p>
        </p:txBody>
      </p:sp>
      <p:pic>
        <p:nvPicPr>
          <p:cNvPr id="6" name="Obrázek 5" descr="Obsah obrázku osoba, muž&#10;&#10;Popis byl vytvořen automaticky">
            <a:extLst>
              <a:ext uri="{FF2B5EF4-FFF2-40B4-BE49-F238E27FC236}">
                <a16:creationId xmlns:a16="http://schemas.microsoft.com/office/drawing/2014/main" id="{1B8EBDAA-DD6B-4474-B549-52117A5F1A51}"/>
              </a:ext>
            </a:extLst>
          </p:cNvPr>
          <p:cNvPicPr>
            <a:picLocks noChangeAspect="1"/>
          </p:cNvPicPr>
          <p:nvPr/>
        </p:nvPicPr>
        <p:blipFill rotWithShape="1">
          <a:blip r:embed="rId2">
            <a:extLst>
              <a:ext uri="{28A0092B-C50C-407E-A947-70E740481C1C}">
                <a14:useLocalDpi xmlns:a14="http://schemas.microsoft.com/office/drawing/2010/main" val="0"/>
              </a:ext>
            </a:extLst>
          </a:blip>
          <a:srcRect r="3" b="7262"/>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18" name="Group 17">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19" name="Freeform: Shape 18">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Oval 21">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1074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49C4264-809C-4FBB-87D5-148AC951CB4B}"/>
              </a:ext>
            </a:extLst>
          </p:cNvPr>
          <p:cNvSpPr>
            <a:spLocks noGrp="1"/>
          </p:cNvSpPr>
          <p:nvPr>
            <p:ph type="title"/>
          </p:nvPr>
        </p:nvSpPr>
        <p:spPr>
          <a:xfrm>
            <a:off x="6201412" y="549275"/>
            <a:ext cx="5437185" cy="1997855"/>
          </a:xfrm>
        </p:spPr>
        <p:txBody>
          <a:bodyPr wrap="square" anchor="b">
            <a:normAutofit/>
          </a:bodyPr>
          <a:lstStyle/>
          <a:p>
            <a:r>
              <a:rPr lang="cs-CZ" b="1" dirty="0" err="1"/>
              <a:t>Сюжет</a:t>
            </a:r>
            <a:r>
              <a:rPr lang="cs-CZ" b="1" dirty="0"/>
              <a:t> и </a:t>
            </a:r>
            <a:r>
              <a:rPr lang="cs-CZ" b="1" dirty="0" err="1"/>
              <a:t>композиция</a:t>
            </a:r>
            <a:endParaRPr lang="cs-CZ" dirty="0"/>
          </a:p>
        </p:txBody>
      </p:sp>
      <p:pic>
        <p:nvPicPr>
          <p:cNvPr id="5" name="Obrázek 4" descr="Obsah obrázku text, rámeček obrázku&#10;&#10;Popis byl vytvořen automaticky">
            <a:extLst>
              <a:ext uri="{FF2B5EF4-FFF2-40B4-BE49-F238E27FC236}">
                <a16:creationId xmlns:a16="http://schemas.microsoft.com/office/drawing/2014/main" id="{2A0F6BC7-44EF-4474-89CD-6D3B1BA6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606" y="549275"/>
            <a:ext cx="3599656" cy="5759450"/>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Zástupný obsah 2">
            <a:extLst>
              <a:ext uri="{FF2B5EF4-FFF2-40B4-BE49-F238E27FC236}">
                <a16:creationId xmlns:a16="http://schemas.microsoft.com/office/drawing/2014/main" id="{ECB4E830-95FB-453E-8A52-DDAFA348A40D}"/>
              </a:ext>
            </a:extLst>
          </p:cNvPr>
          <p:cNvSpPr>
            <a:spLocks noGrp="1"/>
          </p:cNvSpPr>
          <p:nvPr>
            <p:ph idx="1"/>
          </p:nvPr>
        </p:nvSpPr>
        <p:spPr>
          <a:xfrm>
            <a:off x="6201410" y="2677306"/>
            <a:ext cx="5437187" cy="3415519"/>
          </a:xfrm>
        </p:spPr>
        <p:txBody>
          <a:bodyPr anchor="t">
            <a:normAutofit/>
          </a:bodyPr>
          <a:lstStyle/>
          <a:p>
            <a:r>
              <a:rPr lang="cs-CZ" sz="2400" dirty="0"/>
              <a:t>В </a:t>
            </a:r>
            <a:r>
              <a:rPr lang="cs-CZ" sz="2400" dirty="0" err="1"/>
              <a:t>романе</a:t>
            </a:r>
            <a:r>
              <a:rPr lang="cs-CZ" sz="2400" dirty="0"/>
              <a:t> </a:t>
            </a:r>
            <a:r>
              <a:rPr lang="cs-CZ" sz="2400" dirty="0" err="1"/>
              <a:t>описывается</a:t>
            </a:r>
            <a:r>
              <a:rPr lang="cs-CZ" sz="2400" dirty="0"/>
              <a:t> </a:t>
            </a:r>
            <a:r>
              <a:rPr lang="cs-CZ" sz="2400" dirty="0" err="1"/>
              <a:t>несколько</a:t>
            </a:r>
            <a:r>
              <a:rPr lang="cs-CZ" sz="2400" dirty="0"/>
              <a:t> </a:t>
            </a:r>
            <a:r>
              <a:rPr lang="cs-CZ" sz="2400" dirty="0" err="1"/>
              <a:t>месяцев</a:t>
            </a:r>
            <a:r>
              <a:rPr lang="cs-CZ" sz="2400" dirty="0"/>
              <a:t> (с 19 </a:t>
            </a:r>
            <a:r>
              <a:rPr lang="cs-CZ" sz="2400" dirty="0" err="1"/>
              <a:t>сентября</a:t>
            </a:r>
            <a:r>
              <a:rPr lang="cs-CZ" sz="2400" dirty="0"/>
              <a:t> </a:t>
            </a:r>
            <a:r>
              <a:rPr lang="cs-CZ" sz="2400" dirty="0" err="1"/>
              <a:t>по</a:t>
            </a:r>
            <a:r>
              <a:rPr lang="cs-CZ" sz="2400" dirty="0"/>
              <a:t> 13 </a:t>
            </a:r>
            <a:r>
              <a:rPr lang="cs-CZ" sz="2400" dirty="0" err="1"/>
              <a:t>декабря</a:t>
            </a:r>
            <a:r>
              <a:rPr lang="cs-CZ" sz="2400" dirty="0"/>
              <a:t> 1872 г.), </a:t>
            </a:r>
            <a:r>
              <a:rPr lang="cs-CZ" sz="2400" dirty="0" err="1"/>
              <a:t>но</a:t>
            </a:r>
            <a:r>
              <a:rPr lang="cs-CZ" sz="2400" dirty="0"/>
              <a:t> </a:t>
            </a:r>
            <a:r>
              <a:rPr lang="cs-CZ" sz="2400" dirty="0" err="1"/>
              <a:t>только</a:t>
            </a:r>
            <a:r>
              <a:rPr lang="cs-CZ" sz="2400" dirty="0"/>
              <a:t> </a:t>
            </a:r>
            <a:r>
              <a:rPr lang="cs-CZ" sz="2400" dirty="0" err="1"/>
              <a:t>те</a:t>
            </a:r>
            <a:r>
              <a:rPr lang="cs-CZ" sz="2400" dirty="0"/>
              <a:t> </a:t>
            </a:r>
            <a:r>
              <a:rPr lang="cs-CZ" sz="2400" dirty="0" err="1"/>
              <a:t>события</a:t>
            </a:r>
            <a:r>
              <a:rPr lang="cs-CZ" sz="2400" dirty="0"/>
              <a:t>, </a:t>
            </a:r>
            <a:r>
              <a:rPr lang="cs-CZ" sz="2400" dirty="0" err="1"/>
              <a:t>которые</a:t>
            </a:r>
            <a:r>
              <a:rPr lang="cs-CZ" sz="2400" dirty="0"/>
              <a:t> </a:t>
            </a:r>
            <a:r>
              <a:rPr lang="cs-CZ" sz="2400" dirty="0" err="1"/>
              <a:t>Аркадий</a:t>
            </a:r>
            <a:r>
              <a:rPr lang="cs-CZ" sz="2400" dirty="0"/>
              <a:t> </a:t>
            </a:r>
            <a:r>
              <a:rPr lang="cs-CZ" sz="2400" dirty="0" err="1"/>
              <a:t>Долгорукий</a:t>
            </a:r>
            <a:r>
              <a:rPr lang="cs-CZ" sz="2400" dirty="0"/>
              <a:t> </a:t>
            </a:r>
            <a:r>
              <a:rPr lang="cs-CZ" sz="2400" dirty="0" err="1"/>
              <a:t>считает</a:t>
            </a:r>
            <a:r>
              <a:rPr lang="cs-CZ" sz="2400" dirty="0"/>
              <a:t> </a:t>
            </a:r>
            <a:r>
              <a:rPr lang="cs-CZ" sz="2400" dirty="0" err="1"/>
              <a:t>правильным</a:t>
            </a:r>
            <a:r>
              <a:rPr lang="cs-CZ" sz="2400" dirty="0"/>
              <a:t> </a:t>
            </a:r>
            <a:r>
              <a:rPr lang="cs-CZ" sz="2400" dirty="0" err="1"/>
              <a:t>изложить</a:t>
            </a:r>
            <a:r>
              <a:rPr lang="cs-CZ" sz="2400" dirty="0"/>
              <a:t> в </a:t>
            </a:r>
            <a:r>
              <a:rPr lang="cs-CZ" sz="2400" dirty="0" err="1"/>
              <a:t>своих</a:t>
            </a:r>
            <a:r>
              <a:rPr lang="cs-CZ" sz="2400" dirty="0"/>
              <a:t> </a:t>
            </a:r>
            <a:r>
              <a:rPr lang="cs-CZ" sz="2400" dirty="0" err="1"/>
              <a:t>записках</a:t>
            </a:r>
            <a:r>
              <a:rPr lang="cs-CZ" sz="2400" dirty="0"/>
              <a:t>.</a:t>
            </a:r>
          </a:p>
          <a:p>
            <a:endParaRPr lang="cs-CZ" dirty="0"/>
          </a:p>
        </p:txBody>
      </p:sp>
    </p:spTree>
    <p:extLst>
      <p:ext uri="{BB962C8B-B14F-4D97-AF65-F5344CB8AC3E}">
        <p14:creationId xmlns:p14="http://schemas.microsoft.com/office/powerpoint/2010/main" val="216973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4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text&#10;&#10;Popis byl vytvořen automaticky">
            <a:extLst>
              <a:ext uri="{FF2B5EF4-FFF2-40B4-BE49-F238E27FC236}">
                <a16:creationId xmlns:a16="http://schemas.microsoft.com/office/drawing/2014/main" id="{9406BF97-ECA4-4EDC-8DA8-29B68BE37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5" y="595088"/>
            <a:ext cx="3869887" cy="5670164"/>
          </a:xfrm>
          <a:custGeom>
            <a:avLst/>
            <a:gdLst/>
            <a:ahLst/>
            <a:cxnLst/>
            <a:rect l="l" t="t" r="r" b="b"/>
            <a:pathLst>
              <a:path w="3379569" h="5759450">
                <a:moveTo>
                  <a:pt x="0" y="0"/>
                </a:moveTo>
                <a:lnTo>
                  <a:pt x="3379569" y="0"/>
                </a:lnTo>
                <a:lnTo>
                  <a:pt x="3379569" y="5759450"/>
                </a:lnTo>
                <a:lnTo>
                  <a:pt x="0" y="5759450"/>
                </a:lnTo>
                <a:close/>
              </a:path>
            </a:pathLst>
          </a:custGeom>
        </p:spPr>
      </p:pic>
      <p:pic>
        <p:nvPicPr>
          <p:cNvPr id="5" name="Zástupný obsah 4" descr="Obsah obrázku stůl&#10;&#10;Popis byl vytvořen automaticky">
            <a:extLst>
              <a:ext uri="{FF2B5EF4-FFF2-40B4-BE49-F238E27FC236}">
                <a16:creationId xmlns:a16="http://schemas.microsoft.com/office/drawing/2014/main" id="{41D235FA-FD6F-4FD3-AB32-6E0DBC938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542" y="592747"/>
            <a:ext cx="4013298" cy="5672505"/>
          </a:xfrm>
          <a:custGeom>
            <a:avLst/>
            <a:gdLst/>
            <a:ahLst/>
            <a:cxnLst/>
            <a:rect l="l" t="t" r="r" b="b"/>
            <a:pathLst>
              <a:path w="3379569" h="5759450">
                <a:moveTo>
                  <a:pt x="0" y="0"/>
                </a:moveTo>
                <a:lnTo>
                  <a:pt x="3379569" y="0"/>
                </a:lnTo>
                <a:lnTo>
                  <a:pt x="3379569" y="5759450"/>
                </a:lnTo>
                <a:lnTo>
                  <a:pt x="0" y="5759450"/>
                </a:lnTo>
                <a:close/>
              </a:path>
            </a:pathLst>
          </a:custGeom>
        </p:spPr>
      </p:pic>
    </p:spTree>
    <p:extLst>
      <p:ext uri="{BB962C8B-B14F-4D97-AF65-F5344CB8AC3E}">
        <p14:creationId xmlns:p14="http://schemas.microsoft.com/office/powerpoint/2010/main" val="211630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10;&#10;Popis byl vytvořen automaticky">
            <a:extLst>
              <a:ext uri="{FF2B5EF4-FFF2-40B4-BE49-F238E27FC236}">
                <a16:creationId xmlns:a16="http://schemas.microsoft.com/office/drawing/2014/main" id="{3FA52CA3-34E2-4181-9AA2-51E379A7D7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5" b="24296"/>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25118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44AFB9-31D3-4841-AB91-A482272B71DA}"/>
              </a:ext>
            </a:extLst>
          </p:cNvPr>
          <p:cNvSpPr>
            <a:spLocks noGrp="1"/>
          </p:cNvSpPr>
          <p:nvPr>
            <p:ph type="title"/>
          </p:nvPr>
        </p:nvSpPr>
        <p:spPr/>
        <p:txBody>
          <a:bodyPr/>
          <a:lstStyle/>
          <a:p>
            <a:r>
              <a:rPr lang="ru-RU" dirty="0"/>
              <a:t>Герои в произведении</a:t>
            </a:r>
            <a:endParaRPr lang="cs-CZ" dirty="0"/>
          </a:p>
        </p:txBody>
      </p:sp>
      <p:sp>
        <p:nvSpPr>
          <p:cNvPr id="3" name="Zástupný obsah 2">
            <a:extLst>
              <a:ext uri="{FF2B5EF4-FFF2-40B4-BE49-F238E27FC236}">
                <a16:creationId xmlns:a16="http://schemas.microsoft.com/office/drawing/2014/main" id="{95CEA8C2-569C-4578-8540-0B3F5C13084A}"/>
              </a:ext>
            </a:extLst>
          </p:cNvPr>
          <p:cNvSpPr>
            <a:spLocks noGrp="1"/>
          </p:cNvSpPr>
          <p:nvPr>
            <p:ph idx="1"/>
          </p:nvPr>
        </p:nvSpPr>
        <p:spPr>
          <a:xfrm>
            <a:off x="550863" y="1645921"/>
            <a:ext cx="8969057" cy="4446904"/>
          </a:xfrm>
        </p:spPr>
        <p:txBody>
          <a:bodyPr>
            <a:noAutofit/>
          </a:bodyPr>
          <a:lstStyle/>
          <a:p>
            <a:pPr>
              <a:lnSpc>
                <a:spcPct val="120000"/>
              </a:lnSpc>
            </a:pPr>
            <a:r>
              <a:rPr lang="ru-RU" sz="1600"/>
              <a:t>Александр Семенович, Андреев Николай Семенович, Андроников Алексей Никанорович, Арина, Афердов, Ахмаков, Ахмакова Катерина Николаевна, Ахмакова Лидия, Барон Р., Бьоринг (барон Бьоринг), Васин Григорий, Вердень Альфонсина Карловна, де (Альфонсинка), Версилов Андрей Петрович, Версилов-младший, Версилова Анна Андреевна, Дарзан Алексей Владимирович, Дарья Онисимовна (Настасья Егоровна), Дергачев, Долгорукая Елизавета Макаровна, Долгорукая Софья Андреевна, Долгорукий Аркадий Макарович, Долгорукий Макар Иванович, Зверев Ефим, Зерщиков, Крафт, Кудрюмов, Ламберт, Мальчик-самоубийца, Марья, Марья Ивановна, Матвей, Нащокин Ипполит Александрович, Николай Семенович, Олимпиада, Оля, Осетров, Петр Ипполитович, Петр Степанович, Пруткова Татьяна Павловна, Семен Сидорович (Рябой), Скотобойников Максим Иванович, Сокольский Николай Иванович (князь Сокольский), Сокольский Сергей Петрович (князь Сережа), Стебельков, Студент, Тихомиров, Тришатов, Тушар, Червяков.</a:t>
            </a:r>
            <a:endParaRPr lang="cs-CZ" sz="1600" dirty="0"/>
          </a:p>
        </p:txBody>
      </p:sp>
      <p:pic>
        <p:nvPicPr>
          <p:cNvPr id="5" name="Obrázek 4" descr="Obsah obrázku text, podepsat&#10;&#10;Popis byl vytvořen automaticky">
            <a:extLst>
              <a:ext uri="{FF2B5EF4-FFF2-40B4-BE49-F238E27FC236}">
                <a16:creationId xmlns:a16="http://schemas.microsoft.com/office/drawing/2014/main" id="{D2E2B9B3-4623-4B79-BD68-A3B527860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275" y="1744345"/>
            <a:ext cx="2088972" cy="3369309"/>
          </a:xfrm>
          <a:prstGeom prst="rect">
            <a:avLst/>
          </a:prstGeom>
        </p:spPr>
      </p:pic>
    </p:spTree>
    <p:extLst>
      <p:ext uri="{BB962C8B-B14F-4D97-AF65-F5344CB8AC3E}">
        <p14:creationId xmlns:p14="http://schemas.microsoft.com/office/powerpoint/2010/main" val="308371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E876626-1D52-4C23-ADB6-DA8713515FD5}"/>
              </a:ext>
            </a:extLst>
          </p:cNvPr>
          <p:cNvSpPr>
            <a:spLocks noGrp="1"/>
          </p:cNvSpPr>
          <p:nvPr>
            <p:ph type="title"/>
          </p:nvPr>
        </p:nvSpPr>
        <p:spPr>
          <a:xfrm>
            <a:off x="8075612" y="549275"/>
            <a:ext cx="3565524" cy="1997855"/>
          </a:xfrm>
        </p:spPr>
        <p:txBody>
          <a:bodyPr wrap="square" anchor="b">
            <a:normAutofit/>
          </a:bodyPr>
          <a:lstStyle/>
          <a:p>
            <a:r>
              <a:rPr lang="ru-RU" dirty="0"/>
              <a:t>Главные герои </a:t>
            </a:r>
            <a:endParaRPr lang="cs-CZ" dirty="0"/>
          </a:p>
        </p:txBody>
      </p:sp>
      <p:pic>
        <p:nvPicPr>
          <p:cNvPr id="5" name="Obrázek 4">
            <a:extLst>
              <a:ext uri="{FF2B5EF4-FFF2-40B4-BE49-F238E27FC236}">
                <a16:creationId xmlns:a16="http://schemas.microsoft.com/office/drawing/2014/main" id="{35056848-FF37-4498-B48F-31254D6E1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4" y="1249662"/>
            <a:ext cx="6973882" cy="4358676"/>
          </a:xfrm>
          <a:custGeom>
            <a:avLst/>
            <a:gdLst/>
            <a:ahLst/>
            <a:cxnLst/>
            <a:rect l="l" t="t" r="r" b="b"/>
            <a:pathLst>
              <a:path w="6973882" h="5759451">
                <a:moveTo>
                  <a:pt x="0" y="0"/>
                </a:moveTo>
                <a:lnTo>
                  <a:pt x="6973882" y="0"/>
                </a:lnTo>
                <a:lnTo>
                  <a:pt x="6973882" y="5759451"/>
                </a:lnTo>
                <a:lnTo>
                  <a:pt x="0" y="5759451"/>
                </a:lnTo>
                <a:close/>
              </a:path>
            </a:pathLst>
          </a:custGeom>
        </p:spPr>
      </p:pic>
      <p:sp>
        <p:nvSpPr>
          <p:cNvPr id="3" name="Zástupný obsah 2">
            <a:extLst>
              <a:ext uri="{FF2B5EF4-FFF2-40B4-BE49-F238E27FC236}">
                <a16:creationId xmlns:a16="http://schemas.microsoft.com/office/drawing/2014/main" id="{6E63CE77-EC7D-4E23-9E09-9EBD18473AD8}"/>
              </a:ext>
            </a:extLst>
          </p:cNvPr>
          <p:cNvSpPr>
            <a:spLocks noGrp="1"/>
          </p:cNvSpPr>
          <p:nvPr>
            <p:ph idx="1"/>
          </p:nvPr>
        </p:nvSpPr>
        <p:spPr>
          <a:xfrm>
            <a:off x="8075611" y="2677306"/>
            <a:ext cx="3565525" cy="3415519"/>
          </a:xfrm>
        </p:spPr>
        <p:txBody>
          <a:bodyPr anchor="t">
            <a:normAutofit/>
          </a:bodyPr>
          <a:lstStyle/>
          <a:p>
            <a:r>
              <a:rPr lang="ru-RU" sz="1600"/>
              <a:t>Аркадий Макарович Долгорукий, незаконный сын Версилова. </a:t>
            </a:r>
          </a:p>
          <a:p>
            <a:r>
              <a:rPr lang="ru-RU" sz="1600"/>
              <a:t>Версилов, отец Аркадия</a:t>
            </a:r>
            <a:endParaRPr lang="cs-CZ" sz="1600"/>
          </a:p>
        </p:txBody>
      </p:sp>
      <p:sp>
        <p:nvSpPr>
          <p:cNvPr id="12" name="Oval 11">
            <a:extLst>
              <a:ext uri="{FF2B5EF4-FFF2-40B4-BE49-F238E27FC236}">
                <a16:creationId xmlns:a16="http://schemas.microsoft.com/office/drawing/2014/main" id="{FD3E50C4-0603-4524-A349-442067B88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5125" y="44325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94018593"/>
      </p:ext>
    </p:extLst>
  </p:cSld>
  <p:clrMapOvr>
    <a:masterClrMapping/>
  </p:clrMapOvr>
</p:sld>
</file>

<file path=ppt/theme/theme1.xml><?xml version="1.0" encoding="utf-8"?>
<a:theme xmlns:a="http://schemas.openxmlformats.org/drawingml/2006/main" name="3DFloat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4</TotalTime>
  <Words>547</Words>
  <Application>Microsoft Office PowerPoint</Application>
  <PresentationFormat>Широкоэкранный</PresentationFormat>
  <Paragraphs>24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Sitka Heading</vt:lpstr>
      <vt:lpstr>Source Sans Pro</vt:lpstr>
      <vt:lpstr>3DFloatVTI</vt:lpstr>
      <vt:lpstr>Фёдор Михайлович Достоевский</vt:lpstr>
      <vt:lpstr>История создания</vt:lpstr>
      <vt:lpstr>Проблематика романа «Подросток» </vt:lpstr>
      <vt:lpstr>Литературное направление и жанр</vt:lpstr>
      <vt:lpstr>Сюжет и композиция</vt:lpstr>
      <vt:lpstr>Презентация PowerPoint</vt:lpstr>
      <vt:lpstr>Презентация PowerPoint</vt:lpstr>
      <vt:lpstr>Герои в произведении</vt:lpstr>
      <vt:lpstr>Главные герои </vt:lpstr>
      <vt:lpstr>Презентация PowerPoint</vt:lpstr>
      <vt:lpstr>Презентация PowerPoint</vt:lpstr>
      <vt:lpstr>Особенности стиля </vt:lpstr>
      <vt:lpstr>Экранизации</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Фёдор Михайлович Достоевский</dc:title>
  <dc:creator>Valeria Všelichová</dc:creator>
  <cp:lastModifiedBy>Elena Vasilyeva</cp:lastModifiedBy>
  <cp:revision>3</cp:revision>
  <dcterms:created xsi:type="dcterms:W3CDTF">2020-11-23T09:23:26Z</dcterms:created>
  <dcterms:modified xsi:type="dcterms:W3CDTF">2020-12-01T01:23:11Z</dcterms:modified>
</cp:coreProperties>
</file>