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474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Kliknutím lze upravit styl předlohy.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76B7A-E9E9-4523-9F1D-86091EEE0B42}" type="datetimeFigureOut">
              <a:rPr lang="cs-CZ" smtClean="0"/>
              <a:t>20.06.2022</a:t>
            </a:fld>
            <a:endParaRPr lang="cs-CZ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E3B42-6D37-4108-AE2E-138137ACDF70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76B7A-E9E9-4523-9F1D-86091EEE0B42}" type="datetimeFigureOut">
              <a:rPr lang="cs-CZ" smtClean="0"/>
              <a:t>20.06.2022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E3B42-6D37-4108-AE2E-138137ACDF7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76B7A-E9E9-4523-9F1D-86091EEE0B42}" type="datetimeFigureOut">
              <a:rPr lang="cs-CZ" smtClean="0"/>
              <a:t>20.06.2022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E3B42-6D37-4108-AE2E-138137ACDF7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76B7A-E9E9-4523-9F1D-86091EEE0B42}" type="datetimeFigureOut">
              <a:rPr lang="cs-CZ" smtClean="0"/>
              <a:t>20.06.2022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E3B42-6D37-4108-AE2E-138137ACDF7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76B7A-E9E9-4523-9F1D-86091EEE0B42}" type="datetimeFigureOut">
              <a:rPr lang="cs-CZ" smtClean="0"/>
              <a:t>20.06.2022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E3B42-6D37-4108-AE2E-138137ACDF70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76B7A-E9E9-4523-9F1D-86091EEE0B42}" type="datetimeFigureOut">
              <a:rPr lang="cs-CZ" smtClean="0"/>
              <a:t>20.06.2022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E3B42-6D37-4108-AE2E-138137ACDF7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76B7A-E9E9-4523-9F1D-86091EEE0B42}" type="datetimeFigureOut">
              <a:rPr lang="cs-CZ" smtClean="0"/>
              <a:t>20.06.2022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E3B42-6D37-4108-AE2E-138137ACDF7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76B7A-E9E9-4523-9F1D-86091EEE0B42}" type="datetimeFigureOut">
              <a:rPr lang="cs-CZ" smtClean="0"/>
              <a:t>20.06.2022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E3B42-6D37-4108-AE2E-138137ACDF7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76B7A-E9E9-4523-9F1D-86091EEE0B42}" type="datetimeFigureOut">
              <a:rPr lang="cs-CZ" smtClean="0"/>
              <a:t>20.06.2022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E3B42-6D37-4108-AE2E-138137ACDF7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76B7A-E9E9-4523-9F1D-86091EEE0B42}" type="datetimeFigureOut">
              <a:rPr lang="cs-CZ" smtClean="0"/>
              <a:t>20.06.2022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E3B42-6D37-4108-AE2E-138137ACDF7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76B7A-E9E9-4523-9F1D-86091EEE0B42}" type="datetimeFigureOut">
              <a:rPr lang="cs-CZ" smtClean="0"/>
              <a:t>20.06.2022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37BE3B42-6D37-4108-AE2E-138137ACDF70}" type="slidenum">
              <a:rPr lang="cs-CZ" smtClean="0"/>
              <a:t>‹#›</a:t>
            </a:fld>
            <a:endParaRPr lang="cs-C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/>
              <a:t>Kliknutím na ikonu přidáte obrázek.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Kliknutím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EC76B7A-E9E9-4523-9F1D-86091EEE0B42}" type="datetimeFigureOut">
              <a:rPr lang="cs-CZ" smtClean="0"/>
              <a:t>20.06.2022</a:t>
            </a:fld>
            <a:endParaRPr lang="cs-CZ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7BE3B42-6D37-4108-AE2E-138137ACDF70}" type="slidenum">
              <a:rPr lang="cs-CZ" smtClean="0"/>
              <a:t>‹#›</a:t>
            </a:fld>
            <a:endParaRPr lang="cs-CZ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sz="4000" dirty="0"/>
              <a:t>СИСТЕМА ЧЛЕНОВ ПРЕДЛОЖЕНИЯ</a:t>
            </a:r>
            <a:endParaRPr lang="cs-CZ" sz="40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/>
              <a:t>СИНТАКСИЧЕСКИЙ РАЗБОР ПРЕДЛОЖЕНИЯ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832549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107504" y="188640"/>
            <a:ext cx="9036496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/>
              <a:t>Пример 1:</a:t>
            </a:r>
          </a:p>
          <a:p>
            <a:r>
              <a:rPr lang="ru-RU" sz="2000" dirty="0"/>
              <a:t>Действуя осознанно, целенаправленно и планомерно, ты бережёшь свои силы, нервы и время.</a:t>
            </a:r>
          </a:p>
          <a:p>
            <a:r>
              <a:rPr lang="ru-RU" sz="2000" dirty="0"/>
              <a:t>1) Повествовательное,</a:t>
            </a:r>
          </a:p>
          <a:p>
            <a:r>
              <a:rPr lang="ru-RU" sz="2000" dirty="0"/>
              <a:t>2) невосклицательное,</a:t>
            </a:r>
          </a:p>
          <a:p>
            <a:r>
              <a:rPr lang="ru-RU" sz="2000" dirty="0"/>
              <a:t>3) простое,</a:t>
            </a:r>
          </a:p>
          <a:p>
            <a:r>
              <a:rPr lang="ru-RU" sz="2000" dirty="0"/>
              <a:t>4) двусоставное,</a:t>
            </a:r>
          </a:p>
          <a:p>
            <a:r>
              <a:rPr lang="ru-RU" sz="2000" dirty="0"/>
              <a:t>5) распространённое,</a:t>
            </a:r>
          </a:p>
          <a:p>
            <a:r>
              <a:rPr lang="ru-RU" sz="2000" dirty="0"/>
              <a:t>6) полное,</a:t>
            </a:r>
          </a:p>
          <a:p>
            <a:r>
              <a:rPr lang="ru-RU" sz="2000" dirty="0"/>
              <a:t>7) осложнено обособленным обстоятельством, выраженным деепричастным оборотом с однородными членами и однородными дополнениями.</a:t>
            </a:r>
          </a:p>
          <a:p>
            <a:endParaRPr lang="ru-RU" sz="2000" dirty="0"/>
          </a:p>
          <a:p>
            <a:r>
              <a:rPr lang="ru-RU" sz="2000" b="1" dirty="0"/>
              <a:t>Пример 2:</a:t>
            </a:r>
          </a:p>
          <a:p>
            <a:r>
              <a:rPr lang="ru-RU" sz="2000" dirty="0"/>
              <a:t>Маша, иди к нам!</a:t>
            </a:r>
          </a:p>
          <a:p>
            <a:r>
              <a:rPr lang="ru-RU" sz="2000" dirty="0"/>
              <a:t>1) Побудительное,</a:t>
            </a:r>
          </a:p>
          <a:p>
            <a:r>
              <a:rPr lang="ru-RU" sz="2000" dirty="0"/>
              <a:t>2) восклицательное,</a:t>
            </a:r>
          </a:p>
          <a:p>
            <a:r>
              <a:rPr lang="ru-RU" sz="2000" dirty="0"/>
              <a:t>3) простое,</a:t>
            </a:r>
          </a:p>
          <a:p>
            <a:r>
              <a:rPr lang="ru-RU" sz="2000" dirty="0"/>
              <a:t>4) односоставное (определённо-личное),</a:t>
            </a:r>
          </a:p>
          <a:p>
            <a:r>
              <a:rPr lang="ru-RU" sz="2000" dirty="0"/>
              <a:t>5) распространённое,</a:t>
            </a:r>
          </a:p>
          <a:p>
            <a:r>
              <a:rPr lang="ru-RU" sz="2000" dirty="0"/>
              <a:t>6) полное,</a:t>
            </a:r>
          </a:p>
          <a:p>
            <a:r>
              <a:rPr lang="ru-RU" sz="2000" dirty="0"/>
              <a:t>7) осложнено обращением.</a:t>
            </a:r>
          </a:p>
        </p:txBody>
      </p:sp>
    </p:spTree>
    <p:extLst>
      <p:ext uri="{BB962C8B-B14F-4D97-AF65-F5344CB8AC3E}">
        <p14:creationId xmlns:p14="http://schemas.microsoft.com/office/powerpoint/2010/main" val="265468616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467544" y="889844"/>
            <a:ext cx="8136904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/>
              <a:t>Пример 3:</a:t>
            </a:r>
          </a:p>
          <a:p>
            <a:r>
              <a:rPr lang="ru-RU" sz="2000" dirty="0"/>
              <a:t>Лениться можешь при условии </a:t>
            </a:r>
            <a:r>
              <a:rPr lang="ru-RU" sz="2000" dirty="0">
                <a:solidFill>
                  <a:srgbClr val="0070C0"/>
                </a:solidFill>
              </a:rPr>
              <a:t>1</a:t>
            </a:r>
            <a:r>
              <a:rPr lang="ru-RU" sz="2000" dirty="0"/>
              <a:t>, / если потом ты готов </a:t>
            </a:r>
            <a:r>
              <a:rPr lang="ru-RU" sz="2000" dirty="0" err="1"/>
              <a:t>поавралить</a:t>
            </a:r>
            <a:r>
              <a:rPr lang="ru-RU" sz="2000" dirty="0"/>
              <a:t> и наверстать упущенное </a:t>
            </a:r>
            <a:r>
              <a:rPr lang="ru-RU" sz="2000" dirty="0">
                <a:solidFill>
                  <a:srgbClr val="0070C0"/>
                </a:solidFill>
              </a:rPr>
              <a:t>2</a:t>
            </a:r>
            <a:r>
              <a:rPr lang="ru-RU" sz="2000" dirty="0"/>
              <a:t>.</a:t>
            </a:r>
          </a:p>
          <a:p>
            <a:r>
              <a:rPr lang="ru-RU" sz="2000" dirty="0"/>
              <a:t>1) Повествовательное,</a:t>
            </a:r>
          </a:p>
          <a:p>
            <a:r>
              <a:rPr lang="ru-RU" sz="2000" dirty="0"/>
              <a:t>2) невосклицательное,</a:t>
            </a:r>
          </a:p>
          <a:p>
            <a:r>
              <a:rPr lang="ru-RU" sz="2000" dirty="0"/>
              <a:t>3) сложное, с подчинительной связью, состоит из 2-х частей (сложноподчинённое с придаточным условия.</a:t>
            </a:r>
          </a:p>
          <a:p>
            <a:r>
              <a:rPr lang="ru-RU" sz="2000" dirty="0"/>
              <a:t>1 часть: главное, односоставное (определённо-личное), распространённое, полное, неосложнённое.</a:t>
            </a:r>
          </a:p>
          <a:p>
            <a:r>
              <a:rPr lang="ru-RU" sz="2000" dirty="0"/>
              <a:t>2 часть: придаточное условия, двусоставное, распространённое, полное, неосложнённое.</a:t>
            </a:r>
          </a:p>
          <a:p>
            <a:r>
              <a:rPr lang="ru-RU" sz="2000" dirty="0"/>
              <a:t>Схема: […], (если…).</a:t>
            </a:r>
          </a:p>
          <a:p>
            <a:endParaRPr lang="ru-RU" sz="2000" dirty="0"/>
          </a:p>
          <a:p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33769100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467544" y="764704"/>
            <a:ext cx="8208912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/>
              <a:t>Член предложения </a:t>
            </a:r>
            <a:r>
              <a:rPr lang="ru-RU" dirty="0"/>
              <a:t>(</a:t>
            </a:r>
            <a:r>
              <a:rPr lang="cs-CZ" dirty="0"/>
              <a:t>větný člen</a:t>
            </a:r>
            <a:r>
              <a:rPr lang="ru-RU" dirty="0"/>
              <a:t>) – основная единица синтаксического членения предложения.</a:t>
            </a:r>
          </a:p>
          <a:p>
            <a:endParaRPr lang="ru-RU" dirty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ru-RU" b="1" dirty="0"/>
              <a:t>Это словоформа </a:t>
            </a:r>
            <a:r>
              <a:rPr lang="ru-RU" dirty="0"/>
              <a:t>или сочетание словоформ, которая имеет в предложении </a:t>
            </a:r>
            <a:r>
              <a:rPr lang="ru-RU" u="sng" dirty="0"/>
              <a:t>самостоятельную синтаксическую функцию</a:t>
            </a:r>
            <a:r>
              <a:rPr lang="cs-CZ" dirty="0"/>
              <a:t>.</a:t>
            </a:r>
            <a:endParaRPr lang="ru-RU" dirty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ru-RU" dirty="0"/>
              <a:t>Он находится в синтаксических и семантических отношениях с другими членами предложения.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ru-RU" b="1" dirty="0"/>
              <a:t>Членом предложения </a:t>
            </a:r>
            <a:r>
              <a:rPr lang="ru-RU" dirty="0"/>
              <a:t>может быть только </a:t>
            </a:r>
            <a:r>
              <a:rPr lang="ru-RU" u="sng" dirty="0"/>
              <a:t>слово, относящееся к самостоятельным частям речи</a:t>
            </a:r>
            <a:r>
              <a:rPr lang="ru-RU" dirty="0"/>
              <a:t>. Служебные части речи (союзы и предлоги) не являются членами предложения. То же можно сказать и о частицах.</a:t>
            </a:r>
          </a:p>
          <a:p>
            <a:pPr>
              <a:spcAft>
                <a:spcPts val="0"/>
              </a:spcAft>
            </a:pPr>
            <a:r>
              <a:rPr lang="ru-RU" b="1" dirty="0">
                <a:effectLst/>
                <a:latin typeface="Times New Roman"/>
                <a:ea typeface="Times New Roman"/>
              </a:rPr>
              <a:t>ЧП делятся традиционно на главные и второстепенные. </a:t>
            </a:r>
            <a:endParaRPr lang="cs-CZ" dirty="0">
              <a:effectLst/>
              <a:latin typeface="Times New Roman"/>
              <a:ea typeface="Times New Roman"/>
            </a:endParaRPr>
          </a:p>
          <a:p>
            <a:pPr marL="285750" indent="-285750"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ru-RU" b="1" dirty="0">
                <a:effectLst/>
                <a:latin typeface="Times New Roman"/>
                <a:ea typeface="Times New Roman"/>
              </a:rPr>
              <a:t>К главным</a:t>
            </a:r>
            <a:r>
              <a:rPr lang="ru-RU" b="1" dirty="0">
                <a:latin typeface="Times New Roman"/>
                <a:ea typeface="Times New Roman"/>
              </a:rPr>
              <a:t> </a:t>
            </a:r>
            <a:r>
              <a:rPr lang="ru-RU" dirty="0">
                <a:effectLst/>
                <a:latin typeface="Times New Roman"/>
                <a:ea typeface="Times New Roman"/>
              </a:rPr>
              <a:t>в </a:t>
            </a:r>
            <a:r>
              <a:rPr lang="ru-RU" u="sng" dirty="0">
                <a:effectLst/>
                <a:latin typeface="Times New Roman"/>
                <a:ea typeface="Times New Roman"/>
              </a:rPr>
              <a:t>двусоставном предложении</a:t>
            </a:r>
            <a:r>
              <a:rPr lang="ru-RU" dirty="0">
                <a:effectLst/>
                <a:latin typeface="Times New Roman"/>
                <a:ea typeface="Times New Roman"/>
              </a:rPr>
              <a:t> относятся </a:t>
            </a:r>
            <a:r>
              <a:rPr lang="ru-RU" b="1" dirty="0">
                <a:effectLst/>
                <a:latin typeface="Times New Roman"/>
                <a:ea typeface="Times New Roman"/>
              </a:rPr>
              <a:t>подлежащее и сказуемое</a:t>
            </a:r>
            <a:r>
              <a:rPr lang="ru-RU" dirty="0">
                <a:latin typeface="Times New Roman"/>
                <a:ea typeface="Times New Roman"/>
              </a:rPr>
              <a:t>. </a:t>
            </a:r>
          </a:p>
          <a:p>
            <a:pPr marL="285750" indent="-285750"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ru-RU" u="sng" dirty="0">
                <a:effectLst/>
                <a:latin typeface="Times New Roman"/>
                <a:ea typeface="Times New Roman"/>
              </a:rPr>
              <a:t>В односоставном</a:t>
            </a:r>
            <a:r>
              <a:rPr lang="ru-RU" dirty="0">
                <a:effectLst/>
                <a:latin typeface="Times New Roman"/>
                <a:ea typeface="Times New Roman"/>
              </a:rPr>
              <a:t> – </a:t>
            </a:r>
            <a:r>
              <a:rPr lang="ru-RU" b="1" dirty="0">
                <a:effectLst/>
                <a:latin typeface="Times New Roman"/>
                <a:ea typeface="Times New Roman"/>
              </a:rPr>
              <a:t>единый главный член предложения</a:t>
            </a:r>
            <a:r>
              <a:rPr lang="ru-RU" dirty="0">
                <a:effectLst/>
                <a:latin typeface="Times New Roman"/>
                <a:ea typeface="Times New Roman"/>
              </a:rPr>
              <a:t>. </a:t>
            </a:r>
            <a:r>
              <a:rPr lang="ru-RU" u="sng" dirty="0">
                <a:effectLst/>
                <a:latin typeface="Times New Roman"/>
                <a:ea typeface="Times New Roman"/>
              </a:rPr>
              <a:t>С функциональной точки зрения</a:t>
            </a:r>
            <a:r>
              <a:rPr lang="ru-RU" dirty="0">
                <a:effectLst/>
                <a:latin typeface="Times New Roman"/>
                <a:ea typeface="Times New Roman"/>
              </a:rPr>
              <a:t> к ним относится и </a:t>
            </a:r>
            <a:r>
              <a:rPr lang="ru-RU" b="1" dirty="0">
                <a:effectLst/>
                <a:latin typeface="Times New Roman"/>
                <a:ea typeface="Times New Roman"/>
              </a:rPr>
              <a:t>косвенный субъект</a:t>
            </a:r>
            <a:r>
              <a:rPr lang="ru-RU" dirty="0">
                <a:effectLst/>
                <a:latin typeface="Times New Roman"/>
                <a:ea typeface="Times New Roman"/>
              </a:rPr>
              <a:t>.</a:t>
            </a:r>
            <a:endParaRPr lang="cs-CZ" dirty="0">
              <a:effectLst/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ru-RU" dirty="0">
                <a:effectLst/>
                <a:latin typeface="Times New Roman"/>
                <a:ea typeface="Times New Roman"/>
              </a:rPr>
              <a:t> </a:t>
            </a:r>
            <a:endParaRPr lang="cs-CZ" dirty="0">
              <a:effectLst/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ru-RU" b="1" dirty="0">
                <a:effectLst/>
                <a:latin typeface="Times New Roman"/>
                <a:ea typeface="Times New Roman"/>
              </a:rPr>
              <a:t>Второстепенные члены предложения отличаются друг от друга:</a:t>
            </a:r>
            <a:endParaRPr lang="cs-CZ" dirty="0">
              <a:effectLst/>
              <a:latin typeface="Times New Roman"/>
              <a:ea typeface="Times New Roman"/>
            </a:endParaRPr>
          </a:p>
          <a:p>
            <a:pPr marL="285750" indent="-285750"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ru-RU" dirty="0">
                <a:latin typeface="Times New Roman"/>
                <a:ea typeface="Times New Roman"/>
              </a:rPr>
              <a:t>р</a:t>
            </a:r>
            <a:r>
              <a:rPr lang="ru-RU" dirty="0">
                <a:effectLst/>
                <a:latin typeface="Times New Roman"/>
                <a:ea typeface="Times New Roman"/>
              </a:rPr>
              <a:t>азным типом </a:t>
            </a:r>
            <a:r>
              <a:rPr lang="ru-RU" dirty="0" err="1">
                <a:effectLst/>
                <a:latin typeface="Times New Roman"/>
                <a:ea typeface="Times New Roman"/>
              </a:rPr>
              <a:t>детерминативной</a:t>
            </a:r>
            <a:r>
              <a:rPr lang="ru-RU" dirty="0">
                <a:effectLst/>
                <a:latin typeface="Times New Roman"/>
                <a:ea typeface="Times New Roman"/>
              </a:rPr>
              <a:t> связи,</a:t>
            </a:r>
            <a:endParaRPr lang="cs-CZ" dirty="0">
              <a:effectLst/>
              <a:latin typeface="Times New Roman"/>
              <a:ea typeface="Times New Roman"/>
            </a:endParaRPr>
          </a:p>
          <a:p>
            <a:pPr marL="285750" indent="-285750"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ru-RU" dirty="0">
                <a:latin typeface="Times New Roman"/>
                <a:ea typeface="Times New Roman"/>
              </a:rPr>
              <a:t>г</a:t>
            </a:r>
            <a:r>
              <a:rPr lang="ru-RU" dirty="0">
                <a:effectLst/>
                <a:latin typeface="Times New Roman"/>
                <a:ea typeface="Times New Roman"/>
              </a:rPr>
              <a:t>рамматической формой,</a:t>
            </a:r>
            <a:endParaRPr lang="cs-CZ" dirty="0">
              <a:effectLst/>
              <a:latin typeface="Times New Roman"/>
              <a:ea typeface="Times New Roman"/>
            </a:endParaRPr>
          </a:p>
          <a:p>
            <a:pPr marL="285750" indent="-285750"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ru-RU" dirty="0">
                <a:latin typeface="Times New Roman"/>
                <a:ea typeface="Times New Roman"/>
              </a:rPr>
              <a:t>с</a:t>
            </a:r>
            <a:r>
              <a:rPr lang="ru-RU" dirty="0">
                <a:effectLst/>
                <a:latin typeface="Times New Roman"/>
                <a:ea typeface="Times New Roman"/>
              </a:rPr>
              <a:t>емантической функцией.</a:t>
            </a:r>
            <a:endParaRPr lang="cs-CZ" dirty="0">
              <a:effectLst/>
              <a:latin typeface="Times New Roman"/>
              <a:ea typeface="Times New Roman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115284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51520" y="620688"/>
            <a:ext cx="8640960" cy="57861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/>
              <a:t>По этим признакам они делятся на:</a:t>
            </a:r>
          </a:p>
          <a:p>
            <a:endParaRPr lang="ru-RU" dirty="0"/>
          </a:p>
          <a:p>
            <a:r>
              <a:rPr lang="ru-RU" b="1" dirty="0"/>
              <a:t>Дополнение</a:t>
            </a:r>
            <a:r>
              <a:rPr lang="ru-RU" dirty="0"/>
              <a:t> (</a:t>
            </a:r>
            <a:r>
              <a:rPr lang="cs-CZ" dirty="0"/>
              <a:t>předmět</a:t>
            </a:r>
            <a:r>
              <a:rPr lang="ru-RU" dirty="0"/>
              <a:t>)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cs-CZ" sz="1600" i="1" dirty="0"/>
              <a:t>V roce 1970 vyučoval češtinu a českou literaturu jako hostující profesor na Univerzitě v </a:t>
            </a:r>
            <a:r>
              <a:rPr lang="cs-CZ" sz="1600" i="1" dirty="0" err="1"/>
              <a:t>Berkeley</a:t>
            </a:r>
            <a:r>
              <a:rPr lang="cs-CZ" sz="1600" i="1" dirty="0"/>
              <a:t>.</a:t>
            </a:r>
            <a:endParaRPr lang="ru-RU" sz="1600" i="1" dirty="0"/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ru-RU" sz="1600" i="1" dirty="0"/>
              <a:t>За десять секунд до этого я увидел тот самый белый грузовик.</a:t>
            </a:r>
            <a:endParaRPr lang="cs-CZ" sz="1600" i="1" dirty="0"/>
          </a:p>
          <a:p>
            <a:pPr marL="285750" indent="-285750">
              <a:buFont typeface="Courier New" panose="02070309020205020404" pitchFamily="49" charset="0"/>
              <a:buChar char="o"/>
            </a:pPr>
            <a:endParaRPr lang="ru-RU" sz="1600" i="1" dirty="0"/>
          </a:p>
          <a:p>
            <a:r>
              <a:rPr lang="ru-RU" b="1" dirty="0"/>
              <a:t>Обстоятельство</a:t>
            </a:r>
            <a:r>
              <a:rPr lang="ru-RU" dirty="0"/>
              <a:t> (</a:t>
            </a:r>
            <a:r>
              <a:rPr lang="cs-CZ" dirty="0"/>
              <a:t>příslovečné určení</a:t>
            </a:r>
            <a:r>
              <a:rPr lang="ru-RU" dirty="0"/>
              <a:t>)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cs-CZ" sz="1600" i="1" dirty="0"/>
              <a:t>Lov velryb v uplynulých letech postupně upadal kvůli nízké domácí poptávce po tomto mase.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ru-RU" sz="1600" i="1" dirty="0"/>
              <a:t>Посчастливилось мне летом несколько дней пожить у семьи староверов </a:t>
            </a:r>
            <a:r>
              <a:rPr lang="ru-RU" sz="1600" dirty="0" err="1"/>
              <a:t>Бжицких</a:t>
            </a:r>
            <a:r>
              <a:rPr lang="ru-RU" sz="1600" dirty="0"/>
              <a:t>.</a:t>
            </a:r>
            <a:endParaRPr lang="cs-CZ" sz="1600" dirty="0"/>
          </a:p>
          <a:p>
            <a:endParaRPr lang="ru-RU" dirty="0"/>
          </a:p>
          <a:p>
            <a:r>
              <a:rPr lang="ru-RU" b="1" dirty="0"/>
              <a:t>Определение</a:t>
            </a:r>
            <a:r>
              <a:rPr lang="ru-RU" dirty="0"/>
              <a:t> (</a:t>
            </a:r>
            <a:r>
              <a:rPr lang="cs-CZ" dirty="0"/>
              <a:t>přívlastek</a:t>
            </a:r>
            <a:r>
              <a:rPr lang="ru-RU" dirty="0"/>
              <a:t>)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cs-CZ" sz="1600" i="1" dirty="0"/>
              <a:t>Vždy přívětivý a skromný mnich takto putoval celkem 45 let.</a:t>
            </a:r>
            <a:endParaRPr lang="ru-RU" sz="1600" i="1" dirty="0"/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ru-RU" sz="1600" i="1" dirty="0"/>
              <a:t>Вы благородный, неглупый человек, ― продолжал я. ― Вам должно быть совестно</a:t>
            </a:r>
            <a:r>
              <a:rPr lang="cs-CZ" sz="1600" i="1" dirty="0"/>
              <a:t>.</a:t>
            </a:r>
          </a:p>
          <a:p>
            <a:endParaRPr lang="ru-RU" sz="1600" i="1" dirty="0"/>
          </a:p>
          <a:p>
            <a:r>
              <a:rPr lang="ru-RU" b="1" dirty="0"/>
              <a:t>Приложение </a:t>
            </a:r>
            <a:r>
              <a:rPr lang="ru-RU" dirty="0"/>
              <a:t>(</a:t>
            </a:r>
            <a:r>
              <a:rPr lang="cs-CZ" dirty="0"/>
              <a:t>přístavek</a:t>
            </a:r>
            <a:r>
              <a:rPr lang="ru-RU" dirty="0"/>
              <a:t>)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cs-CZ" sz="1600" i="1" dirty="0"/>
              <a:t>Božena Němcová, významná česká spisovatelka, napsala Babičku.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ru-RU" sz="1600" i="1" dirty="0"/>
              <a:t>Бедняжка, она лежала спокойно, и дыхание слышалось почти незаметно.</a:t>
            </a:r>
          </a:p>
          <a:p>
            <a:endParaRPr lang="ru-RU" i="1" dirty="0"/>
          </a:p>
          <a:p>
            <a:r>
              <a:rPr lang="ru-RU" b="1" dirty="0" err="1"/>
              <a:t>Дуплексив</a:t>
            </a:r>
            <a:r>
              <a:rPr lang="ru-RU" b="1" dirty="0"/>
              <a:t> </a:t>
            </a:r>
            <a:r>
              <a:rPr lang="ru-RU" dirty="0"/>
              <a:t>(</a:t>
            </a:r>
            <a:r>
              <a:rPr lang="cs-CZ" dirty="0"/>
              <a:t>doplněk</a:t>
            </a:r>
            <a:r>
              <a:rPr lang="ru-RU" dirty="0"/>
              <a:t>)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cs-CZ" sz="1600" i="1" dirty="0"/>
              <a:t>Bratr se vyučil automechanikem. Pronásledovaný se zastavil udýchán.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ru-RU" sz="1600" i="1" dirty="0"/>
              <a:t>Петр купил его уже бывшим в употреблении. Он опять вернулся с работы усталым</a:t>
            </a:r>
            <a:r>
              <a:rPr lang="ru-RU" sz="16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5636879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487266" y="908720"/>
            <a:ext cx="8280919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/>
              <a:t>Главные члены предложения </a:t>
            </a:r>
            <a:r>
              <a:rPr lang="ru-RU" dirty="0"/>
              <a:t>– члены первого ранга</a:t>
            </a:r>
            <a:r>
              <a:rPr lang="cs-CZ" dirty="0"/>
              <a:t>.</a:t>
            </a:r>
            <a:endParaRPr lang="ru-RU" dirty="0"/>
          </a:p>
          <a:p>
            <a:r>
              <a:rPr lang="ru-RU" dirty="0"/>
              <a:t>Зависящие прямо от них второго,</a:t>
            </a:r>
            <a:r>
              <a:rPr lang="cs-CZ" dirty="0"/>
              <a:t> </a:t>
            </a:r>
            <a:r>
              <a:rPr lang="ru-RU" dirty="0"/>
              <a:t>зависящие от членов второго ранга – третьего и т.д.</a:t>
            </a:r>
          </a:p>
          <a:p>
            <a:endParaRPr lang="ru-RU" dirty="0"/>
          </a:p>
          <a:p>
            <a:r>
              <a:rPr lang="ru-RU" b="1" dirty="0"/>
              <a:t>Подлежащие</a:t>
            </a:r>
            <a:r>
              <a:rPr lang="ru-RU" dirty="0"/>
              <a:t> со всеми зависящими от него членами называется составом подлежащего.</a:t>
            </a:r>
          </a:p>
          <a:p>
            <a:r>
              <a:rPr lang="ru-RU" b="1" dirty="0"/>
              <a:t>Сказуемое</a:t>
            </a:r>
            <a:r>
              <a:rPr lang="ru-RU" dirty="0"/>
              <a:t> со всеми зависящими от него членами называется составом сказуемого.</a:t>
            </a:r>
          </a:p>
          <a:p>
            <a:endParaRPr lang="ru-RU" dirty="0"/>
          </a:p>
          <a:p>
            <a:r>
              <a:rPr lang="ru-RU" b="1" dirty="0"/>
              <a:t>По степени структурной необходимости </a:t>
            </a:r>
            <a:r>
              <a:rPr lang="ru-RU" u="sng" dirty="0"/>
              <a:t>ЧП делятся на конститутивные и </a:t>
            </a:r>
            <a:r>
              <a:rPr lang="ru-RU" u="sng" dirty="0" err="1"/>
              <a:t>неконститутивные</a:t>
            </a:r>
            <a:r>
              <a:rPr lang="ru-RU" u="sng" dirty="0"/>
              <a:t>.</a:t>
            </a:r>
          </a:p>
          <a:p>
            <a:endParaRPr lang="ru-RU" dirty="0"/>
          </a:p>
          <a:p>
            <a:r>
              <a:rPr lang="ru-RU" b="1" dirty="0"/>
              <a:t>К конститутивным относятся: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ru-RU" b="1" dirty="0"/>
              <a:t>сказуемое, единый главный член</a:t>
            </a:r>
            <a:r>
              <a:rPr lang="ru-RU" dirty="0"/>
              <a:t>,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ru-RU" b="1" dirty="0"/>
              <a:t>подлежащее, косвенный субъект</a:t>
            </a:r>
            <a:r>
              <a:rPr lang="ru-RU" dirty="0"/>
              <a:t>,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ru-RU" b="1" dirty="0"/>
              <a:t>дополнение и часть обстоятельств </a:t>
            </a:r>
            <a:r>
              <a:rPr lang="ru-RU" dirty="0"/>
              <a:t>(</a:t>
            </a:r>
            <a:r>
              <a:rPr lang="ru-RU" dirty="0" err="1"/>
              <a:t>комплетивные</a:t>
            </a:r>
            <a:r>
              <a:rPr lang="ru-RU" dirty="0"/>
              <a:t> обстоятельства).</a:t>
            </a:r>
          </a:p>
          <a:p>
            <a:endParaRPr lang="ru-RU" dirty="0"/>
          </a:p>
          <a:p>
            <a:r>
              <a:rPr lang="ru-RU" dirty="0">
                <a:latin typeface="Times New Roman"/>
                <a:cs typeface="Times New Roman"/>
              </a:rPr>
              <a:t>→ </a:t>
            </a:r>
            <a:r>
              <a:rPr lang="ru-RU" dirty="0"/>
              <a:t>Структурные модели предложений так отличаются количеством и характером конститутивных членов.</a:t>
            </a:r>
          </a:p>
        </p:txBody>
      </p:sp>
    </p:spTree>
    <p:extLst>
      <p:ext uri="{BB962C8B-B14F-4D97-AF65-F5344CB8AC3E}">
        <p14:creationId xmlns:p14="http://schemas.microsoft.com/office/powerpoint/2010/main" val="7556406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641360"/>
            <a:ext cx="8138916" cy="31683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644421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611560" y="764704"/>
            <a:ext cx="8064896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ru-RU" b="1" dirty="0">
                <a:effectLst/>
                <a:latin typeface="Times New Roman"/>
                <a:ea typeface="Times New Roman"/>
              </a:rPr>
              <a:t>Члены предложения (кроме сказуемого и ЕГЧ)</a:t>
            </a:r>
            <a:r>
              <a:rPr lang="ru-RU" dirty="0">
                <a:effectLst/>
                <a:latin typeface="Times New Roman"/>
                <a:ea typeface="Times New Roman"/>
              </a:rPr>
              <a:t> </a:t>
            </a:r>
            <a:r>
              <a:rPr lang="ru-RU" u="sng" dirty="0">
                <a:effectLst/>
                <a:latin typeface="Times New Roman"/>
                <a:ea typeface="Times New Roman"/>
              </a:rPr>
              <a:t>могут содержать побочную предикацию </a:t>
            </a:r>
            <a:r>
              <a:rPr lang="ru-RU" u="sng" dirty="0">
                <a:effectLst/>
                <a:latin typeface="Times New Roman"/>
                <a:ea typeface="Times New Roman"/>
                <a:cs typeface="Times New Roman"/>
              </a:rPr>
              <a:t>→</a:t>
            </a:r>
            <a:r>
              <a:rPr lang="ru-RU" u="sng" dirty="0">
                <a:effectLst/>
                <a:latin typeface="Times New Roman"/>
                <a:ea typeface="Times New Roman"/>
              </a:rPr>
              <a:t> полупредикативные конструкции (не всегда = </a:t>
            </a:r>
            <a:r>
              <a:rPr lang="ru-RU" u="sng" dirty="0" err="1">
                <a:effectLst/>
                <a:latin typeface="Times New Roman"/>
                <a:ea typeface="Times New Roman"/>
              </a:rPr>
              <a:t>полипредикативные</a:t>
            </a:r>
            <a:r>
              <a:rPr lang="ru-RU" u="sng" dirty="0">
                <a:effectLst/>
                <a:latin typeface="Times New Roman"/>
                <a:ea typeface="Times New Roman"/>
              </a:rPr>
              <a:t> конструкции)</a:t>
            </a:r>
            <a:r>
              <a:rPr lang="ru-RU" dirty="0">
                <a:effectLst/>
                <a:latin typeface="Times New Roman"/>
                <a:ea typeface="Times New Roman"/>
              </a:rPr>
              <a:t> </a:t>
            </a:r>
            <a:endParaRPr lang="cs-CZ" dirty="0">
              <a:effectLst/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</a:pPr>
            <a:endParaRPr lang="ru-RU" b="1" dirty="0">
              <a:effectLst/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ru-RU" b="1" dirty="0">
                <a:effectLst/>
                <a:latin typeface="Times New Roman"/>
                <a:ea typeface="Times New Roman"/>
              </a:rPr>
              <a:t>Члены предложения (кроме сказуемого, ЕГЧ, подлежащего, косвенного субъекта и дополнения)</a:t>
            </a:r>
            <a:r>
              <a:rPr lang="ru-RU" dirty="0">
                <a:effectLst/>
                <a:latin typeface="Times New Roman"/>
                <a:ea typeface="Times New Roman"/>
              </a:rPr>
              <a:t> </a:t>
            </a:r>
            <a:r>
              <a:rPr lang="ru-RU" u="sng" dirty="0">
                <a:effectLst/>
                <a:latin typeface="Times New Roman"/>
                <a:ea typeface="Times New Roman"/>
              </a:rPr>
              <a:t>могут обособляться</a:t>
            </a:r>
            <a:r>
              <a:rPr lang="ru-RU" dirty="0">
                <a:effectLst/>
                <a:latin typeface="Times New Roman"/>
                <a:ea typeface="Times New Roman"/>
              </a:rPr>
              <a:t>. Их связь с остальными ЧП в таком случае менее тесная. </a:t>
            </a:r>
            <a:endParaRPr lang="cs-CZ" dirty="0">
              <a:effectLst/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ru-RU" i="1" dirty="0">
                <a:effectLst/>
                <a:latin typeface="Times New Roman"/>
                <a:ea typeface="Times New Roman"/>
              </a:rPr>
              <a:t>Небо, голубое и чистое, раскинулось до горизонта.</a:t>
            </a:r>
            <a:endParaRPr lang="cs-CZ" dirty="0">
              <a:effectLst/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ru-RU" dirty="0">
                <a:effectLst/>
                <a:latin typeface="Times New Roman"/>
                <a:ea typeface="Times New Roman"/>
              </a:rPr>
              <a:t> </a:t>
            </a:r>
            <a:endParaRPr lang="cs-CZ" dirty="0">
              <a:effectLst/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ru-RU" b="1" dirty="0">
                <a:effectLst/>
                <a:latin typeface="Times New Roman"/>
                <a:ea typeface="Times New Roman"/>
              </a:rPr>
              <a:t>Первичная функция слова, как члена предложения</a:t>
            </a:r>
            <a:r>
              <a:rPr lang="ru-RU" dirty="0">
                <a:effectLst/>
                <a:latin typeface="Times New Roman"/>
                <a:ea typeface="Times New Roman"/>
              </a:rPr>
              <a:t>, определяется его принадлежностью к одной из частей речи. Однако оно может выступать и в одной из вторичных функций. Т.е. морфологическая характеристика слова не является определяющей для его синтаксической функции.</a:t>
            </a:r>
            <a:endParaRPr lang="cs-CZ" dirty="0">
              <a:effectLst/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ru-RU" dirty="0">
                <a:effectLst/>
                <a:latin typeface="Times New Roman"/>
                <a:ea typeface="Times New Roman"/>
              </a:rPr>
              <a:t> </a:t>
            </a:r>
            <a:endParaRPr lang="cs-CZ" dirty="0">
              <a:effectLst/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ru-RU" b="1" dirty="0">
                <a:effectLst/>
                <a:latin typeface="Times New Roman"/>
                <a:ea typeface="Times New Roman"/>
              </a:rPr>
              <a:t>Первичные функции частей речи</a:t>
            </a:r>
            <a:endParaRPr lang="cs-CZ" b="1" dirty="0">
              <a:effectLst/>
              <a:latin typeface="Times New Roman"/>
              <a:ea typeface="Times New Roman"/>
            </a:endParaRPr>
          </a:p>
          <a:p>
            <a:pPr marL="285750" indent="-285750"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ru-RU" b="1" dirty="0">
                <a:effectLst/>
                <a:latin typeface="Times New Roman"/>
                <a:ea typeface="Times New Roman"/>
              </a:rPr>
              <a:t>Существительное</a:t>
            </a:r>
            <a:r>
              <a:rPr lang="ru-RU" dirty="0">
                <a:effectLst/>
                <a:latin typeface="Times New Roman"/>
                <a:ea typeface="Times New Roman"/>
              </a:rPr>
              <a:t> – подлежащее, дополнение</a:t>
            </a:r>
            <a:endParaRPr lang="cs-CZ" dirty="0">
              <a:effectLst/>
              <a:latin typeface="Times New Roman"/>
              <a:ea typeface="Times New Roman"/>
            </a:endParaRPr>
          </a:p>
          <a:p>
            <a:pPr marL="285750" indent="-285750"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ru-RU" b="1" dirty="0">
                <a:effectLst/>
                <a:latin typeface="Times New Roman"/>
                <a:ea typeface="Times New Roman"/>
              </a:rPr>
              <a:t>Прилагательное</a:t>
            </a:r>
            <a:r>
              <a:rPr lang="ru-RU" dirty="0">
                <a:effectLst/>
                <a:latin typeface="Times New Roman"/>
                <a:ea typeface="Times New Roman"/>
              </a:rPr>
              <a:t> – определение</a:t>
            </a:r>
            <a:endParaRPr lang="cs-CZ" dirty="0">
              <a:effectLst/>
              <a:latin typeface="Times New Roman"/>
              <a:ea typeface="Times New Roman"/>
            </a:endParaRPr>
          </a:p>
          <a:p>
            <a:pPr marL="285750" indent="-285750"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ru-RU" b="1" dirty="0">
                <a:effectLst/>
                <a:latin typeface="Times New Roman"/>
                <a:ea typeface="Times New Roman"/>
              </a:rPr>
              <a:t>Личная форма глагола </a:t>
            </a:r>
            <a:r>
              <a:rPr lang="ru-RU" dirty="0">
                <a:effectLst/>
                <a:latin typeface="Times New Roman"/>
                <a:ea typeface="Times New Roman"/>
              </a:rPr>
              <a:t>– сказуемое</a:t>
            </a:r>
            <a:endParaRPr lang="cs-CZ" dirty="0">
              <a:effectLst/>
              <a:latin typeface="Times New Roman"/>
              <a:ea typeface="Times New Roman"/>
            </a:endParaRPr>
          </a:p>
          <a:p>
            <a:pPr marL="285750" indent="-285750"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ru-RU" b="1" dirty="0">
                <a:effectLst/>
                <a:latin typeface="Times New Roman"/>
                <a:ea typeface="Times New Roman"/>
              </a:rPr>
              <a:t>Наречие</a:t>
            </a:r>
            <a:r>
              <a:rPr lang="ru-RU" dirty="0">
                <a:effectLst/>
                <a:latin typeface="Times New Roman"/>
                <a:ea typeface="Times New Roman"/>
              </a:rPr>
              <a:t> - обстоятельство</a:t>
            </a:r>
            <a:endParaRPr lang="cs-CZ" dirty="0">
              <a:effectLst/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8024199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délník 5"/>
          <p:cNvSpPr/>
          <p:nvPr/>
        </p:nvSpPr>
        <p:spPr>
          <a:xfrm>
            <a:off x="323528" y="620688"/>
            <a:ext cx="8352928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b="1" dirty="0"/>
              <a:t>СИНТАКСИЧЕСКИЙ РАЗБОР ПРЕДЛОЖЕНИЯ</a:t>
            </a:r>
          </a:p>
          <a:p>
            <a:r>
              <a:rPr lang="ru-RU" dirty="0"/>
              <a:t> </a:t>
            </a:r>
            <a:r>
              <a:rPr lang="ru-RU" u="sng" dirty="0"/>
              <a:t>Схема синтаксического разбора предложения</a:t>
            </a:r>
            <a:r>
              <a:rPr lang="ru-RU" dirty="0"/>
              <a:t>:</a:t>
            </a:r>
          </a:p>
          <a:p>
            <a:r>
              <a:rPr lang="ru-RU" dirty="0"/>
              <a:t>1. Охарактеризовать предложение по цели высказывания: повествовательное, вопросительное или побудительное.</a:t>
            </a:r>
          </a:p>
          <a:p>
            <a:r>
              <a:rPr lang="ru-RU" dirty="0"/>
              <a:t>2. Охарактеризовать предложение по эмоциональной окраске: восклицательное или невосклицательное.</a:t>
            </a:r>
          </a:p>
          <a:p>
            <a:r>
              <a:rPr lang="ru-RU" dirty="0"/>
              <a:t>3. Охарактеризовать предложение по наличию грамматических основ: простое или сложное</a:t>
            </a:r>
          </a:p>
          <a:p>
            <a:r>
              <a:rPr lang="ru-RU" dirty="0"/>
              <a:t>4. Далее, в зависимости от того, простое предложение или сложное:</a:t>
            </a:r>
          </a:p>
          <a:p>
            <a:endParaRPr lang="ru-RU" dirty="0"/>
          </a:p>
        </p:txBody>
      </p:sp>
      <p:graphicFrame>
        <p:nvGraphicFramePr>
          <p:cNvPr id="7" name="Tabulk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47600296"/>
              </p:ext>
            </p:extLst>
          </p:nvPr>
        </p:nvGraphicFramePr>
        <p:xfrm>
          <a:off x="899592" y="3212976"/>
          <a:ext cx="6610350" cy="3108960"/>
        </p:xfrm>
        <a:graphic>
          <a:graphicData uri="http://schemas.openxmlformats.org/drawingml/2006/table">
            <a:tbl>
              <a:tblPr firstRow="1" firstCol="1" bandRow="1"/>
              <a:tblGrid>
                <a:gridCol w="33051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051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/>
                          <a:ea typeface="Times New Roman"/>
                        </a:rPr>
                        <a:t>Если простое предложение</a:t>
                      </a:r>
                      <a:r>
                        <a:rPr lang="ru-RU" sz="1200">
                          <a:effectLst/>
                          <a:latin typeface="Times New Roman"/>
                          <a:ea typeface="Times New Roman"/>
                        </a:rPr>
                        <a:t>: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</a:rPr>
                        <a:t>5. Охарактеризовать предложение по наличию главных членов предложения: двусоставное или односоставное, указать, какой главный член предложения, если оно односоставное (подлежащее или сказуемое).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</a:rPr>
                        <a:t>6. Охарактеризовать предложение по наличию второстепенных членов предложения: распространённое или нераспространённое.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</a:rPr>
                        <a:t>7. Указать, осложнено чем-либо предложение (однородными членами, обращением, вводными словами) или не осложнено.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</a:rPr>
                        <a:t>8. Подчеркнуть все члены предложения, указать части речи.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</a:rPr>
                        <a:t>9. Составить схему предложения, указав грамматическую основу и осложнение, если оно есть.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/>
                          <a:ea typeface="Times New Roman"/>
                        </a:rPr>
                        <a:t>Если сложное предложение</a:t>
                      </a: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</a:rPr>
                        <a:t>:</a:t>
                      </a:r>
                      <a:endParaRPr lang="cs-CZ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</a:rPr>
                        <a:t>5. Указать, какая связь в предложении: союзная или бессоюзная.</a:t>
                      </a:r>
                      <a:endParaRPr lang="cs-CZ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</a:rPr>
                        <a:t>6. Указать, что является средством связи в предложении: интонация, сочинительные союзы или  подчинительные союзы.</a:t>
                      </a:r>
                      <a:endParaRPr lang="cs-CZ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</a:rPr>
                        <a:t>7. Сделать вывод, какое это предложение: бессоюзное (БСП), сложносочинённое (ССП) сложноподчинённое (СПП).</a:t>
                      </a:r>
                      <a:endParaRPr lang="cs-CZ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</a:rPr>
                        <a:t>8. Разобрать каждую часть сложного предложения, как простое, начиная с пункта №5 соседнего столбца.</a:t>
                      </a:r>
                      <a:endParaRPr lang="cs-CZ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</a:rPr>
                        <a:t>9. Подчеркнуть все члены предложения, указать части речи.</a:t>
                      </a:r>
                      <a:endParaRPr lang="cs-CZ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</a:rPr>
                        <a:t>10. Составить схему предложения, указав грамматическую основу и осложнение, если оно есть.</a:t>
                      </a:r>
                      <a:endParaRPr lang="cs-CZ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471099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323528" y="980728"/>
            <a:ext cx="8424936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effectLst/>
                <a:latin typeface="Times New Roman"/>
                <a:ea typeface="Times New Roman"/>
              </a:rPr>
              <a:t>Пример синтаксического разбора простого предложения:</a:t>
            </a:r>
          </a:p>
          <a:p>
            <a:endParaRPr lang="ru-RU" b="1" dirty="0">
              <a:latin typeface="Times New Roman"/>
            </a:endParaRPr>
          </a:p>
          <a:p>
            <a:endParaRPr lang="ru-RU" b="1" dirty="0">
              <a:latin typeface="Times New Roman"/>
            </a:endParaRPr>
          </a:p>
          <a:p>
            <a:endParaRPr lang="cs-CZ" dirty="0"/>
          </a:p>
          <a:p>
            <a:r>
              <a:rPr lang="ru-RU" dirty="0"/>
              <a:t>Предложение повествовательное, невосклицательное, простое, двусоставное, грамматическая основа: ученики и ученицы учатся, распространённое, осложнено однородными подлежащими.</a:t>
            </a:r>
          </a:p>
          <a:p>
            <a:endParaRPr lang="ru-RU" dirty="0"/>
          </a:p>
          <a:p>
            <a:endParaRPr lang="ru-RU" dirty="0"/>
          </a:p>
          <a:p>
            <a:r>
              <a:rPr lang="ru-RU" b="1" dirty="0">
                <a:effectLst/>
                <a:latin typeface="Times New Roman"/>
                <a:ea typeface="Times New Roman"/>
              </a:rPr>
              <a:t>Пример синтаксического разбора сложного предложения:</a:t>
            </a:r>
          </a:p>
          <a:p>
            <a:endParaRPr lang="ru-RU" b="1" dirty="0">
              <a:latin typeface="Times New Roman"/>
            </a:endParaRPr>
          </a:p>
          <a:p>
            <a:endParaRPr lang="ru-RU" b="1" dirty="0">
              <a:latin typeface="Times New Roman"/>
            </a:endParaRPr>
          </a:p>
          <a:p>
            <a:endParaRPr lang="cs-CZ" dirty="0"/>
          </a:p>
          <a:p>
            <a:r>
              <a:rPr lang="ru-RU" dirty="0"/>
              <a:t>Предложение повествовательное, невосклицательное, сложное, связь союзная </a:t>
            </a:r>
            <a:r>
              <a:rPr lang="cs-CZ" dirty="0"/>
              <a:t>(</a:t>
            </a:r>
            <a:r>
              <a:rPr lang="ru-RU" dirty="0"/>
              <a:t>средство связи подчинительный союз потому что</a:t>
            </a:r>
            <a:r>
              <a:rPr lang="cs-CZ" dirty="0"/>
              <a:t>)</a:t>
            </a:r>
            <a:r>
              <a:rPr lang="ru-RU" dirty="0"/>
              <a:t>,   сложноподчинённое предложение. Первое простое предложение: односоставное, с главным членом – сказуемым не задали, распространённое, не осложнено. Второе простое предложение: двусоставное, грамматическая основа мы с классом поехали, распространённое, не осложнено.</a:t>
            </a:r>
          </a:p>
        </p:txBody>
      </p:sp>
      <p:pic>
        <p:nvPicPr>
          <p:cNvPr id="3" name="obrázek 3" descr="http://raal100.narod.ru/olderfiles/4/Razbor_prostogo_predlozheniya.pn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539" y="1511501"/>
            <a:ext cx="5832648" cy="447675"/>
          </a:xfrm>
          <a:prstGeom prst="rect">
            <a:avLst/>
          </a:prstGeom>
          <a:noFill/>
          <a:ln>
            <a:noFill/>
          </a:ln>
        </p:spPr>
      </p:pic>
      <p:pic>
        <p:nvPicPr>
          <p:cNvPr id="4" name="obrázek 4" descr="http://raal100.narod.ru/olderfiles/4/Razbor_slozhnogo_predlozheniya.pn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3955344"/>
            <a:ext cx="7272808" cy="4476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7336315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/>
          <p:cNvSpPr/>
          <p:nvPr/>
        </p:nvSpPr>
        <p:spPr>
          <a:xfrm>
            <a:off x="683568" y="980728"/>
            <a:ext cx="720080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/>
              <a:t>Пример 1:</a:t>
            </a:r>
          </a:p>
          <a:p>
            <a:r>
              <a:rPr lang="ru-RU" dirty="0"/>
              <a:t>Действуя осознанно, целенаправленно и планомерно, ты бережёшь свои силы, нервы и время.</a:t>
            </a:r>
          </a:p>
          <a:p>
            <a:endParaRPr lang="ru-RU" dirty="0"/>
          </a:p>
          <a:p>
            <a:r>
              <a:rPr lang="ru-RU" b="1" dirty="0"/>
              <a:t>Пример 2:</a:t>
            </a:r>
          </a:p>
          <a:p>
            <a:r>
              <a:rPr lang="ru-RU" dirty="0"/>
              <a:t>Маша, иди к нам!</a:t>
            </a:r>
          </a:p>
          <a:p>
            <a:endParaRPr lang="ru-RU" dirty="0"/>
          </a:p>
          <a:p>
            <a:r>
              <a:rPr lang="ru-RU" b="1" dirty="0"/>
              <a:t>Пример 3:</a:t>
            </a:r>
          </a:p>
          <a:p>
            <a:r>
              <a:rPr lang="ru-RU" dirty="0"/>
              <a:t>Лениться можешь при условии, если потом ты готов </a:t>
            </a:r>
            <a:r>
              <a:rPr lang="ru-RU" dirty="0" err="1"/>
              <a:t>поавралить</a:t>
            </a:r>
            <a:r>
              <a:rPr lang="ru-RU" dirty="0"/>
              <a:t> и наверстать упущенное.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5171577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ok">
  <a:themeElements>
    <a:clrScheme name="Aerodynamika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284</TotalTime>
  <Words>1088</Words>
  <Application>Microsoft Office PowerPoint</Application>
  <PresentationFormat>Předvádění na obrazovce (4:3)</PresentationFormat>
  <Paragraphs>128</Paragraphs>
  <Slides>11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8" baseType="lpstr">
      <vt:lpstr>Calibri</vt:lpstr>
      <vt:lpstr>Constantia</vt:lpstr>
      <vt:lpstr>Courier New</vt:lpstr>
      <vt:lpstr>Times New Roman</vt:lpstr>
      <vt:lpstr>Wingdings</vt:lpstr>
      <vt:lpstr>Wingdings 2</vt:lpstr>
      <vt:lpstr>Tok</vt:lpstr>
      <vt:lpstr>СИСТЕМА ЧЛЕНОВ ПРЕДЛОЖЕНИЯ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Übersetzer René Stranz-Nikitin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СИСТЕМА ЧЛЕНОВ ПРЕДЛОЖЕНИЯ</dc:title>
  <dc:creator>Veronika Stranz-Nikitina</dc:creator>
  <cp:lastModifiedBy>Veronika Stranz-Nikitina</cp:lastModifiedBy>
  <cp:revision>20</cp:revision>
  <cp:lastPrinted>2016-10-10T15:30:14Z</cp:lastPrinted>
  <dcterms:created xsi:type="dcterms:W3CDTF">2016-09-05T11:20:09Z</dcterms:created>
  <dcterms:modified xsi:type="dcterms:W3CDTF">2022-06-20T08:50:53Z</dcterms:modified>
</cp:coreProperties>
</file>