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91467-21CF-481D-A1B8-F58AB4FB4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A158CC-F963-4B8F-ABCE-4B285B8FA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B6ABB2-7AF7-472C-BED7-1CD87DFA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BB8492-1CBE-4871-B90C-842772CE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424703-3D84-46E9-A8D2-CCF83603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31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195E4-CA61-4C7C-AA71-A23DB69E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1C91D4E-7E5B-4BCD-9C04-129E48571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452CAE-F9E7-4B9D-8B77-BE337DB0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6B5368-57FF-4E8F-8DA3-91D88EC4E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B4D3C7-7F1B-4B45-A5C6-E43B77B6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76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BBEAAC-03F2-4FF2-9314-BE49806B2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309511-4424-4EA6-8C94-CCE6F5A0C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21C074-2B00-4F5E-A266-818BAB58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D8CE46-FC52-4A52-9FA7-16A89779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F31CCE-9D9B-48B2-A80E-131A3D3F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11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F628D-C4CF-448E-9FEC-391982DE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52DB87-4752-4885-9C43-43DA36231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116E57-6210-47BC-A4D9-E4706E39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ABE96F-7686-4DD2-8317-CD3974EF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F47C3A-2393-416A-8993-4881A42A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38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C58EF-157D-4323-8399-97F6D229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CDC106F-DCAD-41B5-B0AC-69C1E5AE1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022303-0E16-4100-AA69-EB4FEB58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EA8E5D-F180-4124-BE0F-B8C40BDD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01576A-C815-4E88-BE75-EB7669ED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99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A8325-69C1-4D10-B3F1-79012F258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65FBC8-66AE-4A5B-A774-EE9864B68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16E057D-25E5-4335-BE8A-BD9DB68F6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3F1430-7960-4FF5-9A12-C6732F0F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FC77E-55D2-4A8F-96E4-181B491F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1F7053-01F0-48F0-82D5-3C775107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65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9E037-825A-4C86-A7DD-0296756B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B5F5A09-C9C7-428A-A493-16CF465A7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BAE830E-6875-4D89-8FF8-B8FDA17C4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77AEECD-6F93-46B7-9385-0B4CE5359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6C6A9B4-18E9-41AE-AE19-180E389E9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0375595-51D9-4B68-9641-CE401CA3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B05A027-F852-4A06-86FF-60821760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59CC43B-AEEC-4538-80BE-FA02F5F6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23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E2404-3CEB-4EB8-A9B4-A7F6868A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559A88A-6009-4916-96A7-B32359BA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B65C00-DCA1-4D31-9C49-8F9432EE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5ABEC11-506A-4998-BF15-32B318D20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64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B464C8-6301-4C2A-B32A-61EADCAF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8D7F6B-232D-4ABE-AD31-827890E8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2E9829-9AA1-4B33-BFF6-9AC000D5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37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A34DD-8DB5-4231-A6AD-FE2FC853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175814-167C-4295-9A44-1AAE62246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8788DA-8210-46B1-AB83-9C0F6F415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204724-B0E4-42BB-AE78-1B9E4E15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8B0BF7-7295-4A9D-B479-EA43542A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F9FCAB-2D0A-4CC0-9A9E-805C293F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6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AC7E7-3D67-4526-BE00-438CCF4F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25CFEC-13F9-45A4-96EC-A34AAEA66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0A28A74-2C4F-421A-9D2F-539C113E4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8B09F34-599E-4F47-8A74-590222C4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8ABC40-F35F-4937-A93F-13820DF2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ABDBAC-FE2C-45E6-A238-914D7592D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81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23C672A-5433-46E2-9D53-7801C3F2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6E8CD0E-BA66-4C12-8ABD-282BC3267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35DE8D-8A98-4E2B-822F-B805D6782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66D1-057A-40E0-B96B-7FCB9F4DC012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0F42BC-8DC1-4123-B182-03BB916DC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320C06-4594-4912-ABAA-0B9E2511E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50BB-F0EF-48FD-AE14-028F60610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26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DDA40-FF63-404F-B0AD-48A31ED2E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Nedokonalé trhy, monopol, regulace</a:t>
            </a:r>
            <a:br>
              <a:rPr lang="cs-CZ" sz="4400" dirty="0"/>
            </a:br>
            <a:r>
              <a:rPr lang="cs-CZ" sz="4400" dirty="0"/>
              <a:t>(Holman, Ekonomie, 2 vydání. kap. 6, 7)</a:t>
            </a:r>
          </a:p>
        </p:txBody>
      </p:sp>
    </p:spTree>
    <p:extLst>
      <p:ext uri="{BB962C8B-B14F-4D97-AF65-F5344CB8AC3E}">
        <p14:creationId xmlns:p14="http://schemas.microsoft.com/office/powerpoint/2010/main" val="95239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BE22437-5DDB-4CB2-A304-62B02901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NEDOKONALÉ TRHY A INFORMACE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A79FACBE-1CA8-4819-9F35-D88CDDC88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3074"/>
            <a:ext cx="5157787" cy="4256589"/>
          </a:xfrm>
        </p:spPr>
        <p:txBody>
          <a:bodyPr>
            <a:normAutofit/>
          </a:bodyPr>
          <a:lstStyle/>
          <a:p>
            <a:r>
              <a:rPr lang="cs-CZ" dirty="0"/>
              <a:t>Lidé jsou nedokonale informováni, protože informace jsou </a:t>
            </a:r>
            <a:r>
              <a:rPr lang="cs-CZ" i="1" dirty="0"/>
              <a:t>vzácné </a:t>
            </a:r>
            <a:r>
              <a:rPr lang="cs-CZ" dirty="0"/>
              <a:t>- na jejich získání je nutné vynaložit náklady</a:t>
            </a:r>
          </a:p>
          <a:p>
            <a:r>
              <a:rPr lang="cs-CZ" dirty="0"/>
              <a:t>Proto racionální člověk získává jen tolik informací, kdy už se </a:t>
            </a:r>
            <a:r>
              <a:rPr lang="cs-CZ" i="1" dirty="0"/>
              <a:t>mezní výnos </a:t>
            </a:r>
            <a:r>
              <a:rPr lang="cs-CZ" dirty="0"/>
              <a:t>z informací rovná </a:t>
            </a:r>
            <a:r>
              <a:rPr lang="cs-CZ" i="1" dirty="0"/>
              <a:t>mezním </a:t>
            </a:r>
            <a:r>
              <a:rPr lang="cs-CZ" dirty="0"/>
              <a:t>nákladům na získávání informací.</a:t>
            </a:r>
          </a:p>
          <a:p>
            <a:endParaRPr lang="cs-CZ" dirty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7BECBB8-4CD7-43FA-8ED7-DCC1CD73B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b="0" dirty="0"/>
              <a:t>Výnosy z informací a náklady na informace.</a:t>
            </a:r>
            <a:endParaRPr lang="cs-CZ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3024B25B-1CD0-42BB-989C-7C0C3880FE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19412" y="2505075"/>
            <a:ext cx="5088764" cy="368458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9627DF-CF8F-4696-A286-1064CD58B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7412" y="561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E10BF-3E3F-46EB-A16E-89C04DD03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Konkurence a regulace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0C7BB7-E518-49BF-BF9F-BE417ECB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35768"/>
            <a:ext cx="5157787" cy="4753895"/>
          </a:xfrm>
        </p:spPr>
        <p:txBody>
          <a:bodyPr>
            <a:normAutofit fontScale="85000" lnSpcReduction="10000"/>
          </a:bodyPr>
          <a:lstStyle/>
          <a:p>
            <a:r>
              <a:rPr lang="cs-CZ" i="1" dirty="0"/>
              <a:t>Omezení konkurence </a:t>
            </a:r>
            <a:r>
              <a:rPr lang="pl-PL" dirty="0"/>
              <a:t>je dáno zejména překážkami vstupu na trh.</a:t>
            </a:r>
          </a:p>
          <a:p>
            <a:r>
              <a:rPr lang="cs-CZ" dirty="0"/>
              <a:t>Intenzita konkurence nezávisí na počtu a síle </a:t>
            </a:r>
            <a:r>
              <a:rPr lang="cs-CZ" i="1" dirty="0"/>
              <a:t>existujících </a:t>
            </a:r>
            <a:r>
              <a:rPr lang="cs-CZ" dirty="0"/>
              <a:t>konkurentů, ale také (a dlouhodobě především) na počtu a síle </a:t>
            </a:r>
            <a:r>
              <a:rPr lang="cs-CZ" i="1" dirty="0"/>
              <a:t>potenciálních</a:t>
            </a:r>
            <a:r>
              <a:rPr lang="cs-CZ" dirty="0"/>
              <a:t> konkurentů, kteří sice ještě </a:t>
            </a:r>
            <a:r>
              <a:rPr lang="cs-CZ" b="1" dirty="0"/>
              <a:t>na </a:t>
            </a:r>
            <a:r>
              <a:rPr lang="cs-CZ" dirty="0"/>
              <a:t>trhu nejsou, ale mohli by na něj snadno a rychle vstoupit.</a:t>
            </a:r>
          </a:p>
          <a:p>
            <a:r>
              <a:rPr lang="cs-CZ" dirty="0"/>
              <a:t>na otevřených trzích efektivnější firmy v konkurenčním procesu vytlačují méně efektivní firmy. Trhy, které nejsou zcela otevřené, jsou strnulé a málo efektivní, protože neefektivní výrobci na nich dlouho přežívají.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FAF4FEC-3E8B-4A1E-88AF-35E18B9BDA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72488" y="713874"/>
            <a:ext cx="5791149" cy="5475789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7F8256-52F4-483F-B0C8-001189375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9912" y="23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01F2F-FD96-4E3F-9317-2847AC20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CECH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08C83BC-CFDC-46DA-857F-7EBE5CA35F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Cech je sdružení výrobců, které má tu moc (danou od státu), že může zabránit vstupu nových konkurentů na trh.</a:t>
            </a:r>
          </a:p>
          <a:p>
            <a:r>
              <a:rPr lang="cs-CZ" dirty="0"/>
              <a:t>Příklad - Trh taxíků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07D1BC4-5D52-4ACB-865E-68B56A2C3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668337"/>
            <a:ext cx="5183188" cy="1836738"/>
          </a:xfrm>
        </p:spPr>
        <p:txBody>
          <a:bodyPr>
            <a:normAutofit fontScale="92500" lnSpcReduction="10000"/>
          </a:bodyPr>
          <a:lstStyle/>
          <a:p>
            <a:r>
              <a:rPr lang="cs-CZ" b="0" dirty="0"/>
              <a:t>Trh ovládaný cechem - Kdyby byl trh otevřený, rovnovážný počet taxíků by byl 2 000 a rovnovážná cena by byla 18 Kč/km. Omezí-li cech počet členů na 1300, udrží cenu na 25 Kč/km a ekonomický </a:t>
            </a:r>
            <a:r>
              <a:rPr lang="pl-PL" b="0" dirty="0"/>
              <a:t>zisk na 10 Kč/km.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25A5DB6-912D-49F4-8668-F945318764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29129" y="2505075"/>
            <a:ext cx="5069329" cy="368458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F85DCE-47C2-4E35-B8F7-F6A1A4314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7412" y="140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DC3F1-9F90-4A92-A538-3B1B7550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ANTIDUMPINGOVÁ POLITIKA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846EF41-7C5E-4A8E-8BBA-F27B4E8C4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kořistnický </a:t>
            </a:r>
            <a:r>
              <a:rPr lang="cs-CZ" i="1" dirty="0"/>
              <a:t>(predátorský) dumping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399EFBD-655D-4F12-B9C9-B6A5080BE6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Dumping znamená, že výrobce prodává za nižší cenu, než jaké jsou jeho náklady. Je prováděn s cílem zničit konkurenty a získat na trhu dominantní (případně monopolní) postavení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FE6F5AA-87F3-44C0-A698-837A95572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Zostření konkurence na trhu piva</a:t>
            </a:r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6298DB7-7524-4409-A177-AEEAC9FEB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5579"/>
            <a:ext cx="5183188" cy="406408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Ve druhé polovině 9(). let se zostřila konkurence českém trhu piva. Malé pivovary (přesto, že měly výhodu nižšího zdanění) stále méně odolávaly konkurenci velkých pivovarů, které měly nižší náklady a navíc začaly uvádět na trh levná nízko stupňová piva; Některé z malých pivovaru nebyly schopny těmto levným </a:t>
            </a:r>
            <a:r>
              <a:rPr lang="pt-BR" dirty="0"/>
              <a:t>pivům konkurovat</a:t>
            </a:r>
            <a:r>
              <a:rPr lang="cs-CZ" dirty="0"/>
              <a:t> </a:t>
            </a:r>
            <a:r>
              <a:rPr lang="pt-BR" dirty="0"/>
              <a:t>a dostávaly</a:t>
            </a:r>
            <a:r>
              <a:rPr lang="cs-CZ" dirty="0"/>
              <a:t> </a:t>
            </a:r>
            <a:r>
              <a:rPr lang="pt-BR" dirty="0"/>
              <a:t>se do potíží.</a:t>
            </a:r>
          </a:p>
          <a:p>
            <a:r>
              <a:rPr lang="cs-CZ" dirty="0"/>
              <a:t>Malé pivovary hovořily o "cenové válce"., kterou proti nim rozpoutaly velké pivovary a která má jediný cíl zničit konkurenci, ovládnout trh a poté nasadit vysoké ceny.</a:t>
            </a:r>
            <a:endParaRPr lang="cs-CZ" i="1" dirty="0"/>
          </a:p>
          <a:p>
            <a:r>
              <a:rPr lang="cs-CZ" dirty="0"/>
              <a:t>Prezident Českého svazu malých nezávislých pivovaru tvrdil , že velké pivovary drží cenu piva uměle dole a jakmile zlikvidují konkurenci, budou se snažit "nahnat" své minulé ztráty. 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DFAB37-DF68-44B3-9BBA-F035677F3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0716" y="108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888E2-662D-4F6B-87C8-8122B8CB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HOSPODÁŘSKÉ SOUTĚŽE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43053E6-5703-4809-8A98-8702B72DE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15979"/>
            <a:ext cx="5157787" cy="46736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Státní orgány se často obávají toho, že některá firma získá na trhu </a:t>
            </a:r>
            <a:r>
              <a:rPr lang="cs-CZ" i="1" dirty="0"/>
              <a:t>dominantní postavení, </a:t>
            </a:r>
            <a:r>
              <a:rPr lang="cs-CZ" dirty="0"/>
              <a:t>tj. velký podíl na trhu. Setkáte se s názory, že dominantní postavení firmy na trhu vede k potlačení konkurence, že firma může svého dominantního postavení zneužít ke zvýšení ceny.</a:t>
            </a:r>
          </a:p>
          <a:p>
            <a:r>
              <a:rPr lang="cs-CZ" dirty="0"/>
              <a:t>Obavy z dominantního postavení vedou k tomu, že vlády </a:t>
            </a:r>
            <a:r>
              <a:rPr lang="cs-CZ" i="1" dirty="0"/>
              <a:t>kontrolují fúze, </a:t>
            </a:r>
            <a:r>
              <a:rPr lang="cs-CZ" dirty="0"/>
              <a:t>čili spojování firem, a brání takovým fúzím, které by mohly mít za následek vznik dominantního postavení.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DEC4D4D-8E36-4E15-8DDC-AF98D8CB8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96189"/>
            <a:ext cx="5183188" cy="459347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Fúze jsou cestou k hledání </a:t>
            </a:r>
            <a:r>
              <a:rPr lang="cs-CZ" i="1" dirty="0"/>
              <a:t>optimální velikosti firmy </a:t>
            </a:r>
            <a:r>
              <a:rPr lang="cs-CZ" dirty="0"/>
              <a:t>v době, kdy se trhy zvětšují a kdy nové informační technologie umožňují efektivně řídit mnohem větší útvary než dříve.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AAA7AB-6A9A-4A78-B332-2FEC3CC27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7412" y="493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0F7A0-89FB-4375-BB4B-118D4F39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MONOPOL A SUBSTITUCE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D30061-B7F7-4B63-B1B6-4801D0E52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197180" cy="823912"/>
          </a:xfrm>
        </p:spPr>
        <p:txBody>
          <a:bodyPr>
            <a:normAutofit/>
          </a:bodyPr>
          <a:lstStyle/>
          <a:p>
            <a:r>
              <a:rPr lang="cs-CZ" dirty="0"/>
              <a:t>Monopol je taková tržní situace, kdy na trh daného produktu dodává jediná firma.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F0FEB68-24EF-4876-A049-82B35A64F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9643728" cy="368458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Tato firma tedy není vystavena konkurenci jiných firem, které by dodávaly stejný nebo podobný produkt. To však neznamená, že monopolista není vystaven </a:t>
            </a:r>
            <a:r>
              <a:rPr lang="cs-CZ" i="1" dirty="0"/>
              <a:t>žádné </a:t>
            </a:r>
            <a:r>
              <a:rPr lang="cs-CZ" dirty="0"/>
              <a:t>konkurenci. Je vystaven konkurenci substitutů daného statku. Čím vzdálenější jsou tyto substituty, tím větší je tržní síla monopolu.</a:t>
            </a:r>
          </a:p>
          <a:p>
            <a:r>
              <a:rPr lang="cs-CZ" dirty="0"/>
              <a:t>Monopol nepoškozuje spotřebitele pouze vysokou cenou, ale také tím, že bez tlaku konkurence nedbá na kvalitu ani zlepšování svých výrobků a služeb.</a:t>
            </a:r>
          </a:p>
          <a:p>
            <a:r>
              <a:rPr lang="cs-CZ" dirty="0"/>
              <a:t>Regulace ceny často vede k zakonzervování monopolu - změní krátkodobý monopol v monopol dlouhodobý.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36BE69-3B5F-49CE-9DAD-9F1EFA153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654" y="253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691EA-2F05-4DD7-981D-C2E629BB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MONOPOL A </a:t>
            </a:r>
            <a:r>
              <a:rPr lang="cs-CZ" dirty="0"/>
              <a:t>REGULACE CENY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2467F8-EAED-4E5C-B8B8-0928C0AA2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1705"/>
            <a:ext cx="5157787" cy="1093370"/>
          </a:xfrm>
        </p:spPr>
        <p:txBody>
          <a:bodyPr>
            <a:normAutofit fontScale="62500" lnSpcReduction="20000"/>
          </a:bodyPr>
          <a:lstStyle/>
          <a:p>
            <a:r>
              <a:rPr lang="cs-CZ" b="0" dirty="0"/>
              <a:t>Rovnováha monopolu - Poptávka d po statku monopolu je totožná s poptávkou D celého trhu. Monopol maximalizuje zisk tam, kde se mezní náklady MC rovnají jeho meznímu příjmu MR. Poskytuje proto množství QM a dociluje cenu PM- Ekonomický zisk z jednotky statku je dán úsečkou m a celkový ekonomický zisk je znázorněn šedým obdélníkem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37C590F-3AB0-4F32-8E35-DE3655B89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9788" y="2740571"/>
            <a:ext cx="5157787" cy="3213595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163D3DD-FC8F-4D80-B1E9-D3E0944F1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11705"/>
            <a:ext cx="5183188" cy="1093370"/>
          </a:xfrm>
        </p:spPr>
        <p:txBody>
          <a:bodyPr>
            <a:normAutofit fontScale="62500" lnSpcReduction="20000"/>
          </a:bodyPr>
          <a:lstStyle/>
          <a:p>
            <a:r>
              <a:rPr lang="cs-CZ" b="0" dirty="0"/>
              <a:t>Regulace ceny monopolu - Když bude monopolu stanovena maximální cena PR, zvýší nabízené </a:t>
            </a:r>
            <a:r>
              <a:rPr lang="pl-PL" b="0" dirty="0"/>
              <a:t>množství na QRa monopolní zisk z jednotky statku klesne na r.</a:t>
            </a:r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88C0723-4754-4307-AC03-B9DA326E5B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296722" y="2505075"/>
            <a:ext cx="4934143" cy="3684588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2EECAF-224C-44AE-B451-24BAF4130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8939" y="172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1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3AD28-8489-4BA3-8FC5-006746BF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PŘIROZENÝ MONOPOL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D69007-BB62-419D-9434-563F3ECB2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03684"/>
            <a:ext cx="10512424" cy="836696"/>
          </a:xfrm>
        </p:spPr>
        <p:txBody>
          <a:bodyPr/>
          <a:lstStyle/>
          <a:p>
            <a:r>
              <a:rPr lang="cs-CZ" b="0" dirty="0"/>
              <a:t>Přirozený </a:t>
            </a:r>
            <a:r>
              <a:rPr lang="cs-CZ" b="0" i="1" dirty="0"/>
              <a:t>monopol </a:t>
            </a:r>
            <a:r>
              <a:rPr lang="cs-CZ" b="0" dirty="0"/>
              <a:t>vzniká z důvodu přirozených </a:t>
            </a:r>
            <a:r>
              <a:rPr lang="cs-CZ" b="0" i="1" dirty="0"/>
              <a:t>bariér vstupu </a:t>
            </a:r>
            <a:r>
              <a:rPr lang="cs-CZ" b="0" dirty="0"/>
              <a:t>na trh.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C92F957-CF57-41CB-A634-44F14A71B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cs-CZ" dirty="0"/>
              <a:t>Tato situace nastává tehdy, když jsou dodávky zboží či služby vázány na určitou přenosovou síť, jako je potrubí, kabelové vedení nebo koleje. Vybudování takové "sítě" bývá drahé a tvoří přitom podstatnou část nákladů.</a:t>
            </a:r>
          </a:p>
          <a:p>
            <a:r>
              <a:rPr lang="cs-CZ" dirty="0"/>
              <a:t>Náklady na vybudování přenosové sítě jsou dominantní nákladovou položkou. </a:t>
            </a:r>
            <a:r>
              <a:rPr lang="pt-BR" dirty="0"/>
              <a:t>Jde přitom o fixní náklady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EF1D0F-CAA8-4852-A768-296779C86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2612" y="244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B3571-5822-46B8-AD2B-13EC585F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KARTELOVÁ DOHODA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8F0ED83-D7E3-4C00-82E7-EFEF7DC39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0" dirty="0"/>
              <a:t>Členové kartelu tak prožívají dilema: zvýšit cenu (a přilákat tím na trh nové konkurenty) nebo nezvýšit cenu (a uchovat trh pro sebe)?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8EF9A25-FC06-46AF-8957-6AADE68907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i="1" dirty="0" err="1"/>
              <a:t>Nashova</a:t>
            </a:r>
            <a:r>
              <a:rPr lang="cs-CZ" i="1" dirty="0"/>
              <a:t> rovnováha </a:t>
            </a:r>
            <a:r>
              <a:rPr lang="cs-CZ" dirty="0"/>
              <a:t>nastává tehdy, když každý z obou "hráčů" volí svou optimální strategii sám o sobě, bez dohody s "protihráčem".</a:t>
            </a:r>
          </a:p>
          <a:p>
            <a:r>
              <a:rPr lang="cs-CZ" dirty="0"/>
              <a:t>Když se jim podaří uzavřít takovou </a:t>
            </a:r>
            <a:r>
              <a:rPr lang="cs-CZ" i="1" dirty="0"/>
              <a:t>kartelovou dohodu </a:t>
            </a:r>
            <a:r>
              <a:rPr lang="pl-PL" dirty="0"/>
              <a:t>- dohodu o množstvích, která každý z nich bude na trhu nabízet - dostanou se z </a:t>
            </a:r>
            <a:r>
              <a:rPr lang="pl-PL" i="1" dirty="0"/>
              <a:t>Nashovy rovnováhy do rovnováhy kartelu</a:t>
            </a:r>
          </a:p>
          <a:p>
            <a:r>
              <a:rPr lang="cs-CZ" dirty="0"/>
              <a:t>kartelová dohoda prospívá výrobcům. Ale neprospívá spotřebitelům. Omezuje konkurenci, snižuje množství statku a zvyšuje jeho cenu. Znamená odchýlení trhu od bodu jeho konkurenční rovnováhy, který, jak víme, je bodem efektivním.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D19A19-E906-49CC-A08E-9A2E5FA92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79592"/>
            <a:ext cx="5058383" cy="836579"/>
          </a:xfrm>
          <a:prstGeom prst="rect">
            <a:avLst/>
          </a:prstGeo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9C81389-CC90-4F7E-9756-8C943FB22C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351334" y="3146003"/>
            <a:ext cx="4824919" cy="2402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F36726-3B07-4137-AB09-0A51679E9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7412" y="224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60E1D-45FD-4EFB-B9C0-19B065D4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DOKONALÉ A NEDOKONALÉ </a:t>
            </a:r>
            <a:r>
              <a:rPr lang="cs-CZ" b="1" dirty="0"/>
              <a:t>TRHY. Dokonalý trh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0604055-295D-41C5-8218-73AB42E84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Dokonalý neboli dokonalé konkurenční trh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CEA531F-D7DE-4C7C-BB83-D02D7CE0E1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Výrobce nemůže změnami své produkce ovlivnit docilovanou cenu. Pokud toto platí pro všechny výrobce dodávající na trh, říkáme o takovém trhu, že je dokonalý (též dokonale konkurenční).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C06DF1E-3136-42C4-8858-412EEEBAB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0" dirty="0"/>
              <a:t>Poptávka po pšenici jednoho z tisíce zemědělců je dokonale elastická - zemědělec není schopen změnami své produkce ovlivnit cenu.</a:t>
            </a:r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C98AB72-E8A2-44EB-919D-F6EF23938BD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19044" y="2505075"/>
            <a:ext cx="4889500" cy="368458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B1F35B-3F5D-4D66-8676-68231A023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3744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AB2F0-C6DF-4CF3-B607-A98555A0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Nedokonalý (nebo nedokonale konkurenční) trh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F4A9F6C-8776-46F4-AA3B-9A9831CCE8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Výrobce může změnami své produkce </a:t>
            </a:r>
            <a:r>
              <a:rPr lang="cs-CZ" i="1" dirty="0"/>
              <a:t>do </a:t>
            </a:r>
            <a:r>
              <a:rPr lang="cs-CZ" dirty="0"/>
              <a:t>určité </a:t>
            </a:r>
            <a:r>
              <a:rPr lang="cs-CZ" i="1" dirty="0"/>
              <a:t>míry </a:t>
            </a:r>
            <a:r>
              <a:rPr lang="cs-CZ" dirty="0"/>
              <a:t>ovlivnit docilovanou cenu. Takový trh je </a:t>
            </a:r>
            <a:r>
              <a:rPr lang="cs-CZ" i="1" dirty="0"/>
              <a:t>nedokonalý </a:t>
            </a:r>
            <a:r>
              <a:rPr lang="cs-CZ" dirty="0"/>
              <a:t>(též </a:t>
            </a:r>
            <a:r>
              <a:rPr lang="cs-CZ" i="1" dirty="0"/>
              <a:t>nedokonale </a:t>
            </a:r>
            <a:r>
              <a:rPr lang="cs-CZ" dirty="0"/>
              <a:t>konkurenční).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F5C3C8B-8098-47C8-91EE-B54B2F328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b="0" dirty="0"/>
              <a:t>Poptávka po guláši jedné z mnoha restaurací není dokonale elastická, Majitel restaurace může</a:t>
            </a:r>
            <a:r>
              <a:rPr lang="cs-CZ" b="0" dirty="0"/>
              <a:t> změnami svého prodávaného množství do </a:t>
            </a:r>
            <a:r>
              <a:rPr lang="cs-CZ" b="0" i="1" dirty="0"/>
              <a:t>jisté </a:t>
            </a:r>
            <a:r>
              <a:rPr lang="cs-CZ" b="0" dirty="0"/>
              <a:t>míry ovlivnit svou cenu.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93913A2-7793-4E52-A360-A985394DEC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92022" y="2505075"/>
            <a:ext cx="4743544" cy="368458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7BAE04-9B1D-4A05-9FAE-870ADECAB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5566" y="359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D1F0C-084E-4C8E-ADEE-FB126307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Čtyři podmínky </a:t>
            </a:r>
            <a:r>
              <a:rPr lang="pl-PL" i="1" dirty="0"/>
              <a:t>dokonalého </a:t>
            </a:r>
            <a:r>
              <a:rPr lang="pl-PL" dirty="0"/>
              <a:t>trhu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1B72528-865E-4C66-9750-5FAA40251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Dokonala informovanost kupujících a prodávajících</a:t>
            </a:r>
          </a:p>
          <a:p>
            <a:pPr lvl="0"/>
            <a:r>
              <a:rPr lang="cs-CZ" dirty="0"/>
              <a:t>Nulové náklady na změnu dodavatele</a:t>
            </a:r>
          </a:p>
          <a:p>
            <a:pPr lvl="0"/>
            <a:r>
              <a:rPr lang="cs-CZ" dirty="0"/>
              <a:t>Homogenní produkt</a:t>
            </a:r>
          </a:p>
          <a:p>
            <a:r>
              <a:rPr lang="cs-CZ" dirty="0"/>
              <a:t>Velky počet prodávajících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CDE6E1-0085-4C03-8E93-A73E25770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376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F3F00-43F3-4D5B-BF97-A49608DF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MEZNí PŘíJEM A CENOVÁ TVORBA</a:t>
            </a:r>
            <a:br>
              <a:rPr lang="pt-BR" dirty="0"/>
            </a:br>
            <a:r>
              <a:rPr lang="cs-CZ" dirty="0"/>
              <a:t>NA NEDOKONALÉM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5405DE-9C2F-4704-B632-2491452C3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Na nedokonalých trzích výrobci “tvoří svou cenu” nebo hledají takovou cenu, která jim maximalizuje zisk. Výrobce maximalizuje zisk při takové ceně, při které se mezní příjem rovna mezním nákladům.</a:t>
            </a:r>
          </a:p>
          <a:p>
            <a:r>
              <a:rPr lang="cs-CZ" i="1" dirty="0"/>
              <a:t>Mezní příjem </a:t>
            </a:r>
            <a:r>
              <a:rPr lang="cs-CZ" dirty="0"/>
              <a:t>je přírůstek celkového přijmu, </a:t>
            </a:r>
            <a:r>
              <a:rPr lang="pl-PL" dirty="0"/>
              <a:t>dosažený zvýšením prodeje o jednotku.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307AE8-77D9-455E-AF1A-B27AA3D79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99F07-9EC5-48B4-A78C-8D31057E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penzión tvoří svou cenu?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3CBC6411-53C0-447E-806C-5517ACDEDB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088105" y="1562416"/>
            <a:ext cx="3085717" cy="3733167"/>
          </a:xfrm>
          <a:prstGeom prst="rect">
            <a:avLst/>
          </a:prstGeom>
        </p:spPr>
      </p:pic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C71EF74C-2098-4164-9867-BA0E32B114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499684" y="459247"/>
            <a:ext cx="4630535" cy="5057464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E353BB69-9811-4E18-97AC-7B872054AD9D}"/>
              </a:ext>
            </a:extLst>
          </p:cNvPr>
          <p:cNvSpPr/>
          <p:nvPr/>
        </p:nvSpPr>
        <p:spPr>
          <a:xfrm>
            <a:off x="986589" y="5569544"/>
            <a:ext cx="11004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Funkce mezního příjmu je odvozena od funkce poptávky. Křivka mezního přijmu leží pod křivkou poptávky. Protože má penzión nulové mezní náklady (křivka mezních nákladů splývá s vodorovnou osou), maximalizuje zisk tam. kde křivka mezního příjmu protíná vodorovnou osu (MR =MC =O).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251A45-1F43-4DE3-B763-E2A45D2DC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312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50E351A-54EB-408F-9921-0ECBAFEC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Dokonalý a nedokonalý trh v dlouhém období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6045229-045D-40CF-AB11-A4A99706C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Na dokonalých trzích v dlouhém období výrobce dosahuje nulového ekonomického zisku: cena se rovna průměrným nákladům. Pokud to není tak, na trh vstupuji další výrobci přilákané vidinou zisku, poptávka na jednoho výrobce klesá dokud jeho zisk není nulový.</a:t>
            </a:r>
          </a:p>
          <a:p>
            <a:r>
              <a:rPr lang="cs-CZ" dirty="0"/>
              <a:t> Na nedokonalých trzích firmy prodávají za ceny, které jsou vyšší než jejich průměrné náklady, a dosahuji ekonomického zisku</a:t>
            </a:r>
          </a:p>
          <a:p>
            <a:r>
              <a:rPr lang="cs-CZ" dirty="0"/>
              <a:t>firma na nedokonalém trhu prodává za cenu, která je vyšší než mezní náklady. Tím se nedokonalý trh odlišuje od dokonalého trhu, kde se cena rovná mezním nákladům. </a:t>
            </a:r>
          </a:p>
          <a:p>
            <a:r>
              <a:rPr lang="cs-CZ" dirty="0"/>
              <a:t>Na nedokonalém trhu firma nevyrábí v minimu průměrných nákladů. Tím se nedokonalý trh rovněž odlišuje od dokonalého trhu, kde firmy vyrábí v minimu průměrných nákladů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2E2BA8-20FD-48D9-8A21-823E689F4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1347" y="31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74865-ADD6-4CDA-A1B7-9E4B0B6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Dva typy nedokonalých trhů - monopolistická konkurence a oligopol. MONOPOLISTICKÁ </a:t>
            </a:r>
            <a:r>
              <a:rPr lang="cs-CZ" b="1" dirty="0"/>
              <a:t>KONKURENCE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E110E93-44EC-4421-8AF2-7D87EBD21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Monopolistická konkurence - trh blízkých substitutu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C8DAE9A-CF34-4C67-B308-4BEC19FD73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Takový trh v sobě spojuje prvky monopolu i konkurence.</a:t>
            </a:r>
          </a:p>
          <a:p>
            <a:r>
              <a:rPr lang="cs-CZ" i="1" dirty="0"/>
              <a:t>Prosazuje se tendence k nulovému ekonomickému </a:t>
            </a:r>
            <a:r>
              <a:rPr lang="cs-CZ" i="1" dirty="0" err="1"/>
              <a:t>získu</a:t>
            </a:r>
            <a:endParaRPr lang="cs-CZ" i="1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6CB4D38-C245-4CE9-B371-D7EFDF5ED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Příklad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5A0E7F04-4B1C-4CD8-BDF9-B687CA994E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it-IT" dirty="0"/>
              <a:t>Jogurt Danissimo vyrábí jen firma Danone a má</a:t>
            </a:r>
            <a:r>
              <a:rPr lang="cs-CZ" dirty="0"/>
              <a:t> tudíž na něj "monopol". Ale zároveň se její jogurt setkává na trhu s tolika blízkými substituty - podobnými jogurty jiných firem, že je konkurence na trhu jogurtů značně ostrá. Model trhu – monopolistická konkurence</a:t>
            </a:r>
          </a:p>
          <a:p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1AD9CF-C5CD-4763-A603-68A393D1D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7495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4543B-8077-4BE5-AB3C-DBE1430A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OliGOPOL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8D54D17-AAD8-40B1-9E32-574B465B4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Oligopol je trh, na kterém nejen krátkodobě, ale</a:t>
            </a:r>
          </a:p>
          <a:p>
            <a:r>
              <a:rPr lang="cs-CZ" dirty="0"/>
              <a:t>i dlouhodobě působí jen několik málo firem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3AFAB48-07EE-4E2B-B986-52C54C4488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Je to v případech, kdy optimální velikost firmy je značná (díky velkému podílu fixních nákladů) a zároveň tržní poptávka je (vzhledem k optimální velikosti firem) relativně malá.</a:t>
            </a:r>
          </a:p>
          <a:p>
            <a:r>
              <a:rPr lang="pl-PL" dirty="0"/>
              <a:t>Na rozdíl od monopolistické konkurence se na oligopolním trhu ani </a:t>
            </a:r>
            <a:r>
              <a:rPr lang="cs-CZ" dirty="0"/>
              <a:t>v dlouhém období nemusí prosazovat tendence k nulovému ekonomickému zisku.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5CE45F4-CCAF-41AE-86F7-323AE9F3C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Příklad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302CB85-7FD4-4976-85B1-8BD1710AB7F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Mobilní operátoři (</a:t>
            </a:r>
            <a:r>
              <a:rPr lang="cs-CZ" dirty="0" err="1"/>
              <a:t>T-mobile</a:t>
            </a:r>
            <a:r>
              <a:rPr lang="cs-CZ" dirty="0"/>
              <a:t>, Vodafone, O2)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671161-E7B4-4943-BAD0-9ACD69401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7495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1444</Words>
  <Application>Microsoft Office PowerPoint</Application>
  <PresentationFormat>Širokoúhlá obrazovka</PresentationFormat>
  <Paragraphs>76</Paragraphs>
  <Slides>18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Nedokonalé trhy, monopol, regulace (Holman, Ekonomie, 2 vydání. kap. 6, 7)</vt:lpstr>
      <vt:lpstr>DOKONALÉ A NEDOKONALÉ TRHY. Dokonalý trh</vt:lpstr>
      <vt:lpstr>Nedokonalý (nebo nedokonale konkurenční) trh</vt:lpstr>
      <vt:lpstr>Čtyři podmínky dokonalého trhu</vt:lpstr>
      <vt:lpstr>MEZNí PŘíJEM A CENOVÁ TVORBA NA NEDOKONALÉM TRHU</vt:lpstr>
      <vt:lpstr>Jak penzión tvoří svou cenu?</vt:lpstr>
      <vt:lpstr>Dokonalý a nedokonalý trh v dlouhém období</vt:lpstr>
      <vt:lpstr>Dva typy nedokonalých trhů - monopolistická konkurence a oligopol. MONOPOLISTICKÁ KONKURENCE</vt:lpstr>
      <vt:lpstr>OliGOPOL</vt:lpstr>
      <vt:lpstr>NEDOKONALÉ TRHY A INFORMACE</vt:lpstr>
      <vt:lpstr>Konkurence a regulace</vt:lpstr>
      <vt:lpstr>CECH</vt:lpstr>
      <vt:lpstr>ANTIDUMPINGOVÁ POLITIKA</vt:lpstr>
      <vt:lpstr>OCHRANA HOSPODÁŘSKÉ SOUTĚŽE</vt:lpstr>
      <vt:lpstr>MONOPOL A SUBSTITUCE</vt:lpstr>
      <vt:lpstr>MONOPOL A REGULACE CENY</vt:lpstr>
      <vt:lpstr>PŘIROZENÝ MONOPOL</vt:lpstr>
      <vt:lpstr>KARTELOVÁ DOHODA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Nedokonalé trhy, monopol, regulace, externality, veřejné statky (Holman, kap. 6, 7, 16, 17)</dc:title>
  <dc:creator>Čábelková Inna</dc:creator>
  <cp:lastModifiedBy>Čábelková Inna</cp:lastModifiedBy>
  <cp:revision>36</cp:revision>
  <dcterms:created xsi:type="dcterms:W3CDTF">2020-10-08T13:52:16Z</dcterms:created>
  <dcterms:modified xsi:type="dcterms:W3CDTF">2020-10-23T14:14:11Z</dcterms:modified>
</cp:coreProperties>
</file>