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  <p:sldId id="291" r:id="rId6"/>
    <p:sldId id="257" r:id="rId7"/>
    <p:sldId id="259" r:id="rId8"/>
    <p:sldId id="260" r:id="rId9"/>
    <p:sldId id="261" r:id="rId10"/>
    <p:sldId id="263" r:id="rId11"/>
    <p:sldId id="264" r:id="rId12"/>
    <p:sldId id="266" r:id="rId13"/>
    <p:sldId id="267" r:id="rId14"/>
    <p:sldId id="280" r:id="rId15"/>
    <p:sldId id="295" r:id="rId16"/>
    <p:sldId id="269" r:id="rId17"/>
    <p:sldId id="292" r:id="rId18"/>
    <p:sldId id="270" r:id="rId19"/>
    <p:sldId id="273" r:id="rId20"/>
    <p:sldId id="293" r:id="rId21"/>
    <p:sldId id="274" r:id="rId22"/>
    <p:sldId id="277" r:id="rId23"/>
    <p:sldId id="294" r:id="rId24"/>
    <p:sldId id="278" r:id="rId25"/>
    <p:sldId id="281" r:id="rId26"/>
    <p:sldId id="297" r:id="rId27"/>
    <p:sldId id="296" r:id="rId28"/>
    <p:sldId id="298" r:id="rId29"/>
    <p:sldId id="299" r:id="rId30"/>
    <p:sldId id="300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2BE37-FB80-A15C-493F-312D7084B67C}" v="3" dt="2020-10-22T09:12:46.669"/>
    <p1510:client id="{E0353E2C-72A4-A7B7-55C9-0C579213AFA2}" v="601" dt="2020-10-22T09:24:26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S::bakoa1af@ff.cuni.cz::999f5e52-b3b5-4322-ac6a-365c09c88039" providerId="AD" clId="Web-{E0353E2C-72A4-A7B7-55C9-0C579213AFA2}"/>
    <pc:docChg chg="delSld modSld">
      <pc:chgData name="Jarolímková, Adéla" userId="S::bakoa1af@ff.cuni.cz::999f5e52-b3b5-4322-ac6a-365c09c88039" providerId="AD" clId="Web-{E0353E2C-72A4-A7B7-55C9-0C579213AFA2}" dt="2020-10-22T09:24:26.474" v="597" actId="20577"/>
      <pc:docMkLst>
        <pc:docMk/>
      </pc:docMkLst>
      <pc:sldChg chg="modSp">
        <pc:chgData name="Jarolímková, Adéla" userId="S::bakoa1af@ff.cuni.cz::999f5e52-b3b5-4322-ac6a-365c09c88039" providerId="AD" clId="Web-{E0353E2C-72A4-A7B7-55C9-0C579213AFA2}" dt="2020-10-22T09:20:01.341" v="436" actId="20577"/>
        <pc:sldMkLst>
          <pc:docMk/>
          <pc:sldMk cId="3764807751" sldId="261"/>
        </pc:sldMkLst>
        <pc:spChg chg="mod">
          <ac:chgData name="Jarolímková, Adéla" userId="S::bakoa1af@ff.cuni.cz::999f5e52-b3b5-4322-ac6a-365c09c88039" providerId="AD" clId="Web-{E0353E2C-72A4-A7B7-55C9-0C579213AFA2}" dt="2020-10-22T09:20:01.341" v="436" actId="20577"/>
          <ac:spMkLst>
            <pc:docMk/>
            <pc:sldMk cId="3764807751" sldId="261"/>
            <ac:spMk id="7" creationId="{00000000-0000-0000-0000-000000000000}"/>
          </ac:spMkLst>
        </pc:spChg>
      </pc:sldChg>
      <pc:sldChg chg="del">
        <pc:chgData name="Jarolímková, Adéla" userId="S::bakoa1af@ff.cuni.cz::999f5e52-b3b5-4322-ac6a-365c09c88039" providerId="AD" clId="Web-{E0353E2C-72A4-A7B7-55C9-0C579213AFA2}" dt="2020-10-22T09:20:08.982" v="439"/>
        <pc:sldMkLst>
          <pc:docMk/>
          <pc:sldMk cId="4124099507" sldId="262"/>
        </pc:sldMkLst>
      </pc:sldChg>
      <pc:sldChg chg="modSp">
        <pc:chgData name="Jarolímková, Adéla" userId="S::bakoa1af@ff.cuni.cz::999f5e52-b3b5-4322-ac6a-365c09c88039" providerId="AD" clId="Web-{E0353E2C-72A4-A7B7-55C9-0C579213AFA2}" dt="2020-10-22T09:21:46.563" v="542" actId="20577"/>
        <pc:sldMkLst>
          <pc:docMk/>
          <pc:sldMk cId="2325029133" sldId="264"/>
        </pc:sldMkLst>
        <pc:spChg chg="mod">
          <ac:chgData name="Jarolímková, Adéla" userId="S::bakoa1af@ff.cuni.cz::999f5e52-b3b5-4322-ac6a-365c09c88039" providerId="AD" clId="Web-{E0353E2C-72A4-A7B7-55C9-0C579213AFA2}" dt="2020-10-22T09:21:46.563" v="542" actId="20577"/>
          <ac:spMkLst>
            <pc:docMk/>
            <pc:sldMk cId="2325029133" sldId="264"/>
            <ac:spMk id="3" creationId="{00000000-0000-0000-0000-000000000000}"/>
          </ac:spMkLst>
        </pc:spChg>
      </pc:sldChg>
      <pc:sldChg chg="del">
        <pc:chgData name="Jarolímková, Adéla" userId="S::bakoa1af@ff.cuni.cz::999f5e52-b3b5-4322-ac6a-365c09c88039" providerId="AD" clId="Web-{E0353E2C-72A4-A7B7-55C9-0C579213AFA2}" dt="2020-10-22T09:21:47.610" v="544"/>
        <pc:sldMkLst>
          <pc:docMk/>
          <pc:sldMk cId="795128947" sldId="265"/>
        </pc:sldMkLst>
      </pc:sldChg>
      <pc:sldChg chg="modSp">
        <pc:chgData name="Jarolímková, Adéla" userId="S::bakoa1af@ff.cuni.cz::999f5e52-b3b5-4322-ac6a-365c09c88039" providerId="AD" clId="Web-{E0353E2C-72A4-A7B7-55C9-0C579213AFA2}" dt="2020-10-22T09:24:26.474" v="596" actId="20577"/>
        <pc:sldMkLst>
          <pc:docMk/>
          <pc:sldMk cId="367465521" sldId="267"/>
        </pc:sldMkLst>
        <pc:spChg chg="mod">
          <ac:chgData name="Jarolímková, Adéla" userId="S::bakoa1af@ff.cuni.cz::999f5e52-b3b5-4322-ac6a-365c09c88039" providerId="AD" clId="Web-{E0353E2C-72A4-A7B7-55C9-0C579213AFA2}" dt="2020-10-22T09:24:26.474" v="596" actId="20577"/>
          <ac:spMkLst>
            <pc:docMk/>
            <pc:sldMk cId="367465521" sldId="267"/>
            <ac:spMk id="3" creationId="{00000000-0000-0000-0000-000000000000}"/>
          </ac:spMkLst>
        </pc:spChg>
      </pc:sldChg>
      <pc:sldChg chg="del">
        <pc:chgData name="Jarolímková, Adéla" userId="S::bakoa1af@ff.cuni.cz::999f5e52-b3b5-4322-ac6a-365c09c88039" providerId="AD" clId="Web-{E0353E2C-72A4-A7B7-55C9-0C579213AFA2}" dt="2020-10-22T09:22:52.596" v="545"/>
        <pc:sldMkLst>
          <pc:docMk/>
          <pc:sldMk cId="4115226518" sldId="26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E135FC8-1163-4815-8B26-EE22A12CA537}" type="datetimeFigureOut">
              <a:rPr lang="cs-CZ" smtClean="0"/>
              <a:pPr/>
              <a:t>20.10.2021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F18FCD1-91D7-458E-92BC-CB96BE8DF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mp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2dsearch.com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Bibliografické rešeršní služby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 Rešeršní  proces II – klíčová slova, formulace dotazu, rešeršní strategie</a:t>
            </a:r>
          </a:p>
        </p:txBody>
      </p:sp>
      <p:pic>
        <p:nvPicPr>
          <p:cNvPr id="5" name="Obrázek 4" descr="UISK_logo_claim-neg_RGB_XSM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45224"/>
            <a:ext cx="3251725" cy="93610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Rozšíření a zástupné znaky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6792"/>
          </a:xfrm>
        </p:spPr>
        <p:txBody>
          <a:bodyPr vert="horz" lIns="54864" tIns="91440" rIns="91440" bIns="45720" rtlCol="0" anchor="t">
            <a:normAutofit fontScale="77500" lnSpcReduction="20000"/>
          </a:bodyPr>
          <a:lstStyle/>
          <a:p>
            <a:pPr marL="438785"/>
            <a:r>
              <a:rPr lang="cs-CZ" dirty="0"/>
              <a:t>Podoba se v jednotlivých systémech liší</a:t>
            </a:r>
            <a:endParaRPr lang="cs-CZ"/>
          </a:p>
          <a:p>
            <a:pPr marL="438785"/>
            <a:r>
              <a:rPr lang="cs-CZ" dirty="0"/>
              <a:t>Rozšíření – pravostranné ve všech systémech (</a:t>
            </a:r>
            <a:r>
              <a:rPr lang="cs-CZ" dirty="0" err="1"/>
              <a:t>librar</a:t>
            </a:r>
            <a:r>
              <a:rPr lang="cs-CZ" dirty="0"/>
              <a:t>*=</a:t>
            </a:r>
            <a:r>
              <a:rPr lang="cs-CZ" dirty="0" err="1"/>
              <a:t>library</a:t>
            </a:r>
            <a:r>
              <a:rPr lang="cs-CZ" dirty="0"/>
              <a:t>, </a:t>
            </a:r>
            <a:r>
              <a:rPr lang="cs-CZ" dirty="0" err="1"/>
              <a:t>librarian</a:t>
            </a:r>
            <a:r>
              <a:rPr lang="cs-CZ" dirty="0"/>
              <a:t>, </a:t>
            </a:r>
            <a:r>
              <a:rPr lang="cs-CZ" dirty="0" err="1"/>
              <a:t>librarianship</a:t>
            </a:r>
            <a:r>
              <a:rPr lang="cs-CZ" dirty="0"/>
              <a:t>), levostranné nemusí být umožněno (*břežní = levobřežní/pravobřežní)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611560" y="3429000"/>
          <a:ext cx="8064895" cy="2851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29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607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>
                          <a:solidFill>
                            <a:srgbClr val="FFC000"/>
                          </a:solidFill>
                        </a:rPr>
                        <a:t>PŘÍKLADY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EBSCO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OVID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PROQUEST DIALOG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STN International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cs-CZ" dirty="0"/>
                        <a:t>Jeden nebo žádný znak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[*1]/$1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cs-CZ" dirty="0"/>
                        <a:t>Právě jeden znak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#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!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074">
                <a:tc>
                  <a:txBody>
                    <a:bodyPr/>
                    <a:lstStyle/>
                    <a:p>
                      <a:r>
                        <a:rPr lang="cs-CZ" dirty="0"/>
                        <a:t>Rozšíření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*, $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  <a:r>
                        <a:rPr lang="cs-CZ" dirty="0"/>
                        <a:t> </a:t>
                      </a:r>
                      <a:r>
                        <a:rPr lang="cs-CZ" sz="1400" dirty="0"/>
                        <a:t>0-10 znaků</a:t>
                      </a:r>
                      <a:endParaRPr lang="en-US" dirty="0"/>
                    </a:p>
                    <a:p>
                      <a:pPr algn="ctr"/>
                      <a:r>
                        <a:rPr lang="en-US" dirty="0"/>
                        <a:t>[*n]/$n</a:t>
                      </a:r>
                      <a:r>
                        <a:rPr lang="cs-CZ" dirty="0"/>
                        <a:t> </a:t>
                      </a:r>
                      <a:r>
                        <a:rPr lang="cs-CZ" sz="1400" dirty="0"/>
                        <a:t>až</a:t>
                      </a:r>
                      <a:r>
                        <a:rPr lang="cs-CZ" sz="1400" baseline="0" dirty="0"/>
                        <a:t> do n znaků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?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65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dotazu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Rešeršní strategie a metody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40664" y="3284984"/>
            <a:ext cx="69996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Strategie stavebních kamenů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Strategie rostoucí perly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Strategie osekávání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Vyhledávání s využitím klíčových slov x vyhledávání s využitím tezauru</a:t>
            </a:r>
          </a:p>
        </p:txBody>
      </p:sp>
    </p:spTree>
    <p:extLst>
      <p:ext uri="{BB962C8B-B14F-4D97-AF65-F5344CB8AC3E}">
        <p14:creationId xmlns:p14="http://schemas.microsoft.com/office/powerpoint/2010/main" val="2173315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Rešeršní strategie a metody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závisí na možnostech systému</a:t>
            </a:r>
          </a:p>
          <a:p>
            <a:pPr lvl="1"/>
            <a:r>
              <a:rPr lang="cs-CZ" dirty="0"/>
              <a:t>Způsob komunikace se systémem – formulář x příkazový řádek x </a:t>
            </a:r>
            <a:r>
              <a:rPr lang="cs-CZ" dirty="0" err="1"/>
              <a:t>browsing</a:t>
            </a:r>
            <a:endParaRPr lang="cs-CZ" dirty="0"/>
          </a:p>
          <a:p>
            <a:pPr lvl="1"/>
            <a:r>
              <a:rPr lang="cs-CZ" dirty="0"/>
              <a:t>Dostupnost operátorů</a:t>
            </a:r>
          </a:p>
          <a:p>
            <a:pPr lvl="1"/>
            <a:r>
              <a:rPr lang="cs-CZ" dirty="0"/>
              <a:t>Dostupnost filtrů, fazet</a:t>
            </a:r>
          </a:p>
          <a:p>
            <a:pPr lvl="1"/>
            <a:r>
              <a:rPr lang="cs-CZ" dirty="0"/>
              <a:t>Omezování vyhledávání na vybrané pole</a:t>
            </a:r>
          </a:p>
          <a:p>
            <a:pPr lvl="1"/>
            <a:r>
              <a:rPr lang="cs-CZ" dirty="0"/>
              <a:t>Ukládání jednotlivých dotazů do rešeršní historie</a:t>
            </a:r>
          </a:p>
          <a:p>
            <a:pPr lvl="1"/>
            <a:r>
              <a:rPr lang="cs-CZ" dirty="0"/>
              <a:t>Používané selekční jazyky – tezaury, klasifikace, číselníky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2225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stavebních kamenů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Building</a:t>
            </a:r>
            <a:r>
              <a:rPr lang="cs-CZ" dirty="0"/>
              <a:t> </a:t>
            </a:r>
            <a:r>
              <a:rPr lang="cs-CZ" dirty="0" err="1"/>
              <a:t>blocks</a:t>
            </a:r>
            <a:endParaRPr lang="cs-CZ" dirty="0"/>
          </a:p>
          <a:p>
            <a:r>
              <a:rPr lang="cs-CZ" dirty="0"/>
              <a:t>Dotaz je rozložen na jednotlivé části (koncepty, fazety), které se zpracují samostatně a následně se kombinují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7460991"/>
              </p:ext>
            </p:extLst>
          </p:nvPr>
        </p:nvGraphicFramePr>
        <p:xfrm>
          <a:off x="395535" y="4005064"/>
          <a:ext cx="8568955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3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3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37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37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13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Koncept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Koncept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Koncept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Koncept 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Synonyma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čtenářství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děti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výzkum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četba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školáci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průzkum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čtení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předškoláci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/>
                        <a:t>studie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1757059" y="4005064"/>
            <a:ext cx="5767269" cy="1728192"/>
            <a:chOff x="1757059" y="4005064"/>
            <a:chExt cx="5767269" cy="1728192"/>
          </a:xfrm>
        </p:grpSpPr>
        <p:sp>
          <p:nvSpPr>
            <p:cNvPr id="5" name="TextovéPole 4"/>
            <p:cNvSpPr txBox="1"/>
            <p:nvPr/>
          </p:nvSpPr>
          <p:spPr>
            <a:xfrm>
              <a:off x="3491880" y="4005064"/>
              <a:ext cx="648072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AND</a:t>
              </a: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5220072" y="4005064"/>
              <a:ext cx="648072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AND</a:t>
              </a:r>
            </a:p>
          </p:txBody>
        </p:sp>
        <p:sp>
          <p:nvSpPr>
            <p:cNvPr id="7" name="TextovéPole 6"/>
            <p:cNvSpPr txBox="1"/>
            <p:nvPr/>
          </p:nvSpPr>
          <p:spPr>
            <a:xfrm>
              <a:off x="6876256" y="4016656"/>
              <a:ext cx="648072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AND</a:t>
              </a: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1757059" y="4445358"/>
              <a:ext cx="504056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OR</a:t>
              </a: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1763688" y="4874657"/>
              <a:ext cx="504056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OR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1763688" y="5363924"/>
              <a:ext cx="504056" cy="369332"/>
            </a:xfrm>
            <a:prstGeom prst="rect">
              <a:avLst/>
            </a:prstGeom>
            <a:solidFill>
              <a:srgbClr val="FFC000"/>
            </a:solidFill>
          </p:spPr>
          <p:txBody>
            <a:bodyPr wrap="square" rtlCol="0">
              <a:spAutoFit/>
            </a:bodyPr>
            <a:lstStyle/>
            <a:p>
              <a:r>
                <a:rPr lang="cs-CZ" dirty="0"/>
                <a:t>OR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0990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stavebních kamenů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>
              <a:buNone/>
            </a:pPr>
            <a:r>
              <a:rPr lang="cs-CZ" dirty="0"/>
              <a:t>Příklad jednoduché rešeršní historie</a:t>
            </a:r>
          </a:p>
          <a:p>
            <a:pPr marL="118872" indent="0">
              <a:buNone/>
            </a:pPr>
            <a:r>
              <a:rPr lang="cs-CZ" dirty="0"/>
              <a:t>1. četba OR čtení OR čtenářství</a:t>
            </a:r>
          </a:p>
          <a:p>
            <a:pPr marL="118872" indent="0">
              <a:buNone/>
            </a:pPr>
            <a:r>
              <a:rPr lang="cs-CZ" dirty="0"/>
              <a:t>2. děti OR školáci OR žáci</a:t>
            </a:r>
          </a:p>
          <a:p>
            <a:pPr marL="118872" indent="0">
              <a:buNone/>
            </a:pPr>
            <a:r>
              <a:rPr lang="cs-CZ" dirty="0"/>
              <a:t>3. výzkum OR studie OR průzkum</a:t>
            </a:r>
          </a:p>
          <a:p>
            <a:pPr marL="118872" indent="0">
              <a:buNone/>
            </a:pPr>
            <a:r>
              <a:rPr lang="cs-CZ" dirty="0"/>
              <a:t>4. 1 AND 2 AND 3</a:t>
            </a:r>
          </a:p>
          <a:p>
            <a:pPr marL="118872" indent="0">
              <a:buNone/>
            </a:pPr>
            <a:r>
              <a:rPr lang="cs-CZ" dirty="0"/>
              <a:t>5. předškolní OR školka</a:t>
            </a:r>
          </a:p>
          <a:p>
            <a:pPr marL="118872" indent="0">
              <a:buNone/>
            </a:pPr>
            <a:r>
              <a:rPr lang="cs-CZ" dirty="0"/>
              <a:t>6. 4 NOT 5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54368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stavebních kamenů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/>
              <a:t>Jednotlivé koncepty lze mezi sebou libovolně kombinovat</a:t>
            </a:r>
          </a:p>
          <a:p>
            <a:pPr lvl="1"/>
            <a:r>
              <a:rPr lang="cs-CZ" dirty="0"/>
              <a:t>Vidíme, kolik dokumentů se váže k jednotlivým konceptům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Může být zdlouhavé</a:t>
            </a:r>
          </a:p>
          <a:p>
            <a:pPr lvl="1"/>
            <a:r>
              <a:rPr lang="cs-CZ" dirty="0"/>
              <a:t>Nehodí se pro všechna témata</a:t>
            </a:r>
          </a:p>
          <a:p>
            <a:r>
              <a:rPr lang="cs-CZ" dirty="0"/>
              <a:t>Kdy použít</a:t>
            </a:r>
          </a:p>
          <a:p>
            <a:pPr lvl="1"/>
            <a:r>
              <a:rPr lang="cs-CZ" dirty="0"/>
              <a:t>Jsme seznámení s tématem, téma má jasnou strukturu, rešeršní systém dovoluje uchovávání dotazů</a:t>
            </a:r>
          </a:p>
          <a:p>
            <a:r>
              <a:rPr lang="cs-CZ" dirty="0"/>
              <a:t>Příklad využití – formulace rešeršního dotazu pomocí metody PICO (</a:t>
            </a:r>
            <a:r>
              <a:rPr lang="cs-CZ" dirty="0" err="1"/>
              <a:t>Patient</a:t>
            </a:r>
            <a:r>
              <a:rPr lang="cs-CZ" dirty="0"/>
              <a:t> </a:t>
            </a:r>
            <a:r>
              <a:rPr lang="cs-CZ" dirty="0" err="1"/>
              <a:t>Intervention</a:t>
            </a:r>
            <a:r>
              <a:rPr lang="cs-CZ" dirty="0"/>
              <a:t> </a:t>
            </a:r>
            <a:r>
              <a:rPr lang="cs-CZ" dirty="0" err="1"/>
              <a:t>Comparison</a:t>
            </a:r>
            <a:r>
              <a:rPr lang="cs-CZ" dirty="0"/>
              <a:t> </a:t>
            </a:r>
            <a:r>
              <a:rPr lang="cs-CZ" dirty="0" err="1"/>
              <a:t>Outcome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99567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rostoucí perly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Pearl</a:t>
            </a:r>
            <a:r>
              <a:rPr lang="cs-CZ" dirty="0"/>
              <a:t> </a:t>
            </a:r>
            <a:r>
              <a:rPr lang="cs-CZ" dirty="0" err="1"/>
              <a:t>growing</a:t>
            </a:r>
            <a:r>
              <a:rPr lang="cs-CZ" dirty="0"/>
              <a:t>, snowball</a:t>
            </a:r>
          </a:p>
          <a:p>
            <a:r>
              <a:rPr lang="cs-CZ" dirty="0"/>
              <a:t>Vyhledání relevantního dokumentu/dokumentů</a:t>
            </a:r>
          </a:p>
          <a:p>
            <a:pPr lvl="1"/>
            <a:r>
              <a:rPr lang="cs-CZ" dirty="0"/>
              <a:t>Postupné extrahování dalších klíčových slov a doplňování dotazu</a:t>
            </a:r>
          </a:p>
          <a:p>
            <a:pPr lvl="1"/>
            <a:r>
              <a:rPr lang="cs-CZ" dirty="0"/>
              <a:t>Vyhledání dalších dokumentů stejného autora</a:t>
            </a:r>
          </a:p>
          <a:p>
            <a:pPr lvl="1"/>
            <a:r>
              <a:rPr lang="cs-CZ" dirty="0"/>
              <a:t>Využití „</a:t>
            </a:r>
            <a:r>
              <a:rPr lang="cs-CZ" dirty="0" err="1"/>
              <a:t>related</a:t>
            </a:r>
            <a:r>
              <a:rPr lang="cs-CZ" dirty="0"/>
              <a:t> </a:t>
            </a:r>
            <a:r>
              <a:rPr lang="cs-CZ" dirty="0" err="1"/>
              <a:t>articles</a:t>
            </a:r>
            <a:r>
              <a:rPr lang="cs-CZ" dirty="0"/>
              <a:t>“</a:t>
            </a:r>
          </a:p>
          <a:p>
            <a:pPr lvl="1"/>
            <a:r>
              <a:rPr lang="cs-CZ" dirty="0"/>
              <a:t>Využití „</a:t>
            </a:r>
            <a:r>
              <a:rPr lang="cs-CZ" dirty="0" err="1"/>
              <a:t>cited</a:t>
            </a:r>
            <a:r>
              <a:rPr lang="cs-CZ" dirty="0"/>
              <a:t> </a:t>
            </a:r>
            <a:r>
              <a:rPr lang="cs-CZ" dirty="0" err="1"/>
              <a:t>references</a:t>
            </a:r>
            <a:r>
              <a:rPr lang="cs-CZ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2478979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rostoucí perly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Příklad rešeršní historie</a:t>
            </a:r>
          </a:p>
          <a:p>
            <a:pPr marL="118872" indent="0">
              <a:buNone/>
            </a:pPr>
            <a:endParaRPr lang="cs-CZ" dirty="0"/>
          </a:p>
          <a:p>
            <a:pPr marL="633222" indent="-514350">
              <a:buAutoNum type="arabicPeriod"/>
            </a:pPr>
            <a:r>
              <a:rPr lang="cs-CZ" dirty="0"/>
              <a:t>TI(</a:t>
            </a:r>
            <a:r>
              <a:rPr lang="cs-CZ" dirty="0" err="1"/>
              <a:t>electronic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)</a:t>
            </a:r>
          </a:p>
          <a:p>
            <a:pPr marL="633222" indent="-514350">
              <a:buAutoNum type="arabicPeriod"/>
            </a:pPr>
            <a:r>
              <a:rPr lang="cs-CZ" dirty="0"/>
              <a:t>(</a:t>
            </a:r>
            <a:r>
              <a:rPr lang="cs-CZ" dirty="0" err="1"/>
              <a:t>electronic</a:t>
            </a:r>
            <a:r>
              <a:rPr lang="cs-CZ" dirty="0"/>
              <a:t> OR </a:t>
            </a:r>
            <a:r>
              <a:rPr lang="cs-CZ" dirty="0" err="1"/>
              <a:t>digital</a:t>
            </a:r>
            <a:r>
              <a:rPr lang="cs-CZ" dirty="0"/>
              <a:t> OR online OR e-</a:t>
            </a:r>
            <a:r>
              <a:rPr lang="cs-CZ" dirty="0" err="1"/>
              <a:t>services</a:t>
            </a:r>
            <a:r>
              <a:rPr lang="cs-CZ" dirty="0"/>
              <a:t>) AND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  <a:p>
            <a:pPr marL="633222" indent="-514350">
              <a:buAutoNum type="arabicPeriod"/>
            </a:pPr>
            <a:r>
              <a:rPr lang="cs-CZ" dirty="0"/>
              <a:t>hybrid </a:t>
            </a:r>
            <a:r>
              <a:rPr lang="cs-CZ" dirty="0" err="1"/>
              <a:t>library</a:t>
            </a:r>
            <a:r>
              <a:rPr lang="cs-CZ" dirty="0"/>
              <a:t> OR e-</a:t>
            </a:r>
            <a:r>
              <a:rPr lang="cs-CZ" dirty="0" err="1"/>
              <a:t>library</a:t>
            </a:r>
            <a:endParaRPr lang="cs-CZ" dirty="0"/>
          </a:p>
          <a:p>
            <a:pPr marL="633222" indent="-514350">
              <a:buAutoNum type="arabicPeriod"/>
            </a:pPr>
            <a:r>
              <a:rPr lang="cs-CZ" dirty="0"/>
              <a:t>AU(</a:t>
            </a:r>
            <a:r>
              <a:rPr lang="cs-CZ" dirty="0" err="1"/>
              <a:t>Pinfield</a:t>
            </a:r>
            <a:r>
              <a:rPr lang="cs-CZ" dirty="0"/>
              <a:t>) OR AU(Russell) AND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services</a:t>
            </a:r>
            <a:endParaRPr lang="cs-CZ" dirty="0"/>
          </a:p>
          <a:p>
            <a:pPr marL="633222" indent="-514350">
              <a:buAutoNum type="arabicPeriod"/>
            </a:pPr>
            <a:r>
              <a:rPr lang="cs-CZ" dirty="0"/>
              <a:t>2 OR 3 OR 4</a:t>
            </a:r>
          </a:p>
        </p:txBody>
      </p:sp>
    </p:spTree>
    <p:extLst>
      <p:ext uri="{BB962C8B-B14F-4D97-AF65-F5344CB8AC3E}">
        <p14:creationId xmlns:p14="http://schemas.microsoft.com/office/powerpoint/2010/main" val="592658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rostoucí perly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/>
              <a:t>Pomůže s orientací v tématu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Nemusí se dařit nalézt výchozí dokument</a:t>
            </a:r>
          </a:p>
          <a:p>
            <a:pPr lvl="1"/>
            <a:r>
              <a:rPr lang="cs-CZ" dirty="0"/>
              <a:t>Vyžaduje velkou interakci se systémem</a:t>
            </a:r>
          </a:p>
          <a:p>
            <a:r>
              <a:rPr lang="cs-CZ" dirty="0"/>
              <a:t>Kdy použít</a:t>
            </a:r>
          </a:p>
          <a:p>
            <a:pPr lvl="1"/>
            <a:r>
              <a:rPr lang="cs-CZ" dirty="0"/>
              <a:t>Na začátku vyhledávání, seznamujeme se s tématem</a:t>
            </a:r>
          </a:p>
          <a:p>
            <a:pPr lvl="1"/>
            <a:r>
              <a:rPr lang="cs-CZ" dirty="0"/>
              <a:t>Pokud známe relevantní dokument</a:t>
            </a:r>
          </a:p>
          <a:p>
            <a:pPr lvl="1"/>
            <a:r>
              <a:rPr lang="cs-CZ" dirty="0"/>
              <a:t>Systém umožňuje uchovávání a úpravu dotazů</a:t>
            </a:r>
          </a:p>
        </p:txBody>
      </p:sp>
    </p:spTree>
    <p:extLst>
      <p:ext uri="{BB962C8B-B14F-4D97-AF65-F5344CB8AC3E}">
        <p14:creationId xmlns:p14="http://schemas.microsoft.com/office/powerpoint/2010/main" val="2920528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omezení/osekávání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Limits</a:t>
            </a:r>
            <a:r>
              <a:rPr lang="cs-CZ" dirty="0"/>
              <a:t>, </a:t>
            </a:r>
            <a:r>
              <a:rPr lang="cs-CZ" dirty="0" err="1"/>
              <a:t>successive</a:t>
            </a:r>
            <a:r>
              <a:rPr lang="cs-CZ" dirty="0"/>
              <a:t> </a:t>
            </a:r>
            <a:r>
              <a:rPr lang="cs-CZ" dirty="0" err="1"/>
              <a:t>fractions</a:t>
            </a:r>
            <a:endParaRPr lang="cs-CZ" dirty="0"/>
          </a:p>
          <a:p>
            <a:r>
              <a:rPr lang="cs-CZ" dirty="0"/>
              <a:t>Počáteční velkou množinu výsledků postupně omezujeme přidáváním dalších podmínek pro vyhledávání</a:t>
            </a:r>
          </a:p>
          <a:p>
            <a:r>
              <a:rPr lang="cs-CZ" dirty="0"/>
              <a:t>Např. využití filtrů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057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Opakování - stanovení tématu a klíčových slov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Co je důležité si ujasnit:</a:t>
            </a:r>
          </a:p>
          <a:p>
            <a:pPr lvl="1"/>
            <a:r>
              <a:rPr lang="cs-CZ" dirty="0"/>
              <a:t>základní pojmy=klíčová slova</a:t>
            </a:r>
          </a:p>
          <a:p>
            <a:pPr lvl="1"/>
            <a:r>
              <a:rPr lang="cs-CZ" dirty="0"/>
              <a:t>vztahy mezi pojmy</a:t>
            </a:r>
          </a:p>
          <a:p>
            <a:r>
              <a:rPr lang="cs-CZ" dirty="0"/>
              <a:t>Klíčová slova</a:t>
            </a:r>
          </a:p>
          <a:p>
            <a:pPr lvl="1"/>
            <a:r>
              <a:rPr lang="cs-CZ" dirty="0"/>
              <a:t>Především podstatná jména nebo přídavná jména sloužící k jednoznačné identifikaci (např. dokument, relevance, citační analýza, informační chování), </a:t>
            </a:r>
          </a:p>
          <a:p>
            <a:pPr lvl="1"/>
            <a:r>
              <a:rPr lang="cs-CZ" dirty="0"/>
              <a:t>Vynecháváme zájmena, příslovce, slovesa a také předložky a spojky, které pro vyhledávání nemají žádný význam a většina systémů je považuje za tzv. </a:t>
            </a:r>
            <a:r>
              <a:rPr lang="cs-CZ" dirty="0" err="1"/>
              <a:t>stopslova</a:t>
            </a:r>
            <a:r>
              <a:rPr lang="cs-CZ" dirty="0"/>
              <a:t> (systém je při vyhledávání ignoruje). </a:t>
            </a:r>
          </a:p>
          <a:p>
            <a:pPr lvl="1"/>
            <a:r>
              <a:rPr lang="cs-CZ" dirty="0"/>
              <a:t>Zvažujeme synonyma, významově širší či užší pojmy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098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omezení/osekávání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/>
              <a:t>Příklad rešeršní historie</a:t>
            </a:r>
          </a:p>
          <a:p>
            <a:pPr marL="118872" indent="0">
              <a:buNone/>
            </a:pPr>
            <a:endParaRPr lang="cs-CZ" dirty="0"/>
          </a:p>
          <a:p>
            <a:pPr marL="633222" indent="-514350">
              <a:buAutoNum type="arabicPeriod"/>
            </a:pPr>
            <a:r>
              <a:rPr lang="cs-CZ" dirty="0" err="1"/>
              <a:t>Virtual</a:t>
            </a:r>
            <a:r>
              <a:rPr lang="cs-CZ" dirty="0"/>
              <a:t> reference </a:t>
            </a:r>
            <a:r>
              <a:rPr lang="cs-CZ" dirty="0" err="1"/>
              <a:t>services</a:t>
            </a:r>
            <a:endParaRPr lang="cs-CZ" dirty="0"/>
          </a:p>
          <a:p>
            <a:pPr marL="633222" indent="-514350">
              <a:buAutoNum type="arabicPeriod"/>
            </a:pPr>
            <a:r>
              <a:rPr lang="cs-CZ" dirty="0"/>
              <a:t>1  AND SU=</a:t>
            </a:r>
            <a:r>
              <a:rPr lang="cs-CZ" dirty="0" err="1"/>
              <a:t>academic</a:t>
            </a:r>
            <a:r>
              <a:rPr lang="cs-CZ" dirty="0"/>
              <a:t> </a:t>
            </a:r>
            <a:r>
              <a:rPr lang="cs-CZ" dirty="0" err="1"/>
              <a:t>libraries</a:t>
            </a:r>
            <a:r>
              <a:rPr lang="cs-CZ" dirty="0"/>
              <a:t> (aplikace filtru Téma)</a:t>
            </a:r>
          </a:p>
          <a:p>
            <a:pPr marL="633222" indent="-514350">
              <a:buAutoNum type="arabicPeriod"/>
            </a:pPr>
            <a:r>
              <a:rPr lang="cs-CZ" dirty="0"/>
              <a:t>2 AND YR=2017 (aplikace filtru rok vydání)</a:t>
            </a:r>
          </a:p>
          <a:p>
            <a:pPr marL="633222" indent="-514350">
              <a:buAutoNum type="arabicPeriod"/>
            </a:pPr>
            <a:r>
              <a:rPr lang="cs-CZ" dirty="0"/>
              <a:t>3 NOT </a:t>
            </a:r>
            <a:r>
              <a:rPr lang="cs-CZ" dirty="0" err="1"/>
              <a:t>src</a:t>
            </a:r>
            <a:r>
              <a:rPr lang="cs-CZ" dirty="0"/>
              <a:t>=p (použití funkce </a:t>
            </a:r>
            <a:r>
              <a:rPr lang="cs-CZ" dirty="0" err="1"/>
              <a:t>exclude</a:t>
            </a:r>
            <a:r>
              <a:rPr lang="cs-CZ" dirty="0"/>
              <a:t>=vyloučit pro určitý typ dokumentu)</a:t>
            </a:r>
          </a:p>
        </p:txBody>
      </p:sp>
    </p:spTree>
    <p:extLst>
      <p:ext uri="{BB962C8B-B14F-4D97-AF65-F5344CB8AC3E}">
        <p14:creationId xmlns:p14="http://schemas.microsoft.com/office/powerpoint/2010/main" val="3130742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Strategie omezení/osekávání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Výhody</a:t>
            </a:r>
          </a:p>
          <a:p>
            <a:pPr lvl="1"/>
            <a:r>
              <a:rPr lang="cs-CZ" dirty="0"/>
              <a:t>Přehled o jednotlivých krocích, možnost vracet se zpět</a:t>
            </a:r>
          </a:p>
          <a:p>
            <a:r>
              <a:rPr lang="cs-CZ" dirty="0"/>
              <a:t>Nevýhody</a:t>
            </a:r>
          </a:p>
          <a:p>
            <a:pPr lvl="1"/>
            <a:r>
              <a:rPr lang="cs-CZ" dirty="0"/>
              <a:t>Počáteční množina může být příliš velká, nepřehledná</a:t>
            </a:r>
          </a:p>
          <a:p>
            <a:r>
              <a:rPr lang="cs-CZ" dirty="0"/>
              <a:t>Kdy použít</a:t>
            </a:r>
          </a:p>
          <a:p>
            <a:pPr lvl="1"/>
            <a:r>
              <a:rPr lang="cs-CZ" dirty="0"/>
              <a:t>Na začátku vyhledávání, seznamujeme se s tématem</a:t>
            </a:r>
          </a:p>
          <a:p>
            <a:pPr lvl="1"/>
            <a:r>
              <a:rPr lang="cs-CZ" dirty="0"/>
              <a:t>Některé aspekty dotazu odpovídají možnostem filtrování v rešeršním systému – jazyk, typ dokumentu, </a:t>
            </a:r>
            <a:r>
              <a:rPr lang="cs-CZ" dirty="0" err="1"/>
              <a:t>tématické</a:t>
            </a:r>
            <a:r>
              <a:rPr lang="cs-CZ" dirty="0"/>
              <a:t> či geografické filtry</a:t>
            </a:r>
          </a:p>
          <a:p>
            <a:pPr lvl="1"/>
            <a:r>
              <a:rPr lang="cs-CZ" dirty="0" err="1"/>
              <a:t>Discovery</a:t>
            </a:r>
            <a:r>
              <a:rPr lang="cs-CZ" dirty="0"/>
              <a:t> systémy</a:t>
            </a:r>
          </a:p>
        </p:txBody>
      </p:sp>
    </p:spTree>
    <p:extLst>
      <p:ext uri="{BB962C8B-B14F-4D97-AF65-F5344CB8AC3E}">
        <p14:creationId xmlns:p14="http://schemas.microsoft.com/office/powerpoint/2010/main" val="4139778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Klíčová slova x tezaury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Klíčová slova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+ Jednodušší používání</a:t>
            </a:r>
          </a:p>
          <a:p>
            <a:pPr marL="0" indent="0">
              <a:buNone/>
            </a:pPr>
            <a:r>
              <a:rPr lang="cs-CZ" dirty="0"/>
              <a:t>+ vyhledávání ve více databázích současně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Problém synonym</a:t>
            </a:r>
          </a:p>
          <a:p>
            <a:pPr>
              <a:buFontTx/>
              <a:buChar char="-"/>
            </a:pPr>
            <a:r>
              <a:rPr lang="cs-CZ" dirty="0"/>
              <a:t>Problém homonym</a:t>
            </a:r>
          </a:p>
          <a:p>
            <a:pPr>
              <a:buFontTx/>
              <a:buChar char="-"/>
            </a:pPr>
            <a:r>
              <a:rPr lang="cs-CZ" dirty="0"/>
              <a:t>Různé varianty slov, zkratky</a:t>
            </a:r>
          </a:p>
          <a:p>
            <a:pPr>
              <a:buFontTx/>
              <a:buChar char="-"/>
            </a:pPr>
            <a:r>
              <a:rPr lang="cs-CZ" dirty="0"/>
              <a:t>Různé jazyky</a:t>
            </a:r>
          </a:p>
          <a:p>
            <a:pPr>
              <a:buFontTx/>
              <a:buChar char="-"/>
            </a:pPr>
            <a:r>
              <a:rPr lang="cs-CZ" dirty="0"/>
              <a:t>Problém s vyhledáváním netextových informací</a:t>
            </a:r>
          </a:p>
          <a:p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Tezaury, řízené slovníky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+ konzistence</a:t>
            </a:r>
          </a:p>
          <a:p>
            <a:pPr marL="0" indent="0">
              <a:buNone/>
            </a:pPr>
            <a:r>
              <a:rPr lang="cs-CZ" dirty="0"/>
              <a:t>+ kontrola synonym</a:t>
            </a:r>
          </a:p>
          <a:p>
            <a:pPr marL="0" indent="0">
              <a:buNone/>
            </a:pPr>
            <a:r>
              <a:rPr lang="cs-CZ" dirty="0"/>
              <a:t>+ hierarchická struktura, kontext, vztahy mezi pojmy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Obtížnější používání</a:t>
            </a:r>
          </a:p>
          <a:p>
            <a:pPr>
              <a:buFontTx/>
              <a:buChar char="-"/>
            </a:pPr>
            <a:r>
              <a:rPr lang="cs-CZ" dirty="0"/>
              <a:t>Každá databáze má svůj tezaurus → problémy při vyhledávání ve více databázích současně</a:t>
            </a:r>
          </a:p>
        </p:txBody>
      </p:sp>
    </p:spTree>
    <p:extLst>
      <p:ext uri="{BB962C8B-B14F-4D97-AF65-F5344CB8AC3E}">
        <p14:creationId xmlns:p14="http://schemas.microsoft.com/office/powerpoint/2010/main" val="2403443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synonymie</a:t>
            </a:r>
          </a:p>
        </p:txBody>
      </p:sp>
      <p:pic>
        <p:nvPicPr>
          <p:cNvPr id="8" name="Obrázek 7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3" y="1252271"/>
            <a:ext cx="9144000" cy="2657894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5364088" y="3573015"/>
            <a:ext cx="1512168" cy="337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pic>
        <p:nvPicPr>
          <p:cNvPr id="10" name="Obrázek 9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369" y="4107139"/>
            <a:ext cx="9144000" cy="2750861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5436096" y="6104382"/>
            <a:ext cx="1512168" cy="33714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879099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homonymie</a:t>
            </a:r>
          </a:p>
        </p:txBody>
      </p:sp>
      <p:pic>
        <p:nvPicPr>
          <p:cNvPr id="7" name="Obrázek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00808"/>
            <a:ext cx="6048672" cy="2160240"/>
          </a:xfrm>
          <a:prstGeom prst="rect">
            <a:avLst/>
          </a:prstGeom>
        </p:spPr>
      </p:pic>
      <p:pic>
        <p:nvPicPr>
          <p:cNvPr id="9" name="Obrázek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158394"/>
            <a:ext cx="5832648" cy="1872208"/>
          </a:xfrm>
          <a:prstGeom prst="rect">
            <a:avLst/>
          </a:prstGeom>
        </p:spPr>
      </p:pic>
      <p:sp>
        <p:nvSpPr>
          <p:cNvPr id="10" name="Textové pole 29"/>
          <p:cNvSpPr txBox="1"/>
          <p:nvPr/>
        </p:nvSpPr>
        <p:spPr>
          <a:xfrm>
            <a:off x="233958" y="3567219"/>
            <a:ext cx="2304256" cy="5715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Téma: důvěra (trust)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Klíčové slovo: trust</a:t>
            </a:r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1054616" y="4462038"/>
            <a:ext cx="304800" cy="6324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V="1">
            <a:off x="1027946" y="2492896"/>
            <a:ext cx="358140" cy="8458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 pole 32"/>
          <p:cNvSpPr txBox="1"/>
          <p:nvPr/>
        </p:nvSpPr>
        <p:spPr>
          <a:xfrm>
            <a:off x="6811858" y="2226196"/>
            <a:ext cx="1424940" cy="2667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Deskriptor: trust</a:t>
            </a:r>
          </a:p>
        </p:txBody>
      </p:sp>
      <p:sp>
        <p:nvSpPr>
          <p:cNvPr id="14" name="Textové pole 33"/>
          <p:cNvSpPr txBox="1"/>
          <p:nvPr/>
        </p:nvSpPr>
        <p:spPr>
          <a:xfrm>
            <a:off x="6811858" y="5661248"/>
            <a:ext cx="1424940" cy="2667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Deskriptor: trust</a:t>
            </a:r>
          </a:p>
        </p:txBody>
      </p:sp>
      <p:sp>
        <p:nvSpPr>
          <p:cNvPr id="15" name="Násobení 14"/>
          <p:cNvSpPr/>
          <p:nvPr/>
        </p:nvSpPr>
        <p:spPr>
          <a:xfrm>
            <a:off x="8028384" y="5445224"/>
            <a:ext cx="784860" cy="815340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956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Vizualizace rešeršní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Může pomoci u složitějších dotazů</a:t>
            </a:r>
          </a:p>
          <a:p>
            <a:r>
              <a:rPr lang="cs-CZ" dirty="0"/>
              <a:t>Např. </a:t>
            </a:r>
            <a:r>
              <a:rPr lang="cs-CZ" dirty="0">
                <a:hlinkClick r:id="rId2"/>
              </a:rPr>
              <a:t>2dsearch</a:t>
            </a:r>
            <a:r>
              <a:rPr lang="cs-CZ" dirty="0"/>
              <a:t> – možnost sestavit dotaz </a:t>
            </a:r>
            <a:r>
              <a:rPr lang="cs-CZ" dirty="0" err="1"/>
              <a:t>drag</a:t>
            </a:r>
            <a:r>
              <a:rPr lang="cs-CZ" dirty="0"/>
              <a:t>-and-drop metodou, vyhledávání v Google </a:t>
            </a:r>
            <a:r>
              <a:rPr lang="cs-CZ" dirty="0" err="1"/>
              <a:t>Scholar</a:t>
            </a:r>
            <a:r>
              <a:rPr lang="cs-CZ" dirty="0"/>
              <a:t>, </a:t>
            </a:r>
            <a:r>
              <a:rPr lang="cs-CZ" dirty="0" err="1"/>
              <a:t>PubMed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04492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Vizualizace rešeršní strategie (2dsearch)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56792"/>
            <a:ext cx="7437512" cy="2994896"/>
          </a:xfrm>
          <a:prstGeom prst="rect">
            <a:avLst/>
          </a:prstGeom>
        </p:spPr>
      </p:pic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674191"/>
            <a:ext cx="8351912" cy="2137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6052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Vizualizace rešeršní strategie (2dsearch)</a:t>
            </a:r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81069"/>
            <a:ext cx="8229600" cy="2613486"/>
          </a:xfrm>
        </p:spPr>
      </p:pic>
    </p:spTree>
    <p:extLst>
      <p:ext uri="{BB962C8B-B14F-4D97-AF65-F5344CB8AC3E}">
        <p14:creationId xmlns:p14="http://schemas.microsoft.com/office/powerpoint/2010/main" val="137240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Formulace dotazu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Operátory a speciální znaky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49808" y="3284984"/>
            <a:ext cx="763861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Booleovské operátory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 err="1"/>
              <a:t>Proximitní</a:t>
            </a:r>
            <a:r>
              <a:rPr lang="cs-CZ" sz="3200" dirty="0"/>
              <a:t> operátory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Numerické operátory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 dirty="0"/>
              <a:t>Rozšíření a zástupné znaky</a:t>
            </a:r>
          </a:p>
        </p:txBody>
      </p:sp>
    </p:spTree>
    <p:extLst>
      <p:ext uri="{BB962C8B-B14F-4D97-AF65-F5344CB8AC3E}">
        <p14:creationId xmlns:p14="http://schemas.microsoft.com/office/powerpoint/2010/main" val="35051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Booleovské operátory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AND, OR, NOT (AND NOT)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001920" y="2580676"/>
            <a:ext cx="652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AND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48226" y="2646468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OR</a:t>
            </a:r>
          </a:p>
        </p:txBody>
      </p:sp>
      <p:grpSp>
        <p:nvGrpSpPr>
          <p:cNvPr id="18" name="Skupina 17"/>
          <p:cNvGrpSpPr/>
          <p:nvPr/>
        </p:nvGrpSpPr>
        <p:grpSpPr>
          <a:xfrm>
            <a:off x="683567" y="3133515"/>
            <a:ext cx="8003233" cy="3515618"/>
            <a:chOff x="755575" y="2636912"/>
            <a:chExt cx="8003233" cy="3515618"/>
          </a:xfrm>
        </p:grpSpPr>
        <p:pic>
          <p:nvPicPr>
            <p:cNvPr id="4" name="Obrázek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5615" y="2636912"/>
              <a:ext cx="2600325" cy="1733550"/>
            </a:xfrm>
            <a:prstGeom prst="rect">
              <a:avLst/>
            </a:prstGeom>
          </p:spPr>
        </p:pic>
        <p:sp>
          <p:nvSpPr>
            <p:cNvPr id="6" name="TextovéPole 5"/>
            <p:cNvSpPr txBox="1"/>
            <p:nvPr/>
          </p:nvSpPr>
          <p:spPr>
            <a:xfrm>
              <a:off x="887805" y="4494503"/>
              <a:ext cx="30243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Děti AND četba</a:t>
              </a:r>
            </a:p>
          </p:txBody>
        </p:sp>
        <p:pic>
          <p:nvPicPr>
            <p:cNvPr id="7" name="Obrázek 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8104" y="2651246"/>
              <a:ext cx="2600325" cy="1733550"/>
            </a:xfrm>
            <a:prstGeom prst="rect">
              <a:avLst/>
            </a:prstGeom>
          </p:spPr>
        </p:pic>
        <p:sp>
          <p:nvSpPr>
            <p:cNvPr id="9" name="TextovéPole 8"/>
            <p:cNvSpPr txBox="1"/>
            <p:nvPr/>
          </p:nvSpPr>
          <p:spPr>
            <a:xfrm>
              <a:off x="5528830" y="4494503"/>
              <a:ext cx="30963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děti OR školáci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755575" y="5229200"/>
              <a:ext cx="360040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AND = všechna slova</a:t>
              </a:r>
            </a:p>
            <a:p>
              <a:endParaRPr lang="cs-CZ" dirty="0"/>
            </a:p>
            <a:p>
              <a:r>
                <a:rPr lang="cs-CZ" dirty="0"/>
                <a:t>Použití AND snižuje počet výsledků</a:t>
              </a:r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148064" y="5229200"/>
              <a:ext cx="361074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OR = alespoň jedno ze slov</a:t>
              </a:r>
            </a:p>
            <a:p>
              <a:endParaRPr lang="cs-CZ" dirty="0"/>
            </a:p>
            <a:p>
              <a:r>
                <a:rPr lang="cs-CZ" dirty="0"/>
                <a:t>Použití OR zvyšuje počet výsledků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3561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Booleovské operátory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173" y="2557248"/>
            <a:ext cx="2600325" cy="1733550"/>
          </a:xfrm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Podobné operátory např. u webových vyhledávačů</a:t>
            </a:r>
          </a:p>
          <a:p>
            <a:pPr lvl="1"/>
            <a:r>
              <a:rPr lang="cs-CZ" b="1" dirty="0"/>
              <a:t> </a:t>
            </a:r>
            <a:r>
              <a:rPr lang="cs-CZ" b="1" dirty="0">
                <a:solidFill>
                  <a:srgbClr val="C00000"/>
                </a:solidFill>
              </a:rPr>
              <a:t>+ </a:t>
            </a:r>
            <a:r>
              <a:rPr lang="cs-CZ" dirty="0"/>
              <a:t>dokument musí obsahovat dané slovo (</a:t>
            </a:r>
            <a:r>
              <a:rPr lang="cs-CZ" b="1" dirty="0">
                <a:solidFill>
                  <a:srgbClr val="C00000"/>
                </a:solidFill>
              </a:rPr>
              <a:t>+</a:t>
            </a:r>
            <a:r>
              <a:rPr lang="cs-CZ" dirty="0"/>
              <a:t>vědci)</a:t>
            </a:r>
          </a:p>
          <a:p>
            <a:pPr lvl="1"/>
            <a:r>
              <a:rPr lang="cs-CZ" dirty="0"/>
              <a:t> </a:t>
            </a:r>
            <a:r>
              <a:rPr lang="cs-CZ" b="1" dirty="0">
                <a:solidFill>
                  <a:srgbClr val="C00000"/>
                </a:solidFill>
              </a:rPr>
              <a:t>-</a:t>
            </a:r>
            <a:r>
              <a:rPr lang="cs-CZ" dirty="0"/>
              <a:t> dokument nesmí obsahovat dané slovo </a:t>
            </a:r>
          </a:p>
          <a:p>
            <a:pPr marL="457200" lvl="1" indent="0">
              <a:buNone/>
            </a:pPr>
            <a:r>
              <a:rPr lang="cs-CZ" dirty="0"/>
              <a:t>    (</a:t>
            </a:r>
            <a:r>
              <a:rPr lang="cs-CZ" b="1" dirty="0">
                <a:solidFill>
                  <a:srgbClr val="C00000"/>
                </a:solidFill>
              </a:rPr>
              <a:t>-</a:t>
            </a:r>
            <a:r>
              <a:rPr lang="cs-CZ" dirty="0"/>
              <a:t>společenské)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907704" y="2203284"/>
            <a:ext cx="647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NOT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31640" y="4460096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děti NOT předškolní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39552" y="530120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Použití NOT snižuje počet výsledků</a:t>
            </a:r>
          </a:p>
        </p:txBody>
      </p:sp>
    </p:spTree>
    <p:extLst>
      <p:ext uri="{BB962C8B-B14F-4D97-AF65-F5344CB8AC3E}">
        <p14:creationId xmlns:p14="http://schemas.microsoft.com/office/powerpoint/2010/main" val="2436730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 vert="horz" lIns="54864" tIns="9144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/>
              <a:t>Použijeme </a:t>
            </a:r>
            <a:r>
              <a:rPr lang="cs-CZ" dirty="0" smtClean="0"/>
              <a:t>databázi LISA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1.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behavior</a:t>
            </a:r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2.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AND </a:t>
            </a:r>
            <a:r>
              <a:rPr lang="cs-CZ" dirty="0" err="1"/>
              <a:t>scientist</a:t>
            </a:r>
            <a:r>
              <a:rPr lang="cs-CZ" dirty="0"/>
              <a:t>*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3.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AND (</a:t>
            </a:r>
            <a:r>
              <a:rPr lang="cs-CZ" dirty="0" err="1"/>
              <a:t>scientist</a:t>
            </a:r>
            <a:r>
              <a:rPr lang="cs-CZ" dirty="0"/>
              <a:t>* OR </a:t>
            </a:r>
            <a:r>
              <a:rPr lang="cs-CZ" dirty="0" err="1"/>
              <a:t>researcher</a:t>
            </a:r>
            <a:r>
              <a:rPr lang="cs-CZ" dirty="0"/>
              <a:t>*)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4.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 AND (</a:t>
            </a:r>
            <a:r>
              <a:rPr lang="cs-CZ" dirty="0" err="1"/>
              <a:t>scientist</a:t>
            </a:r>
            <a:r>
              <a:rPr lang="cs-CZ" dirty="0"/>
              <a:t>* OR </a:t>
            </a:r>
            <a:r>
              <a:rPr lang="cs-CZ" dirty="0" err="1"/>
              <a:t>researcher</a:t>
            </a:r>
            <a:r>
              <a:rPr lang="cs-CZ" dirty="0"/>
              <a:t>*) NOT </a:t>
            </a:r>
            <a:r>
              <a:rPr lang="cs-CZ" dirty="0" err="1"/>
              <a:t>medic</a:t>
            </a:r>
            <a:r>
              <a:rPr lang="cs-CZ" dirty="0"/>
              <a:t>*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5. </a:t>
            </a:r>
            <a:r>
              <a:rPr lang="cs-CZ" dirty="0" err="1">
                <a:ea typeface="+mn-lt"/>
                <a:cs typeface="+mn-lt"/>
              </a:rPr>
              <a:t>information</a:t>
            </a:r>
            <a:r>
              <a:rPr lang="cs-CZ" dirty="0">
                <a:ea typeface="+mn-lt"/>
                <a:cs typeface="+mn-lt"/>
              </a:rPr>
              <a:t> </a:t>
            </a:r>
            <a:r>
              <a:rPr lang="cs-CZ" dirty="0" err="1">
                <a:ea typeface="+mn-lt"/>
                <a:cs typeface="+mn-lt"/>
              </a:rPr>
              <a:t>behavior</a:t>
            </a:r>
            <a:r>
              <a:rPr lang="cs-CZ" dirty="0">
                <a:ea typeface="+mn-lt"/>
                <a:cs typeface="+mn-lt"/>
              </a:rPr>
              <a:t> AND (</a:t>
            </a:r>
            <a:r>
              <a:rPr lang="cs-CZ" dirty="0" err="1">
                <a:ea typeface="+mn-lt"/>
                <a:cs typeface="+mn-lt"/>
              </a:rPr>
              <a:t>scientist</a:t>
            </a:r>
            <a:r>
              <a:rPr lang="cs-CZ" dirty="0">
                <a:ea typeface="+mn-lt"/>
                <a:cs typeface="+mn-lt"/>
              </a:rPr>
              <a:t>* OR </a:t>
            </a:r>
            <a:r>
              <a:rPr lang="cs-CZ" dirty="0" err="1">
                <a:ea typeface="+mn-lt"/>
                <a:cs typeface="+mn-lt"/>
              </a:rPr>
              <a:t>researcher</a:t>
            </a:r>
            <a:r>
              <a:rPr lang="cs-CZ" dirty="0">
                <a:ea typeface="+mn-lt"/>
                <a:cs typeface="+mn-lt"/>
              </a:rPr>
              <a:t>*) NOT (</a:t>
            </a:r>
            <a:r>
              <a:rPr lang="cs-CZ" dirty="0" err="1">
                <a:ea typeface="+mn-lt"/>
                <a:cs typeface="+mn-lt"/>
              </a:rPr>
              <a:t>medic</a:t>
            </a:r>
            <a:r>
              <a:rPr lang="cs-CZ" dirty="0">
                <a:ea typeface="+mn-lt"/>
                <a:cs typeface="+mn-lt"/>
              </a:rPr>
              <a:t>* OR </a:t>
            </a:r>
            <a:r>
              <a:rPr lang="cs-CZ" dirty="0" err="1">
                <a:ea typeface="+mn-lt"/>
                <a:cs typeface="+mn-lt"/>
              </a:rPr>
              <a:t>veterinary</a:t>
            </a:r>
            <a:r>
              <a:rPr lang="cs-CZ" dirty="0">
                <a:ea typeface="+mn-lt"/>
                <a:cs typeface="+mn-lt"/>
              </a:rPr>
              <a:t>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807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Proximitní</a:t>
            </a:r>
            <a:r>
              <a:rPr lang="cs-CZ" dirty="0"/>
              <a:t> operátory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Fráze – obvykle „“ („informační chování“)</a:t>
            </a:r>
          </a:p>
          <a:p>
            <a:r>
              <a:rPr lang="cs-CZ" dirty="0" err="1"/>
              <a:t>ADJn</a:t>
            </a:r>
            <a:r>
              <a:rPr lang="cs-CZ" dirty="0"/>
              <a:t>, NEAR/n, PRE/n, N/n, P/n, </a:t>
            </a:r>
            <a:r>
              <a:rPr lang="cs-CZ" dirty="0" err="1"/>
              <a:t>Nn</a:t>
            </a:r>
            <a:r>
              <a:rPr lang="cs-CZ" dirty="0"/>
              <a:t>, </a:t>
            </a:r>
            <a:r>
              <a:rPr lang="cs-CZ" dirty="0" err="1"/>
              <a:t>Wn</a:t>
            </a:r>
            <a:r>
              <a:rPr lang="cs-CZ" dirty="0"/>
              <a:t> (podoba se v jednotlivých systémech liší)</a:t>
            </a:r>
          </a:p>
          <a:p>
            <a:pPr lvl="1"/>
            <a:r>
              <a:rPr lang="cs-CZ" dirty="0"/>
              <a:t>Klíčová slova ve vzdálenosti n slov od sebe v předem určeném nebo libovolném pořadí</a:t>
            </a:r>
          </a:p>
          <a:p>
            <a:r>
              <a:rPr lang="cs-CZ" dirty="0"/>
              <a:t>SENTENCE</a:t>
            </a:r>
          </a:p>
          <a:p>
            <a:pPr lvl="1"/>
            <a:r>
              <a:rPr lang="cs-CZ" dirty="0"/>
              <a:t>Klíčová slova v jedné větě v rámci jednoho pole</a:t>
            </a:r>
          </a:p>
          <a:p>
            <a:r>
              <a:rPr lang="cs-CZ" dirty="0"/>
              <a:t>PARAGRAPH</a:t>
            </a:r>
          </a:p>
          <a:p>
            <a:pPr lvl="1"/>
            <a:r>
              <a:rPr lang="cs-CZ" dirty="0"/>
              <a:t>Klíčová slova v jednom odstavci v rámci jednoho pole (např. fulltext)</a:t>
            </a:r>
          </a:p>
        </p:txBody>
      </p:sp>
    </p:spTree>
    <p:extLst>
      <p:ext uri="{BB962C8B-B14F-4D97-AF65-F5344CB8AC3E}">
        <p14:creationId xmlns:p14="http://schemas.microsoft.com/office/powerpoint/2010/main" val="4021364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vert="horz" lIns="54864" tIns="9144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Použijeme </a:t>
            </a:r>
            <a:r>
              <a:rPr lang="cs-CZ" dirty="0" smtClean="0"/>
              <a:t>databázi </a:t>
            </a:r>
            <a:r>
              <a:rPr lang="cs-CZ" dirty="0" smtClean="0"/>
              <a:t>LISA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1. "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behavior</a:t>
            </a:r>
            <a:r>
              <a:rPr lang="cs-CZ" dirty="0"/>
              <a:t>"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2. </a:t>
            </a:r>
            <a:r>
              <a:rPr lang="cs-CZ" dirty="0" err="1"/>
              <a:t>information</a:t>
            </a:r>
            <a:r>
              <a:rPr lang="cs-CZ" dirty="0"/>
              <a:t> </a:t>
            </a:r>
            <a:r>
              <a:rPr lang="cs-CZ" dirty="0" smtClean="0"/>
              <a:t>P/</a:t>
            </a:r>
            <a:r>
              <a:rPr lang="cs-CZ" dirty="0" smtClean="0"/>
              <a:t>2 </a:t>
            </a:r>
            <a:r>
              <a:rPr lang="cs-CZ" dirty="0" err="1"/>
              <a:t>behavior</a:t>
            </a:r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3.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smtClean="0"/>
              <a:t>N/2 </a:t>
            </a:r>
            <a:r>
              <a:rPr lang="cs-CZ" dirty="0" err="1"/>
              <a:t>behavior</a:t>
            </a:r>
            <a:endParaRPr lang="cs-CZ" dirty="0"/>
          </a:p>
          <a:p>
            <a:pPr marL="0" indent="0">
              <a:spcAft>
                <a:spcPts val="600"/>
              </a:spcAft>
              <a:buNone/>
            </a:pPr>
            <a:r>
              <a:rPr lang="cs-CZ" dirty="0"/>
              <a:t>4.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smtClean="0"/>
              <a:t>AND </a:t>
            </a:r>
            <a:r>
              <a:rPr lang="cs-CZ" dirty="0" err="1" smtClean="0"/>
              <a:t>behavior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5029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Numerické operátory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=, ≥, ≤, …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ca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564904"/>
            <a:ext cx="5239482" cy="299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416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3" ma:contentTypeDescription="Vytvoří nový dokument" ma:contentTypeScope="" ma:versionID="083a9eae108a596f0fb7f5fbe9c68851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1f5ffe850e8d1cd6500f79216426dc81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18D1F4-3421-4284-B29B-1CDFDC3B090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F7AA1F-FC07-4A97-ABB7-2D8F7E04361C}">
  <ds:schemaRefs>
    <ds:schemaRef ds:uri="http://schemas.microsoft.com/office/2006/documentManagement/types"/>
    <ds:schemaRef ds:uri="04154ce8-de10-43e5-bac2-7607c4efa263"/>
    <ds:schemaRef ds:uri="http://purl.org/dc/terms/"/>
    <ds:schemaRef ds:uri="ad9319be-0f24-4bac-9f91-d45c695379bf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A7CE17D-47EE-4403-9941-298146878F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3684</TotalTime>
  <Words>1007</Words>
  <Application>Microsoft Office PowerPoint</Application>
  <PresentationFormat>Předvádění na obrazovce (4:3)</PresentationFormat>
  <Paragraphs>213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Times New Roman</vt:lpstr>
      <vt:lpstr>Wingdings</vt:lpstr>
      <vt:lpstr>Wingdings 2</vt:lpstr>
      <vt:lpstr>Wingdings 3</vt:lpstr>
      <vt:lpstr>Modul</vt:lpstr>
      <vt:lpstr>Bibliografické rešeršní služby</vt:lpstr>
      <vt:lpstr>Opakování - stanovení tématu a klíčových slov</vt:lpstr>
      <vt:lpstr>Formulace dotazu</vt:lpstr>
      <vt:lpstr>Booleovské operátory</vt:lpstr>
      <vt:lpstr>Booleovské operátory</vt:lpstr>
      <vt:lpstr>Příklad</vt:lpstr>
      <vt:lpstr>Proximitní operátory</vt:lpstr>
      <vt:lpstr>Příklad</vt:lpstr>
      <vt:lpstr>Numerické operátory</vt:lpstr>
      <vt:lpstr>Rozšíření a zástupné znaky</vt:lpstr>
      <vt:lpstr>Formulace dotazu</vt:lpstr>
      <vt:lpstr>Rešeršní strategie a metody</vt:lpstr>
      <vt:lpstr>Strategie stavebních kamenů</vt:lpstr>
      <vt:lpstr>Strategie stavebních kamenů</vt:lpstr>
      <vt:lpstr>Strategie stavebních kamenů</vt:lpstr>
      <vt:lpstr>Strategie rostoucí perly</vt:lpstr>
      <vt:lpstr>Strategie rostoucí perly</vt:lpstr>
      <vt:lpstr>Strategie rostoucí perly</vt:lpstr>
      <vt:lpstr>Strategie omezení/osekávání</vt:lpstr>
      <vt:lpstr>Strategie omezení/osekávání</vt:lpstr>
      <vt:lpstr>Strategie omezení/osekávání</vt:lpstr>
      <vt:lpstr>Klíčová slova x tezaury</vt:lpstr>
      <vt:lpstr>Příklad synonymie</vt:lpstr>
      <vt:lpstr>Příklad homonymie</vt:lpstr>
      <vt:lpstr>Vizualizace rešeršní strategie</vt:lpstr>
      <vt:lpstr>Vizualizace rešeršní strategie (2dsearch)</vt:lpstr>
      <vt:lpstr>Vizualizace rešeršní strategie (2dsearch)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systémy pro pedagogy</dc:title>
  <dc:creator>oookka</dc:creator>
  <cp:lastModifiedBy>Jarolímková, Adéla</cp:lastModifiedBy>
  <cp:revision>223</cp:revision>
  <dcterms:created xsi:type="dcterms:W3CDTF">2016-07-18T11:14:05Z</dcterms:created>
  <dcterms:modified xsi:type="dcterms:W3CDTF">2021-10-20T08:22:00Z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