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DF1D6F-CFDE-4438-ACB2-56CB5526A917}"/>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58D45AD1-1FFF-4448-A5E2-F07A3980AC4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C9C5E167-63B4-4951-A8DD-08B6CD384692}"/>
              </a:ext>
            </a:extLst>
          </p:cNvPr>
          <p:cNvSpPr>
            <a:spLocks noGrp="1"/>
          </p:cNvSpPr>
          <p:nvPr>
            <p:ph type="dt" sz="half" idx="10"/>
          </p:nvPr>
        </p:nvSpPr>
        <p:spPr/>
        <p:txBody>
          <a:bodyPr/>
          <a:lstStyle/>
          <a:p>
            <a:fld id="{A24840A2-8B6A-4901-A964-339DC2174CD0}" type="datetimeFigureOut">
              <a:rPr lang="cs-CZ" smtClean="0"/>
              <a:t>15.04.2021</a:t>
            </a:fld>
            <a:endParaRPr lang="cs-CZ"/>
          </a:p>
        </p:txBody>
      </p:sp>
      <p:sp>
        <p:nvSpPr>
          <p:cNvPr id="5" name="Zástupný symbol pro zápatí 4">
            <a:extLst>
              <a:ext uri="{FF2B5EF4-FFF2-40B4-BE49-F238E27FC236}">
                <a16:creationId xmlns:a16="http://schemas.microsoft.com/office/drawing/2014/main" id="{C6B9F73D-7BED-430A-9809-3315FED322B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5774202-C678-4C61-B0BA-3A0523714492}"/>
              </a:ext>
            </a:extLst>
          </p:cNvPr>
          <p:cNvSpPr>
            <a:spLocks noGrp="1"/>
          </p:cNvSpPr>
          <p:nvPr>
            <p:ph type="sldNum" sz="quarter" idx="12"/>
          </p:nvPr>
        </p:nvSpPr>
        <p:spPr/>
        <p:txBody>
          <a:bodyPr/>
          <a:lstStyle/>
          <a:p>
            <a:fld id="{53CE3CF5-9495-41B3-8B1A-D5C17A18ADC7}" type="slidenum">
              <a:rPr lang="cs-CZ" smtClean="0"/>
              <a:t>‹#›</a:t>
            </a:fld>
            <a:endParaRPr lang="cs-CZ"/>
          </a:p>
        </p:txBody>
      </p:sp>
    </p:spTree>
    <p:extLst>
      <p:ext uri="{BB962C8B-B14F-4D97-AF65-F5344CB8AC3E}">
        <p14:creationId xmlns:p14="http://schemas.microsoft.com/office/powerpoint/2010/main" val="2620987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884AB5F-F8E3-4802-A6D4-53E12B90C6D4}"/>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6FD55A3E-05E2-405F-9B98-0EC541572FE3}"/>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F3EFD5F-D058-4ABE-AD42-7CD50C71E654}"/>
              </a:ext>
            </a:extLst>
          </p:cNvPr>
          <p:cNvSpPr>
            <a:spLocks noGrp="1"/>
          </p:cNvSpPr>
          <p:nvPr>
            <p:ph type="dt" sz="half" idx="10"/>
          </p:nvPr>
        </p:nvSpPr>
        <p:spPr/>
        <p:txBody>
          <a:bodyPr/>
          <a:lstStyle/>
          <a:p>
            <a:fld id="{A24840A2-8B6A-4901-A964-339DC2174CD0}" type="datetimeFigureOut">
              <a:rPr lang="cs-CZ" smtClean="0"/>
              <a:t>15.04.2021</a:t>
            </a:fld>
            <a:endParaRPr lang="cs-CZ"/>
          </a:p>
        </p:txBody>
      </p:sp>
      <p:sp>
        <p:nvSpPr>
          <p:cNvPr id="5" name="Zástupný symbol pro zápatí 4">
            <a:extLst>
              <a:ext uri="{FF2B5EF4-FFF2-40B4-BE49-F238E27FC236}">
                <a16:creationId xmlns:a16="http://schemas.microsoft.com/office/drawing/2014/main" id="{F931F0D4-3846-4688-A4D2-A48F544814F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5817CCD-99EF-4B96-A108-DADFCD361EDF}"/>
              </a:ext>
            </a:extLst>
          </p:cNvPr>
          <p:cNvSpPr>
            <a:spLocks noGrp="1"/>
          </p:cNvSpPr>
          <p:nvPr>
            <p:ph type="sldNum" sz="quarter" idx="12"/>
          </p:nvPr>
        </p:nvSpPr>
        <p:spPr/>
        <p:txBody>
          <a:bodyPr/>
          <a:lstStyle/>
          <a:p>
            <a:fld id="{53CE3CF5-9495-41B3-8B1A-D5C17A18ADC7}" type="slidenum">
              <a:rPr lang="cs-CZ" smtClean="0"/>
              <a:t>‹#›</a:t>
            </a:fld>
            <a:endParaRPr lang="cs-CZ"/>
          </a:p>
        </p:txBody>
      </p:sp>
    </p:spTree>
    <p:extLst>
      <p:ext uri="{BB962C8B-B14F-4D97-AF65-F5344CB8AC3E}">
        <p14:creationId xmlns:p14="http://schemas.microsoft.com/office/powerpoint/2010/main" val="194282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AC7CC85D-78FA-4991-AC62-0A05B2EAEEF9}"/>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ABFBEFAF-E37B-4CFB-A736-63EB5207A9B2}"/>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1B41409-E691-4EFC-B0BF-0B61FACE9E81}"/>
              </a:ext>
            </a:extLst>
          </p:cNvPr>
          <p:cNvSpPr>
            <a:spLocks noGrp="1"/>
          </p:cNvSpPr>
          <p:nvPr>
            <p:ph type="dt" sz="half" idx="10"/>
          </p:nvPr>
        </p:nvSpPr>
        <p:spPr/>
        <p:txBody>
          <a:bodyPr/>
          <a:lstStyle/>
          <a:p>
            <a:fld id="{A24840A2-8B6A-4901-A964-339DC2174CD0}" type="datetimeFigureOut">
              <a:rPr lang="cs-CZ" smtClean="0"/>
              <a:t>15.04.2021</a:t>
            </a:fld>
            <a:endParaRPr lang="cs-CZ"/>
          </a:p>
        </p:txBody>
      </p:sp>
      <p:sp>
        <p:nvSpPr>
          <p:cNvPr id="5" name="Zástupný symbol pro zápatí 4">
            <a:extLst>
              <a:ext uri="{FF2B5EF4-FFF2-40B4-BE49-F238E27FC236}">
                <a16:creationId xmlns:a16="http://schemas.microsoft.com/office/drawing/2014/main" id="{7F48AAE8-769A-4D01-88E3-D891A9F5582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B95521E-826A-4FB7-A8FA-36848A2682B2}"/>
              </a:ext>
            </a:extLst>
          </p:cNvPr>
          <p:cNvSpPr>
            <a:spLocks noGrp="1"/>
          </p:cNvSpPr>
          <p:nvPr>
            <p:ph type="sldNum" sz="quarter" idx="12"/>
          </p:nvPr>
        </p:nvSpPr>
        <p:spPr/>
        <p:txBody>
          <a:bodyPr/>
          <a:lstStyle/>
          <a:p>
            <a:fld id="{53CE3CF5-9495-41B3-8B1A-D5C17A18ADC7}" type="slidenum">
              <a:rPr lang="cs-CZ" smtClean="0"/>
              <a:t>‹#›</a:t>
            </a:fld>
            <a:endParaRPr lang="cs-CZ"/>
          </a:p>
        </p:txBody>
      </p:sp>
    </p:spTree>
    <p:extLst>
      <p:ext uri="{BB962C8B-B14F-4D97-AF65-F5344CB8AC3E}">
        <p14:creationId xmlns:p14="http://schemas.microsoft.com/office/powerpoint/2010/main" val="485034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750D06-E56E-4141-91A9-9098843F1E7C}"/>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DE760899-7F98-40D5-9B8F-DCD61A0B1D60}"/>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1FAB17A-54DF-4596-8139-5265F2C31167}"/>
              </a:ext>
            </a:extLst>
          </p:cNvPr>
          <p:cNvSpPr>
            <a:spLocks noGrp="1"/>
          </p:cNvSpPr>
          <p:nvPr>
            <p:ph type="dt" sz="half" idx="10"/>
          </p:nvPr>
        </p:nvSpPr>
        <p:spPr/>
        <p:txBody>
          <a:bodyPr/>
          <a:lstStyle/>
          <a:p>
            <a:fld id="{A24840A2-8B6A-4901-A964-339DC2174CD0}" type="datetimeFigureOut">
              <a:rPr lang="cs-CZ" smtClean="0"/>
              <a:t>15.04.2021</a:t>
            </a:fld>
            <a:endParaRPr lang="cs-CZ"/>
          </a:p>
        </p:txBody>
      </p:sp>
      <p:sp>
        <p:nvSpPr>
          <p:cNvPr id="5" name="Zástupný symbol pro zápatí 4">
            <a:extLst>
              <a:ext uri="{FF2B5EF4-FFF2-40B4-BE49-F238E27FC236}">
                <a16:creationId xmlns:a16="http://schemas.microsoft.com/office/drawing/2014/main" id="{D87C1772-D05F-4553-AD70-272E9D93074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3E8F831-26E8-4AED-8DFE-024509DA28AC}"/>
              </a:ext>
            </a:extLst>
          </p:cNvPr>
          <p:cNvSpPr>
            <a:spLocks noGrp="1"/>
          </p:cNvSpPr>
          <p:nvPr>
            <p:ph type="sldNum" sz="quarter" idx="12"/>
          </p:nvPr>
        </p:nvSpPr>
        <p:spPr/>
        <p:txBody>
          <a:bodyPr/>
          <a:lstStyle/>
          <a:p>
            <a:fld id="{53CE3CF5-9495-41B3-8B1A-D5C17A18ADC7}" type="slidenum">
              <a:rPr lang="cs-CZ" smtClean="0"/>
              <a:t>‹#›</a:t>
            </a:fld>
            <a:endParaRPr lang="cs-CZ"/>
          </a:p>
        </p:txBody>
      </p:sp>
    </p:spTree>
    <p:extLst>
      <p:ext uri="{BB962C8B-B14F-4D97-AF65-F5344CB8AC3E}">
        <p14:creationId xmlns:p14="http://schemas.microsoft.com/office/powerpoint/2010/main" val="3551488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1C7A3CD-CE60-4B66-9EF9-C9F3D5E933E0}"/>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14DB961E-9C1F-40EF-AD70-036E5DF9853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428C0FAD-8402-4F30-A71F-0FFDE972CAF9}"/>
              </a:ext>
            </a:extLst>
          </p:cNvPr>
          <p:cNvSpPr>
            <a:spLocks noGrp="1"/>
          </p:cNvSpPr>
          <p:nvPr>
            <p:ph type="dt" sz="half" idx="10"/>
          </p:nvPr>
        </p:nvSpPr>
        <p:spPr/>
        <p:txBody>
          <a:bodyPr/>
          <a:lstStyle/>
          <a:p>
            <a:fld id="{A24840A2-8B6A-4901-A964-339DC2174CD0}" type="datetimeFigureOut">
              <a:rPr lang="cs-CZ" smtClean="0"/>
              <a:t>15.04.2021</a:t>
            </a:fld>
            <a:endParaRPr lang="cs-CZ"/>
          </a:p>
        </p:txBody>
      </p:sp>
      <p:sp>
        <p:nvSpPr>
          <p:cNvPr id="5" name="Zástupný symbol pro zápatí 4">
            <a:extLst>
              <a:ext uri="{FF2B5EF4-FFF2-40B4-BE49-F238E27FC236}">
                <a16:creationId xmlns:a16="http://schemas.microsoft.com/office/drawing/2014/main" id="{0A4DE7AF-3AB6-47ED-A9B6-239D430D953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7F96E1A-BE1D-4516-AC5E-F4A3C97F470E}"/>
              </a:ext>
            </a:extLst>
          </p:cNvPr>
          <p:cNvSpPr>
            <a:spLocks noGrp="1"/>
          </p:cNvSpPr>
          <p:nvPr>
            <p:ph type="sldNum" sz="quarter" idx="12"/>
          </p:nvPr>
        </p:nvSpPr>
        <p:spPr/>
        <p:txBody>
          <a:bodyPr/>
          <a:lstStyle/>
          <a:p>
            <a:fld id="{53CE3CF5-9495-41B3-8B1A-D5C17A18ADC7}" type="slidenum">
              <a:rPr lang="cs-CZ" smtClean="0"/>
              <a:t>‹#›</a:t>
            </a:fld>
            <a:endParaRPr lang="cs-CZ"/>
          </a:p>
        </p:txBody>
      </p:sp>
    </p:spTree>
    <p:extLst>
      <p:ext uri="{BB962C8B-B14F-4D97-AF65-F5344CB8AC3E}">
        <p14:creationId xmlns:p14="http://schemas.microsoft.com/office/powerpoint/2010/main" val="222502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2F294BC-F073-47EA-8ADF-C4F507E4A17C}"/>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B7C7209A-7EF2-47DA-8A9B-8FF3313BB4CD}"/>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9303F7BF-3BAD-4F25-BAF5-A84CA0DF0FA2}"/>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E4694D8E-4F97-43CA-9826-EAE698996E77}"/>
              </a:ext>
            </a:extLst>
          </p:cNvPr>
          <p:cNvSpPr>
            <a:spLocks noGrp="1"/>
          </p:cNvSpPr>
          <p:nvPr>
            <p:ph type="dt" sz="half" idx="10"/>
          </p:nvPr>
        </p:nvSpPr>
        <p:spPr/>
        <p:txBody>
          <a:bodyPr/>
          <a:lstStyle/>
          <a:p>
            <a:fld id="{A24840A2-8B6A-4901-A964-339DC2174CD0}" type="datetimeFigureOut">
              <a:rPr lang="cs-CZ" smtClean="0"/>
              <a:t>15.04.2021</a:t>
            </a:fld>
            <a:endParaRPr lang="cs-CZ"/>
          </a:p>
        </p:txBody>
      </p:sp>
      <p:sp>
        <p:nvSpPr>
          <p:cNvPr id="6" name="Zástupný symbol pro zápatí 5">
            <a:extLst>
              <a:ext uri="{FF2B5EF4-FFF2-40B4-BE49-F238E27FC236}">
                <a16:creationId xmlns:a16="http://schemas.microsoft.com/office/drawing/2014/main" id="{6969F45D-5815-45E4-9F9B-173A8731FF8D}"/>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B63A04D-4177-47AD-B628-F27916953C47}"/>
              </a:ext>
            </a:extLst>
          </p:cNvPr>
          <p:cNvSpPr>
            <a:spLocks noGrp="1"/>
          </p:cNvSpPr>
          <p:nvPr>
            <p:ph type="sldNum" sz="quarter" idx="12"/>
          </p:nvPr>
        </p:nvSpPr>
        <p:spPr/>
        <p:txBody>
          <a:bodyPr/>
          <a:lstStyle/>
          <a:p>
            <a:fld id="{53CE3CF5-9495-41B3-8B1A-D5C17A18ADC7}" type="slidenum">
              <a:rPr lang="cs-CZ" smtClean="0"/>
              <a:t>‹#›</a:t>
            </a:fld>
            <a:endParaRPr lang="cs-CZ"/>
          </a:p>
        </p:txBody>
      </p:sp>
    </p:spTree>
    <p:extLst>
      <p:ext uri="{BB962C8B-B14F-4D97-AF65-F5344CB8AC3E}">
        <p14:creationId xmlns:p14="http://schemas.microsoft.com/office/powerpoint/2010/main" val="4265992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720A9C-6F6C-4E88-92A3-F55C42671D73}"/>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F472CDD5-099E-4B67-84DB-A3FF8264298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64ECC6EF-94AC-4724-9584-D5BCEB743721}"/>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AD5CB04E-F7D2-4FF8-9DFC-A9AF0715E2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297DC889-CD06-44EF-87CB-5FA4D74C87EA}"/>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0CFCC4B7-0913-4856-A720-52F479E06C6B}"/>
              </a:ext>
            </a:extLst>
          </p:cNvPr>
          <p:cNvSpPr>
            <a:spLocks noGrp="1"/>
          </p:cNvSpPr>
          <p:nvPr>
            <p:ph type="dt" sz="half" idx="10"/>
          </p:nvPr>
        </p:nvSpPr>
        <p:spPr/>
        <p:txBody>
          <a:bodyPr/>
          <a:lstStyle/>
          <a:p>
            <a:fld id="{A24840A2-8B6A-4901-A964-339DC2174CD0}" type="datetimeFigureOut">
              <a:rPr lang="cs-CZ" smtClean="0"/>
              <a:t>15.04.2021</a:t>
            </a:fld>
            <a:endParaRPr lang="cs-CZ"/>
          </a:p>
        </p:txBody>
      </p:sp>
      <p:sp>
        <p:nvSpPr>
          <p:cNvPr id="8" name="Zástupný symbol pro zápatí 7">
            <a:extLst>
              <a:ext uri="{FF2B5EF4-FFF2-40B4-BE49-F238E27FC236}">
                <a16:creationId xmlns:a16="http://schemas.microsoft.com/office/drawing/2014/main" id="{CD90D3BB-F80F-4A25-B72D-2A86069675CC}"/>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FB6E523C-29D2-40A5-8514-FDA09AB650E2}"/>
              </a:ext>
            </a:extLst>
          </p:cNvPr>
          <p:cNvSpPr>
            <a:spLocks noGrp="1"/>
          </p:cNvSpPr>
          <p:nvPr>
            <p:ph type="sldNum" sz="quarter" idx="12"/>
          </p:nvPr>
        </p:nvSpPr>
        <p:spPr/>
        <p:txBody>
          <a:bodyPr/>
          <a:lstStyle/>
          <a:p>
            <a:fld id="{53CE3CF5-9495-41B3-8B1A-D5C17A18ADC7}" type="slidenum">
              <a:rPr lang="cs-CZ" smtClean="0"/>
              <a:t>‹#›</a:t>
            </a:fld>
            <a:endParaRPr lang="cs-CZ"/>
          </a:p>
        </p:txBody>
      </p:sp>
    </p:spTree>
    <p:extLst>
      <p:ext uri="{BB962C8B-B14F-4D97-AF65-F5344CB8AC3E}">
        <p14:creationId xmlns:p14="http://schemas.microsoft.com/office/powerpoint/2010/main" val="1911003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14B8F65-6191-4D79-84A8-1F48CFB910DE}"/>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D533AC26-AF95-4573-A793-BB1D561AC0E5}"/>
              </a:ext>
            </a:extLst>
          </p:cNvPr>
          <p:cNvSpPr>
            <a:spLocks noGrp="1"/>
          </p:cNvSpPr>
          <p:nvPr>
            <p:ph type="dt" sz="half" idx="10"/>
          </p:nvPr>
        </p:nvSpPr>
        <p:spPr/>
        <p:txBody>
          <a:bodyPr/>
          <a:lstStyle/>
          <a:p>
            <a:fld id="{A24840A2-8B6A-4901-A964-339DC2174CD0}" type="datetimeFigureOut">
              <a:rPr lang="cs-CZ" smtClean="0"/>
              <a:t>15.04.2021</a:t>
            </a:fld>
            <a:endParaRPr lang="cs-CZ"/>
          </a:p>
        </p:txBody>
      </p:sp>
      <p:sp>
        <p:nvSpPr>
          <p:cNvPr id="4" name="Zástupný symbol pro zápatí 3">
            <a:extLst>
              <a:ext uri="{FF2B5EF4-FFF2-40B4-BE49-F238E27FC236}">
                <a16:creationId xmlns:a16="http://schemas.microsoft.com/office/drawing/2014/main" id="{F2B15E11-DCF1-4034-B229-5B8333A38D31}"/>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62394115-B373-4636-A24E-A564CD2B2A08}"/>
              </a:ext>
            </a:extLst>
          </p:cNvPr>
          <p:cNvSpPr>
            <a:spLocks noGrp="1"/>
          </p:cNvSpPr>
          <p:nvPr>
            <p:ph type="sldNum" sz="quarter" idx="12"/>
          </p:nvPr>
        </p:nvSpPr>
        <p:spPr/>
        <p:txBody>
          <a:bodyPr/>
          <a:lstStyle/>
          <a:p>
            <a:fld id="{53CE3CF5-9495-41B3-8B1A-D5C17A18ADC7}" type="slidenum">
              <a:rPr lang="cs-CZ" smtClean="0"/>
              <a:t>‹#›</a:t>
            </a:fld>
            <a:endParaRPr lang="cs-CZ"/>
          </a:p>
        </p:txBody>
      </p:sp>
    </p:spTree>
    <p:extLst>
      <p:ext uri="{BB962C8B-B14F-4D97-AF65-F5344CB8AC3E}">
        <p14:creationId xmlns:p14="http://schemas.microsoft.com/office/powerpoint/2010/main" val="1418008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78C3724C-42D0-4C90-89F3-34B723E46606}"/>
              </a:ext>
            </a:extLst>
          </p:cNvPr>
          <p:cNvSpPr>
            <a:spLocks noGrp="1"/>
          </p:cNvSpPr>
          <p:nvPr>
            <p:ph type="dt" sz="half" idx="10"/>
          </p:nvPr>
        </p:nvSpPr>
        <p:spPr/>
        <p:txBody>
          <a:bodyPr/>
          <a:lstStyle/>
          <a:p>
            <a:fld id="{A24840A2-8B6A-4901-A964-339DC2174CD0}" type="datetimeFigureOut">
              <a:rPr lang="cs-CZ" smtClean="0"/>
              <a:t>15.04.2021</a:t>
            </a:fld>
            <a:endParaRPr lang="cs-CZ"/>
          </a:p>
        </p:txBody>
      </p:sp>
      <p:sp>
        <p:nvSpPr>
          <p:cNvPr id="3" name="Zástupný symbol pro zápatí 2">
            <a:extLst>
              <a:ext uri="{FF2B5EF4-FFF2-40B4-BE49-F238E27FC236}">
                <a16:creationId xmlns:a16="http://schemas.microsoft.com/office/drawing/2014/main" id="{E14E3ADD-97EE-4324-92E6-6CA61A3E8032}"/>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BF9841DF-CF45-4CC0-BEDE-027ED9DC5402}"/>
              </a:ext>
            </a:extLst>
          </p:cNvPr>
          <p:cNvSpPr>
            <a:spLocks noGrp="1"/>
          </p:cNvSpPr>
          <p:nvPr>
            <p:ph type="sldNum" sz="quarter" idx="12"/>
          </p:nvPr>
        </p:nvSpPr>
        <p:spPr/>
        <p:txBody>
          <a:bodyPr/>
          <a:lstStyle/>
          <a:p>
            <a:fld id="{53CE3CF5-9495-41B3-8B1A-D5C17A18ADC7}" type="slidenum">
              <a:rPr lang="cs-CZ" smtClean="0"/>
              <a:t>‹#›</a:t>
            </a:fld>
            <a:endParaRPr lang="cs-CZ"/>
          </a:p>
        </p:txBody>
      </p:sp>
    </p:spTree>
    <p:extLst>
      <p:ext uri="{BB962C8B-B14F-4D97-AF65-F5344CB8AC3E}">
        <p14:creationId xmlns:p14="http://schemas.microsoft.com/office/powerpoint/2010/main" val="3398464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98CCDCC-F84D-4B67-B874-483C239EEC3B}"/>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7279B702-FFDD-4D80-AF11-17832AA07C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64393CD0-B739-488B-9546-5245C5306B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50D03D7F-BC20-41A5-B3FA-0220705AD0F6}"/>
              </a:ext>
            </a:extLst>
          </p:cNvPr>
          <p:cNvSpPr>
            <a:spLocks noGrp="1"/>
          </p:cNvSpPr>
          <p:nvPr>
            <p:ph type="dt" sz="half" idx="10"/>
          </p:nvPr>
        </p:nvSpPr>
        <p:spPr/>
        <p:txBody>
          <a:bodyPr/>
          <a:lstStyle/>
          <a:p>
            <a:fld id="{A24840A2-8B6A-4901-A964-339DC2174CD0}" type="datetimeFigureOut">
              <a:rPr lang="cs-CZ" smtClean="0"/>
              <a:t>15.04.2021</a:t>
            </a:fld>
            <a:endParaRPr lang="cs-CZ"/>
          </a:p>
        </p:txBody>
      </p:sp>
      <p:sp>
        <p:nvSpPr>
          <p:cNvPr id="6" name="Zástupný symbol pro zápatí 5">
            <a:extLst>
              <a:ext uri="{FF2B5EF4-FFF2-40B4-BE49-F238E27FC236}">
                <a16:creationId xmlns:a16="http://schemas.microsoft.com/office/drawing/2014/main" id="{CAD0A08C-D38A-4587-B42A-345BEB6CF5D4}"/>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855B3AE-F642-4359-A144-73A2B2252994}"/>
              </a:ext>
            </a:extLst>
          </p:cNvPr>
          <p:cNvSpPr>
            <a:spLocks noGrp="1"/>
          </p:cNvSpPr>
          <p:nvPr>
            <p:ph type="sldNum" sz="quarter" idx="12"/>
          </p:nvPr>
        </p:nvSpPr>
        <p:spPr/>
        <p:txBody>
          <a:bodyPr/>
          <a:lstStyle/>
          <a:p>
            <a:fld id="{53CE3CF5-9495-41B3-8B1A-D5C17A18ADC7}" type="slidenum">
              <a:rPr lang="cs-CZ" smtClean="0"/>
              <a:t>‹#›</a:t>
            </a:fld>
            <a:endParaRPr lang="cs-CZ"/>
          </a:p>
        </p:txBody>
      </p:sp>
    </p:spTree>
    <p:extLst>
      <p:ext uri="{BB962C8B-B14F-4D97-AF65-F5344CB8AC3E}">
        <p14:creationId xmlns:p14="http://schemas.microsoft.com/office/powerpoint/2010/main" val="1934590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B101A5-4A71-4CBB-B21C-A51A32FC320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4947A812-3D9A-488F-9330-F0463EAC658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069262A0-E917-4F72-8424-7DBFD65294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C0D9C488-92A6-4FA9-84EA-8ABBB87F6AE5}"/>
              </a:ext>
            </a:extLst>
          </p:cNvPr>
          <p:cNvSpPr>
            <a:spLocks noGrp="1"/>
          </p:cNvSpPr>
          <p:nvPr>
            <p:ph type="dt" sz="half" idx="10"/>
          </p:nvPr>
        </p:nvSpPr>
        <p:spPr/>
        <p:txBody>
          <a:bodyPr/>
          <a:lstStyle/>
          <a:p>
            <a:fld id="{A24840A2-8B6A-4901-A964-339DC2174CD0}" type="datetimeFigureOut">
              <a:rPr lang="cs-CZ" smtClean="0"/>
              <a:t>15.04.2021</a:t>
            </a:fld>
            <a:endParaRPr lang="cs-CZ"/>
          </a:p>
        </p:txBody>
      </p:sp>
      <p:sp>
        <p:nvSpPr>
          <p:cNvPr id="6" name="Zástupný symbol pro zápatí 5">
            <a:extLst>
              <a:ext uri="{FF2B5EF4-FFF2-40B4-BE49-F238E27FC236}">
                <a16:creationId xmlns:a16="http://schemas.microsoft.com/office/drawing/2014/main" id="{B48F5FF7-DCF2-4442-9A1D-5B86731AAF0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08F1F563-180F-46CC-B3B8-347C9F06AA7B}"/>
              </a:ext>
            </a:extLst>
          </p:cNvPr>
          <p:cNvSpPr>
            <a:spLocks noGrp="1"/>
          </p:cNvSpPr>
          <p:nvPr>
            <p:ph type="sldNum" sz="quarter" idx="12"/>
          </p:nvPr>
        </p:nvSpPr>
        <p:spPr/>
        <p:txBody>
          <a:bodyPr/>
          <a:lstStyle/>
          <a:p>
            <a:fld id="{53CE3CF5-9495-41B3-8B1A-D5C17A18ADC7}" type="slidenum">
              <a:rPr lang="cs-CZ" smtClean="0"/>
              <a:t>‹#›</a:t>
            </a:fld>
            <a:endParaRPr lang="cs-CZ"/>
          </a:p>
        </p:txBody>
      </p:sp>
    </p:spTree>
    <p:extLst>
      <p:ext uri="{BB962C8B-B14F-4D97-AF65-F5344CB8AC3E}">
        <p14:creationId xmlns:p14="http://schemas.microsoft.com/office/powerpoint/2010/main" val="300951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BF7AEE26-83B8-40E5-81D2-B5EA37A701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D6FBA0FB-89A1-401B-BA85-9CF1B031B64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5C2B298-D670-4AD8-8B40-678B6BB0BF8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4840A2-8B6A-4901-A964-339DC2174CD0}" type="datetimeFigureOut">
              <a:rPr lang="cs-CZ" smtClean="0"/>
              <a:t>15.04.2021</a:t>
            </a:fld>
            <a:endParaRPr lang="cs-CZ"/>
          </a:p>
        </p:txBody>
      </p:sp>
      <p:sp>
        <p:nvSpPr>
          <p:cNvPr id="5" name="Zástupný symbol pro zápatí 4">
            <a:extLst>
              <a:ext uri="{FF2B5EF4-FFF2-40B4-BE49-F238E27FC236}">
                <a16:creationId xmlns:a16="http://schemas.microsoft.com/office/drawing/2014/main" id="{13440D35-9E80-4C31-8754-214EC136F2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B27B72A1-B6BD-41DA-818B-F5D1D06E01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CE3CF5-9495-41B3-8B1A-D5C17A18ADC7}" type="slidenum">
              <a:rPr lang="cs-CZ" smtClean="0"/>
              <a:t>‹#›</a:t>
            </a:fld>
            <a:endParaRPr lang="cs-CZ"/>
          </a:p>
        </p:txBody>
      </p:sp>
    </p:spTree>
    <p:extLst>
      <p:ext uri="{BB962C8B-B14F-4D97-AF65-F5344CB8AC3E}">
        <p14:creationId xmlns:p14="http://schemas.microsoft.com/office/powerpoint/2010/main" val="42508594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D6C359-E79B-4FCB-B1E3-E062ADE77D2F}"/>
              </a:ext>
            </a:extLst>
          </p:cNvPr>
          <p:cNvSpPr>
            <a:spLocks noGrp="1"/>
          </p:cNvSpPr>
          <p:nvPr>
            <p:ph type="ctrTitle"/>
          </p:nvPr>
        </p:nvSpPr>
        <p:spPr/>
        <p:txBody>
          <a:bodyPr>
            <a:normAutofit/>
          </a:bodyPr>
          <a:lstStyle/>
          <a:p>
            <a:r>
              <a:rPr lang="de-DE" sz="2800" dirty="0"/>
              <a:t>Johann Wolfgang von Goethe</a:t>
            </a:r>
            <a:endParaRPr lang="cs-CZ" sz="2800" dirty="0"/>
          </a:p>
        </p:txBody>
      </p:sp>
      <p:sp>
        <p:nvSpPr>
          <p:cNvPr id="3" name="Podnadpis 2">
            <a:extLst>
              <a:ext uri="{FF2B5EF4-FFF2-40B4-BE49-F238E27FC236}">
                <a16:creationId xmlns:a16="http://schemas.microsoft.com/office/drawing/2014/main" id="{4D477F95-9D24-40F3-AF4B-FB5EFB52F92A}"/>
              </a:ext>
            </a:extLst>
          </p:cNvPr>
          <p:cNvSpPr>
            <a:spLocks noGrp="1"/>
          </p:cNvSpPr>
          <p:nvPr>
            <p:ph type="subTitle" idx="1"/>
          </p:nvPr>
        </p:nvSpPr>
        <p:spPr/>
        <p:txBody>
          <a:bodyPr/>
          <a:lstStyle/>
          <a:p>
            <a:r>
              <a:rPr lang="de-DE" dirty="0"/>
              <a:t>Iphigenie auf Tauris</a:t>
            </a:r>
          </a:p>
          <a:p>
            <a:r>
              <a:rPr lang="de-DE" dirty="0"/>
              <a:t>Drama</a:t>
            </a:r>
          </a:p>
          <a:p>
            <a:r>
              <a:rPr lang="de-DE" dirty="0"/>
              <a:t>(1787, Prosafassung 1779)</a:t>
            </a:r>
            <a:endParaRPr lang="cs-CZ" dirty="0"/>
          </a:p>
        </p:txBody>
      </p:sp>
    </p:spTree>
    <p:extLst>
      <p:ext uri="{BB962C8B-B14F-4D97-AF65-F5344CB8AC3E}">
        <p14:creationId xmlns:p14="http://schemas.microsoft.com/office/powerpoint/2010/main" val="40324453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BD5C0D1-BA7E-4BA9-A59A-B45393F84256}"/>
              </a:ext>
            </a:extLst>
          </p:cNvPr>
          <p:cNvSpPr>
            <a:spLocks noGrp="1"/>
          </p:cNvSpPr>
          <p:nvPr>
            <p:ph type="title"/>
          </p:nvPr>
        </p:nvSpPr>
        <p:spPr/>
        <p:txBody>
          <a:bodyPr>
            <a:normAutofit/>
          </a:bodyPr>
          <a:lstStyle/>
          <a:p>
            <a:pPr algn="ctr"/>
            <a:r>
              <a:rPr lang="de-DE" sz="2800" dirty="0"/>
              <a:t>Goethes Werkausgaben</a:t>
            </a:r>
            <a:endParaRPr lang="cs-CZ" sz="2800" dirty="0"/>
          </a:p>
        </p:txBody>
      </p:sp>
      <p:sp>
        <p:nvSpPr>
          <p:cNvPr id="3" name="Zástupný obsah 2">
            <a:extLst>
              <a:ext uri="{FF2B5EF4-FFF2-40B4-BE49-F238E27FC236}">
                <a16:creationId xmlns:a16="http://schemas.microsoft.com/office/drawing/2014/main" id="{6405478A-F226-43AC-B183-6FA2F8BA329A}"/>
              </a:ext>
            </a:extLst>
          </p:cNvPr>
          <p:cNvSpPr>
            <a:spLocks noGrp="1"/>
          </p:cNvSpPr>
          <p:nvPr>
            <p:ph idx="1"/>
          </p:nvPr>
        </p:nvSpPr>
        <p:spPr/>
        <p:txBody>
          <a:bodyPr>
            <a:normAutofit/>
          </a:bodyPr>
          <a:lstStyle/>
          <a:p>
            <a:r>
              <a:rPr lang="de-DE" sz="1800" dirty="0"/>
              <a:t>Die wichtigsten Ausgaben von Goethes Werken mit Kommentaren und Ergänzungsbänden:</a:t>
            </a:r>
          </a:p>
          <a:p>
            <a:pPr lvl="1"/>
            <a:r>
              <a:rPr lang="de-DE" sz="1400" i="1" dirty="0" err="1"/>
              <a:t>Goethe’s</a:t>
            </a:r>
            <a:r>
              <a:rPr lang="de-DE" sz="1400" i="1" dirty="0"/>
              <a:t> Werke</a:t>
            </a:r>
            <a:r>
              <a:rPr lang="de-DE" sz="1400" dirty="0"/>
              <a:t>. </a:t>
            </a:r>
            <a:r>
              <a:rPr lang="de-DE" sz="1400" b="1" i="1" dirty="0"/>
              <a:t>Vollständige Ausgabe der letzten Hand in 40 Bänden</a:t>
            </a:r>
            <a:r>
              <a:rPr lang="de-DE" sz="1400" dirty="0"/>
              <a:t>. Stuttgart-Tübingen: J. G. Cotta, 1827-1830</a:t>
            </a:r>
          </a:p>
          <a:p>
            <a:pPr lvl="1"/>
            <a:r>
              <a:rPr lang="de-DE" sz="1400" i="1" dirty="0"/>
              <a:t>Goethes Werke</a:t>
            </a:r>
            <a:r>
              <a:rPr lang="de-DE" sz="1400" dirty="0"/>
              <a:t>. </a:t>
            </a:r>
            <a:r>
              <a:rPr lang="de-DE" sz="1400" b="1" i="1" dirty="0"/>
              <a:t>Weimarer Ausgabe (oder Sophienausgabe) in 143 Bänden</a:t>
            </a:r>
            <a:r>
              <a:rPr lang="de-DE" sz="1400" dirty="0"/>
              <a:t>, herausgegeben im Auftrage der Großherzogin Sophie von Sachsen. Weimar: Böhlau, 1887-1919</a:t>
            </a:r>
          </a:p>
          <a:p>
            <a:pPr lvl="1"/>
            <a:r>
              <a:rPr lang="de-DE" sz="1400" i="1" dirty="0"/>
              <a:t>Goethes Werke</a:t>
            </a:r>
            <a:r>
              <a:rPr lang="de-DE" sz="1400" dirty="0"/>
              <a:t>. </a:t>
            </a:r>
            <a:r>
              <a:rPr lang="de-DE" sz="1400" b="1" i="1" dirty="0"/>
              <a:t>Hamburger Ausgabe in 14 Bänden </a:t>
            </a:r>
            <a:r>
              <a:rPr lang="de-DE" sz="1400" dirty="0"/>
              <a:t>mit Kommentar und Registern. Hrsg. von Erich Trunz. Hamburg: Wegner, 1948-1960</a:t>
            </a:r>
          </a:p>
          <a:p>
            <a:pPr lvl="1"/>
            <a:r>
              <a:rPr lang="de-DE" sz="1400" i="1" dirty="0"/>
              <a:t>Poetische Werke. Kunsttheoretische Schriften und Übersetzungen</a:t>
            </a:r>
            <a:r>
              <a:rPr lang="de-DE" sz="1400" dirty="0"/>
              <a:t>. </a:t>
            </a:r>
            <a:r>
              <a:rPr lang="de-DE" sz="1400" b="1" i="1" dirty="0"/>
              <a:t>Berliner Ausgabe in 22 Bänden</a:t>
            </a:r>
            <a:r>
              <a:rPr lang="de-DE" sz="1400" dirty="0"/>
              <a:t>. Hrsg. von einem Kollektiv unter Leitung von Siegfried Seidel. Berlin-Weimar: Aufbau-Verlag, 1965-1978</a:t>
            </a:r>
          </a:p>
          <a:p>
            <a:pPr lvl="1"/>
            <a:r>
              <a:rPr lang="de-DE" sz="1400" i="1" dirty="0"/>
              <a:t>Sämtliche Werke nach Epochen seines Schaffens</a:t>
            </a:r>
            <a:r>
              <a:rPr lang="de-DE" sz="1400" dirty="0"/>
              <a:t>. </a:t>
            </a:r>
            <a:r>
              <a:rPr lang="de-DE" sz="1400" b="1" i="1" dirty="0"/>
              <a:t>Münchner Ausgabe in 20 Bänden</a:t>
            </a:r>
            <a:r>
              <a:rPr lang="de-DE" sz="1400" dirty="0"/>
              <a:t>. Hrsg. von Karl Richter. München: Hanser, 1985-1999</a:t>
            </a:r>
          </a:p>
          <a:p>
            <a:pPr lvl="1"/>
            <a:r>
              <a:rPr lang="de-DE" sz="1400" i="1" dirty="0"/>
              <a:t>Gedenkausgabe der Werke, Briefe und Gespräche</a:t>
            </a:r>
            <a:r>
              <a:rPr lang="de-DE" sz="1400" dirty="0"/>
              <a:t>. </a:t>
            </a:r>
            <a:r>
              <a:rPr lang="de-DE" sz="1400" b="1" i="1" dirty="0"/>
              <a:t>Artemis-Gedenkausgabe in 24 Bänden und 3 Ergänzungsbänden</a:t>
            </a:r>
            <a:r>
              <a:rPr lang="de-DE" sz="1400" dirty="0"/>
              <a:t>. Hrsg. von Ernst Beutler. Zürich: Artemis, 1948-1971</a:t>
            </a:r>
          </a:p>
          <a:p>
            <a:pPr lvl="1"/>
            <a:r>
              <a:rPr lang="de-DE" sz="1400" i="1" dirty="0"/>
              <a:t>Sämtliche Werke. Briefe, Tagebücher und Gespräche</a:t>
            </a:r>
            <a:r>
              <a:rPr lang="de-DE" sz="1400" dirty="0"/>
              <a:t>. </a:t>
            </a:r>
            <a:r>
              <a:rPr lang="de-DE" sz="1400" b="1" i="1" dirty="0"/>
              <a:t>Frankfurter Ausgabe in 40 Bänden </a:t>
            </a:r>
            <a:r>
              <a:rPr lang="de-DE" sz="1400" dirty="0"/>
              <a:t>(die vollständigste aktuelle Gesamtausgabe der Werke Goethes). Frankfurt/Main: Deutscher Klassiker Verlag, 1985 ff.</a:t>
            </a:r>
            <a:endParaRPr lang="cs-CZ" sz="1400" dirty="0"/>
          </a:p>
        </p:txBody>
      </p:sp>
    </p:spTree>
    <p:extLst>
      <p:ext uri="{BB962C8B-B14F-4D97-AF65-F5344CB8AC3E}">
        <p14:creationId xmlns:p14="http://schemas.microsoft.com/office/powerpoint/2010/main" val="36393078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6D037C-3C03-4045-A558-874F4C2221A0}"/>
              </a:ext>
            </a:extLst>
          </p:cNvPr>
          <p:cNvSpPr>
            <a:spLocks noGrp="1"/>
          </p:cNvSpPr>
          <p:nvPr>
            <p:ph type="title"/>
          </p:nvPr>
        </p:nvSpPr>
        <p:spPr/>
        <p:txBody>
          <a:bodyPr>
            <a:normAutofit/>
          </a:bodyPr>
          <a:lstStyle/>
          <a:p>
            <a:pPr algn="ctr"/>
            <a:r>
              <a:rPr lang="de-DE" sz="2800" dirty="0"/>
              <a:t>Goethes dramatisches Schaffen – I.</a:t>
            </a:r>
            <a:endParaRPr lang="cs-CZ" sz="2800" dirty="0"/>
          </a:p>
        </p:txBody>
      </p:sp>
      <p:sp>
        <p:nvSpPr>
          <p:cNvPr id="3" name="Zástupný obsah 2">
            <a:extLst>
              <a:ext uri="{FF2B5EF4-FFF2-40B4-BE49-F238E27FC236}">
                <a16:creationId xmlns:a16="http://schemas.microsoft.com/office/drawing/2014/main" id="{43506D49-AFBE-4B9F-98E7-049A78173F28}"/>
              </a:ext>
            </a:extLst>
          </p:cNvPr>
          <p:cNvSpPr>
            <a:spLocks noGrp="1"/>
          </p:cNvSpPr>
          <p:nvPr>
            <p:ph idx="1"/>
          </p:nvPr>
        </p:nvSpPr>
        <p:spPr/>
        <p:txBody>
          <a:bodyPr>
            <a:normAutofit/>
          </a:bodyPr>
          <a:lstStyle/>
          <a:p>
            <a:pPr algn="just"/>
            <a:r>
              <a:rPr lang="de-DE" sz="1400" dirty="0"/>
              <a:t>Goethe schrieb über 20 Dramen, die mehreren Theaterformen angehörten – Schäferspiel (Gattung des höfischen Theaterstücks, einer Form der Schäferdichtung, die auf der antiken Bukolik basierte), Farce (Unterhaltungskomödie ohne traditionelle Handlung, die auf Absurdität hinzielt), Schwank (volksnahes Theaterstück mit hauptsächlich zwei handelnden Personen, die sich über lustige Dinge des Lebens austauschen), Komödie, Trauerspiel und klassisches heroisches Drama. Den Schwerpunkt seiner Dramatik bilden doch die klassischen Dramen und Tragödien. Zu den Meilensteinen der deutschen dramatischen Produktion gehören drei seine Stücke: Götz von Berlichingen, Iphigenie auf Tauris und Faust.</a:t>
            </a:r>
          </a:p>
          <a:p>
            <a:pPr algn="just"/>
            <a:r>
              <a:rPr lang="de-DE" sz="1400" dirty="0"/>
              <a:t>Schäferspiel</a:t>
            </a:r>
          </a:p>
          <a:p>
            <a:pPr lvl="1" algn="just"/>
            <a:r>
              <a:rPr lang="de-DE" sz="1000" i="1" dirty="0"/>
              <a:t>Die Laune des Verliebten </a:t>
            </a:r>
            <a:r>
              <a:rPr lang="de-DE" sz="1000" dirty="0"/>
              <a:t>(verfasst 1768, Druck 1806)</a:t>
            </a:r>
          </a:p>
          <a:p>
            <a:pPr algn="just"/>
            <a:r>
              <a:rPr lang="de-DE" sz="1400" dirty="0"/>
              <a:t>Lustspiele, Farcen und Schwänke</a:t>
            </a:r>
          </a:p>
          <a:p>
            <a:pPr lvl="1" algn="just"/>
            <a:r>
              <a:rPr lang="de-DE" sz="1000" i="1" dirty="0"/>
              <a:t>Die Mitschuldigen</a:t>
            </a:r>
            <a:r>
              <a:rPr lang="de-DE" sz="1000" dirty="0"/>
              <a:t>. Lustspiel (begonnen 1769, Druck 1787)</a:t>
            </a:r>
          </a:p>
          <a:p>
            <a:pPr lvl="1" algn="just"/>
            <a:r>
              <a:rPr lang="de-DE" sz="1000" i="1" dirty="0" err="1"/>
              <a:t>Satyros</a:t>
            </a:r>
            <a:r>
              <a:rPr lang="de-DE" sz="1000" i="1" dirty="0"/>
              <a:t> oder Der vergötterte Waldteufel </a:t>
            </a:r>
            <a:r>
              <a:rPr lang="de-DE" sz="1000" dirty="0"/>
              <a:t>(entstanden 1773, Druck 1817)</a:t>
            </a:r>
          </a:p>
          <a:p>
            <a:pPr lvl="1" algn="just"/>
            <a:r>
              <a:rPr lang="de-DE" sz="1000" i="1" dirty="0"/>
              <a:t>Ein Fastnachtspiel vom Pater Brey </a:t>
            </a:r>
            <a:r>
              <a:rPr lang="de-DE" sz="1000" dirty="0"/>
              <a:t>(1774)</a:t>
            </a:r>
          </a:p>
          <a:p>
            <a:pPr lvl="1" algn="just"/>
            <a:r>
              <a:rPr lang="de-DE" sz="1000" i="1" dirty="0"/>
              <a:t>Das Jahrmarktfest zu </a:t>
            </a:r>
            <a:r>
              <a:rPr lang="de-DE" sz="1000" i="1" dirty="0" err="1"/>
              <a:t>Plundersweilern</a:t>
            </a:r>
            <a:r>
              <a:rPr lang="de-DE" sz="1000" i="1" dirty="0"/>
              <a:t>. </a:t>
            </a:r>
            <a:r>
              <a:rPr lang="de-DE" sz="1000" dirty="0"/>
              <a:t>Farce  (1774)</a:t>
            </a:r>
          </a:p>
          <a:p>
            <a:pPr lvl="1" algn="just"/>
            <a:r>
              <a:rPr lang="de-DE" sz="1000" i="1" dirty="0"/>
              <a:t>Götter, Helden und Wieland</a:t>
            </a:r>
            <a:r>
              <a:rPr lang="de-DE" sz="1000" dirty="0"/>
              <a:t>. Farce (1774) </a:t>
            </a:r>
          </a:p>
          <a:p>
            <a:pPr lvl="1" algn="just"/>
            <a:r>
              <a:rPr lang="de-DE" sz="1000" i="1" dirty="0"/>
              <a:t>Hanswursts Hochzeit</a:t>
            </a:r>
            <a:r>
              <a:rPr lang="de-DE" sz="1000" dirty="0"/>
              <a:t>. Farce (1775)</a:t>
            </a:r>
          </a:p>
          <a:p>
            <a:pPr lvl="1" algn="just"/>
            <a:r>
              <a:rPr lang="de-DE" sz="1000" i="1" dirty="0"/>
              <a:t>Erwin und </a:t>
            </a:r>
            <a:r>
              <a:rPr lang="de-DE" sz="1000" i="1" dirty="0" err="1"/>
              <a:t>Elmire</a:t>
            </a:r>
            <a:r>
              <a:rPr lang="de-DE" sz="1000" dirty="0"/>
              <a:t>. Schauspiel mit Gesang (1775)</a:t>
            </a:r>
          </a:p>
          <a:p>
            <a:pPr lvl="1" algn="just"/>
            <a:r>
              <a:rPr lang="de-DE" sz="1000" i="1" dirty="0"/>
              <a:t>Der Groß-</a:t>
            </a:r>
            <a:r>
              <a:rPr lang="de-DE" sz="1000" i="1" dirty="0" err="1"/>
              <a:t>Cophta</a:t>
            </a:r>
            <a:r>
              <a:rPr lang="de-DE" sz="1000" dirty="0"/>
              <a:t>. Lustspiel (1792)</a:t>
            </a:r>
          </a:p>
          <a:p>
            <a:pPr lvl="1" algn="just"/>
            <a:r>
              <a:rPr lang="de-DE" sz="1000" i="1" dirty="0"/>
              <a:t>Der Bürgergeneral</a:t>
            </a:r>
            <a:r>
              <a:rPr lang="de-DE" sz="1000" dirty="0"/>
              <a:t>. Lustspiel (1793)</a:t>
            </a:r>
          </a:p>
        </p:txBody>
      </p:sp>
    </p:spTree>
    <p:extLst>
      <p:ext uri="{BB962C8B-B14F-4D97-AF65-F5344CB8AC3E}">
        <p14:creationId xmlns:p14="http://schemas.microsoft.com/office/powerpoint/2010/main" val="886219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67A803-B193-4C6F-BDA9-80EF042FB3CE}"/>
              </a:ext>
            </a:extLst>
          </p:cNvPr>
          <p:cNvSpPr>
            <a:spLocks noGrp="1"/>
          </p:cNvSpPr>
          <p:nvPr>
            <p:ph type="title"/>
          </p:nvPr>
        </p:nvSpPr>
        <p:spPr/>
        <p:txBody>
          <a:bodyPr>
            <a:normAutofit/>
          </a:bodyPr>
          <a:lstStyle/>
          <a:p>
            <a:pPr algn="ctr"/>
            <a:r>
              <a:rPr lang="de-DE" sz="2800" dirty="0"/>
              <a:t>Goethes dramatisches Schaffen – II.</a:t>
            </a:r>
            <a:endParaRPr lang="cs-CZ" sz="2800" dirty="0"/>
          </a:p>
        </p:txBody>
      </p:sp>
      <p:sp>
        <p:nvSpPr>
          <p:cNvPr id="3" name="Zástupný obsah 2">
            <a:extLst>
              <a:ext uri="{FF2B5EF4-FFF2-40B4-BE49-F238E27FC236}">
                <a16:creationId xmlns:a16="http://schemas.microsoft.com/office/drawing/2014/main" id="{A35AE2BC-8C7E-46AA-83C1-6636985558FC}"/>
              </a:ext>
            </a:extLst>
          </p:cNvPr>
          <p:cNvSpPr>
            <a:spLocks noGrp="1"/>
          </p:cNvSpPr>
          <p:nvPr>
            <p:ph idx="1"/>
          </p:nvPr>
        </p:nvSpPr>
        <p:spPr/>
        <p:txBody>
          <a:bodyPr>
            <a:normAutofit/>
          </a:bodyPr>
          <a:lstStyle/>
          <a:p>
            <a:r>
              <a:rPr lang="de-DE" sz="1600" dirty="0"/>
              <a:t>Trauerspiele:</a:t>
            </a:r>
          </a:p>
          <a:p>
            <a:pPr lvl="1"/>
            <a:r>
              <a:rPr lang="de-DE" sz="1200" i="1" dirty="0"/>
              <a:t>Götz von Berlichingen mit der eisernen Hand</a:t>
            </a:r>
            <a:r>
              <a:rPr lang="de-DE" sz="1200" dirty="0"/>
              <a:t>. Schauspiel (1773)</a:t>
            </a:r>
          </a:p>
          <a:p>
            <a:pPr lvl="1"/>
            <a:r>
              <a:rPr lang="de-DE" sz="1200" i="1" dirty="0" err="1"/>
              <a:t>Clavigo</a:t>
            </a:r>
            <a:r>
              <a:rPr lang="de-DE" sz="1200" dirty="0"/>
              <a:t>. Trauerspiel (1774)</a:t>
            </a:r>
          </a:p>
          <a:p>
            <a:pPr lvl="1"/>
            <a:r>
              <a:rPr lang="de-DE" sz="1200" i="1" dirty="0"/>
              <a:t>Egmont</a:t>
            </a:r>
            <a:r>
              <a:rPr lang="de-DE" sz="1200" dirty="0"/>
              <a:t>. Trauerspiel (begonnen 1775, Druck 1788)</a:t>
            </a:r>
          </a:p>
          <a:p>
            <a:pPr lvl="1"/>
            <a:r>
              <a:rPr lang="de-DE" sz="1200" i="1" dirty="0"/>
              <a:t>Die Geschwister</a:t>
            </a:r>
            <a:r>
              <a:rPr lang="de-DE" sz="1200" dirty="0"/>
              <a:t>. Ein Schauspiel in einem Akt (1776)</a:t>
            </a:r>
          </a:p>
          <a:p>
            <a:pPr lvl="1"/>
            <a:r>
              <a:rPr lang="de-DE" sz="1200" i="1" dirty="0"/>
              <a:t>Stella</a:t>
            </a:r>
            <a:r>
              <a:rPr lang="de-DE" sz="1200" dirty="0"/>
              <a:t>. Ein Schauspiel für Liebende (1776)</a:t>
            </a:r>
          </a:p>
          <a:p>
            <a:pPr lvl="1"/>
            <a:r>
              <a:rPr lang="de-DE" sz="1200" i="1" dirty="0"/>
              <a:t>Der Triumph der Empfindsamkeit</a:t>
            </a:r>
            <a:r>
              <a:rPr lang="de-DE" sz="1200" dirty="0"/>
              <a:t>. Eine dramatische Grille (verfasst 1777)</a:t>
            </a:r>
          </a:p>
          <a:p>
            <a:pPr lvl="1"/>
            <a:r>
              <a:rPr lang="de-DE" sz="1200" i="1" dirty="0"/>
              <a:t>Proserpina</a:t>
            </a:r>
            <a:r>
              <a:rPr lang="de-DE" sz="1200" dirty="0"/>
              <a:t>. </a:t>
            </a:r>
            <a:r>
              <a:rPr lang="de-DE" sz="1200" dirty="0" err="1"/>
              <a:t>Monodram</a:t>
            </a:r>
            <a:r>
              <a:rPr lang="de-DE" sz="1200" dirty="0"/>
              <a:t> (1778/79)</a:t>
            </a:r>
          </a:p>
          <a:p>
            <a:pPr lvl="1"/>
            <a:r>
              <a:rPr lang="de-DE" sz="1200" i="1" dirty="0"/>
              <a:t>Iphigenie auf Tauris</a:t>
            </a:r>
            <a:r>
              <a:rPr lang="de-DE" sz="1200" dirty="0"/>
              <a:t>. Drama (1787)</a:t>
            </a:r>
          </a:p>
          <a:p>
            <a:pPr lvl="1"/>
            <a:r>
              <a:rPr lang="de-DE" sz="1200" i="1" dirty="0" err="1"/>
              <a:t>Torquato</a:t>
            </a:r>
            <a:r>
              <a:rPr lang="de-DE" sz="1200" i="1" dirty="0"/>
              <a:t> Tasso</a:t>
            </a:r>
            <a:r>
              <a:rPr lang="de-DE" sz="1200" dirty="0"/>
              <a:t>. Drama (begonnen 1780, Druck 1790)</a:t>
            </a:r>
          </a:p>
          <a:p>
            <a:pPr lvl="1"/>
            <a:r>
              <a:rPr lang="de-DE" sz="1200" i="1" dirty="0"/>
              <a:t>Faust</a:t>
            </a:r>
            <a:r>
              <a:rPr lang="de-DE" sz="1200" dirty="0"/>
              <a:t>. Ein Fragment (1790)</a:t>
            </a:r>
          </a:p>
          <a:p>
            <a:pPr lvl="1"/>
            <a:r>
              <a:rPr lang="de-DE" sz="1200" i="1" dirty="0"/>
              <a:t>Die Aufgeregten</a:t>
            </a:r>
            <a:r>
              <a:rPr lang="de-DE" sz="1200" dirty="0"/>
              <a:t>. Politisches Drama in fünf Aufzügen. Fragment (1793)</a:t>
            </a:r>
          </a:p>
          <a:p>
            <a:pPr lvl="1"/>
            <a:r>
              <a:rPr lang="de-DE" sz="1200" i="1" dirty="0"/>
              <a:t>Faust</a:t>
            </a:r>
            <a:r>
              <a:rPr lang="de-DE" sz="1200" dirty="0"/>
              <a:t>. Eine Tragödie (ab 1797, im Druck unter diesem Titel 1808)</a:t>
            </a:r>
          </a:p>
          <a:p>
            <a:pPr lvl="1"/>
            <a:r>
              <a:rPr lang="de-DE" sz="1200" i="1" dirty="0" err="1"/>
              <a:t>Mahomet</a:t>
            </a:r>
            <a:r>
              <a:rPr lang="de-DE" sz="1200" i="1" dirty="0"/>
              <a:t> der Prophet</a:t>
            </a:r>
            <a:r>
              <a:rPr lang="de-DE" sz="1200" dirty="0"/>
              <a:t>. Übersetzung und Bearbeitung einer Tragödie von Voltaire (1802)</a:t>
            </a:r>
          </a:p>
          <a:p>
            <a:pPr lvl="1"/>
            <a:r>
              <a:rPr lang="de-DE" sz="1200" i="1" dirty="0"/>
              <a:t>Die natürliche Tochter</a:t>
            </a:r>
            <a:r>
              <a:rPr lang="de-DE" sz="1200" dirty="0"/>
              <a:t>. Trauerspiel (1803)</a:t>
            </a:r>
          </a:p>
          <a:p>
            <a:pPr lvl="1"/>
            <a:r>
              <a:rPr lang="de-DE" sz="1200" i="1" dirty="0"/>
              <a:t>Pandora</a:t>
            </a:r>
            <a:r>
              <a:rPr lang="de-DE" sz="1200" dirty="0"/>
              <a:t>. Ein Festspiel (entstanden 1807/08, Druck 1817)</a:t>
            </a:r>
          </a:p>
          <a:p>
            <a:pPr lvl="1"/>
            <a:r>
              <a:rPr lang="de-DE" sz="1200" i="1" dirty="0"/>
              <a:t>Des </a:t>
            </a:r>
            <a:r>
              <a:rPr lang="de-DE" sz="1200" i="1" dirty="0" err="1"/>
              <a:t>Epimenides</a:t>
            </a:r>
            <a:r>
              <a:rPr lang="de-DE" sz="1200" i="1" dirty="0"/>
              <a:t> Erwachen</a:t>
            </a:r>
            <a:r>
              <a:rPr lang="de-DE" sz="1200" dirty="0"/>
              <a:t>. Festspiel (1815)</a:t>
            </a:r>
          </a:p>
          <a:p>
            <a:pPr lvl="1"/>
            <a:r>
              <a:rPr lang="de-DE" sz="1200" i="1" dirty="0"/>
              <a:t>Faust</a:t>
            </a:r>
            <a:r>
              <a:rPr lang="de-DE" sz="1200" dirty="0"/>
              <a:t>. Der Tragödie zweiter Teil (1832)</a:t>
            </a:r>
            <a:endParaRPr lang="cs-CZ" sz="1200" dirty="0"/>
          </a:p>
        </p:txBody>
      </p:sp>
    </p:spTree>
    <p:extLst>
      <p:ext uri="{BB962C8B-B14F-4D97-AF65-F5344CB8AC3E}">
        <p14:creationId xmlns:p14="http://schemas.microsoft.com/office/powerpoint/2010/main" val="1397767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808577-AF12-4EFF-B7C5-B35D07ECC3D5}"/>
              </a:ext>
            </a:extLst>
          </p:cNvPr>
          <p:cNvSpPr>
            <a:spLocks noGrp="1"/>
          </p:cNvSpPr>
          <p:nvPr>
            <p:ph type="title"/>
          </p:nvPr>
        </p:nvSpPr>
        <p:spPr/>
        <p:txBody>
          <a:bodyPr>
            <a:normAutofit/>
          </a:bodyPr>
          <a:lstStyle/>
          <a:p>
            <a:pPr algn="ctr"/>
            <a:r>
              <a:rPr lang="de-DE" sz="2400" dirty="0"/>
              <a:t>Iphigenie auf Tauris</a:t>
            </a:r>
            <a:endParaRPr lang="cs-CZ" sz="2400" dirty="0"/>
          </a:p>
        </p:txBody>
      </p:sp>
      <p:sp>
        <p:nvSpPr>
          <p:cNvPr id="3" name="Zástupný obsah 2">
            <a:extLst>
              <a:ext uri="{FF2B5EF4-FFF2-40B4-BE49-F238E27FC236}">
                <a16:creationId xmlns:a16="http://schemas.microsoft.com/office/drawing/2014/main" id="{D1E14981-6631-407E-BBF9-9F059CD4AF9D}"/>
              </a:ext>
            </a:extLst>
          </p:cNvPr>
          <p:cNvSpPr>
            <a:spLocks noGrp="1"/>
          </p:cNvSpPr>
          <p:nvPr>
            <p:ph idx="1"/>
          </p:nvPr>
        </p:nvSpPr>
        <p:spPr/>
        <p:txBody>
          <a:bodyPr>
            <a:normAutofit/>
          </a:bodyPr>
          <a:lstStyle/>
          <a:p>
            <a:pPr algn="just"/>
            <a:r>
              <a:rPr lang="de-DE" sz="1400" dirty="0"/>
              <a:t>Das Drama schrieb Goethe nach der Vorlage von Euripides’ „Iphigenie bei den </a:t>
            </a:r>
            <a:r>
              <a:rPr lang="de-DE" sz="1400" dirty="0" err="1"/>
              <a:t>Taurern</a:t>
            </a:r>
            <a:r>
              <a:rPr lang="de-DE" sz="1400" dirty="0"/>
              <a:t>“ in latinisierter Version. Deshalb der falsche Titel, denn das Drama heißt im griechischen Original „Iphigenie bei den </a:t>
            </a:r>
            <a:r>
              <a:rPr lang="de-DE" sz="1400" dirty="0" err="1"/>
              <a:t>Taurern</a:t>
            </a:r>
            <a:r>
              <a:rPr lang="de-DE" sz="1400" dirty="0"/>
              <a:t>“ und bezieht sich auf das mythische barbarische Volk der </a:t>
            </a:r>
            <a:r>
              <a:rPr lang="de-DE" sz="1400" dirty="0" err="1"/>
              <a:t>Taurier</a:t>
            </a:r>
            <a:r>
              <a:rPr lang="de-DE" sz="1400" dirty="0"/>
              <a:t>, nicht auf eine Landschaft namens Tauris, was der deutsche Titel evoziert. Als zweite Vorlage diente Aischylos’ „Orestie“. Die ursprüngliche Prosafassung wurde auf dem herzoglichen Privattheater in Weimar 1779 uraufgeführt. Während des Aufenthalts in Italien arbeitete Goethe das Drama in ein klassisches Stück um, das 1787 erschien.</a:t>
            </a:r>
          </a:p>
          <a:p>
            <a:pPr algn="just"/>
            <a:r>
              <a:rPr lang="de-DE" sz="1400" dirty="0"/>
              <a:t>Das Spiel hält die drei aristotelischen Einheiten ein: es spielt sich in einem Hain vor dem Tempel Dianas auf Tauris einige Jahre nach dem Trojanischen Krieg ab und umfasst einen Zeitraum von wenigen Stunden.</a:t>
            </a:r>
          </a:p>
          <a:p>
            <a:pPr algn="just"/>
            <a:r>
              <a:rPr lang="de-DE" sz="1400" dirty="0"/>
              <a:t>Die Hauptgestalten sind Iphigenie, die Priesterin, </a:t>
            </a:r>
            <a:r>
              <a:rPr lang="de-DE" sz="1400" dirty="0" err="1"/>
              <a:t>Thoas</a:t>
            </a:r>
            <a:r>
              <a:rPr lang="de-DE" sz="1400" dirty="0"/>
              <a:t>, König der </a:t>
            </a:r>
            <a:r>
              <a:rPr lang="de-DE" sz="1400" dirty="0" err="1"/>
              <a:t>Taurier</a:t>
            </a:r>
            <a:r>
              <a:rPr lang="de-DE" sz="1400" dirty="0"/>
              <a:t>,  Orest, ihr Bruder, Pylades, sein Freund und </a:t>
            </a:r>
            <a:r>
              <a:rPr lang="de-DE" sz="1400" dirty="0" err="1"/>
              <a:t>Arkas</a:t>
            </a:r>
            <a:r>
              <a:rPr lang="de-DE" sz="1400" dirty="0"/>
              <a:t>, Diener des Königs </a:t>
            </a:r>
            <a:r>
              <a:rPr lang="de-DE" sz="1400" dirty="0" err="1"/>
              <a:t>Thoas</a:t>
            </a:r>
            <a:r>
              <a:rPr lang="de-DE" sz="1400" dirty="0"/>
              <a:t>.</a:t>
            </a:r>
            <a:endParaRPr lang="cs-CZ" sz="1400" dirty="0"/>
          </a:p>
        </p:txBody>
      </p:sp>
    </p:spTree>
    <p:extLst>
      <p:ext uri="{BB962C8B-B14F-4D97-AF65-F5344CB8AC3E}">
        <p14:creationId xmlns:p14="http://schemas.microsoft.com/office/powerpoint/2010/main" val="7122401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8F2F1A-713B-4E7F-8250-D5E5131EF33E}"/>
              </a:ext>
            </a:extLst>
          </p:cNvPr>
          <p:cNvSpPr>
            <a:spLocks noGrp="1"/>
          </p:cNvSpPr>
          <p:nvPr>
            <p:ph type="title"/>
          </p:nvPr>
        </p:nvSpPr>
        <p:spPr/>
        <p:txBody>
          <a:bodyPr>
            <a:normAutofit/>
          </a:bodyPr>
          <a:lstStyle/>
          <a:p>
            <a:pPr algn="ctr"/>
            <a:r>
              <a:rPr lang="de-DE" sz="2800" dirty="0"/>
              <a:t>Iphigenie als Hauptfigur</a:t>
            </a:r>
            <a:endParaRPr lang="cs-CZ" sz="2800" dirty="0"/>
          </a:p>
        </p:txBody>
      </p:sp>
      <p:sp>
        <p:nvSpPr>
          <p:cNvPr id="3" name="Zástupný obsah 2">
            <a:extLst>
              <a:ext uri="{FF2B5EF4-FFF2-40B4-BE49-F238E27FC236}">
                <a16:creationId xmlns:a16="http://schemas.microsoft.com/office/drawing/2014/main" id="{45A8DF84-B494-4F3B-B881-A080AD10805A}"/>
              </a:ext>
            </a:extLst>
          </p:cNvPr>
          <p:cNvSpPr>
            <a:spLocks noGrp="1"/>
          </p:cNvSpPr>
          <p:nvPr>
            <p:ph idx="1"/>
          </p:nvPr>
        </p:nvSpPr>
        <p:spPr/>
        <p:txBody>
          <a:bodyPr>
            <a:normAutofit/>
          </a:bodyPr>
          <a:lstStyle/>
          <a:p>
            <a:pPr algn="just"/>
            <a:r>
              <a:rPr lang="de-DE" sz="1400" dirty="0"/>
              <a:t>Iphigenie ist als </a:t>
            </a:r>
            <a:r>
              <a:rPr lang="de-DE" sz="1400" b="1" i="1" dirty="0"/>
              <a:t>idealer Mensch </a:t>
            </a:r>
            <a:r>
              <a:rPr lang="de-DE" sz="1400" dirty="0"/>
              <a:t>dargestellt, der die Eigenschaften besitzt, die die Weimarer Klassik für das Humanitätsideal hielt – </a:t>
            </a:r>
            <a:r>
              <a:rPr lang="de-DE" sz="1400" b="1" i="1" dirty="0"/>
              <a:t>Frömmigkeit, Redlichkeit und Verantwortungsbewusstsein</a:t>
            </a:r>
            <a:r>
              <a:rPr lang="de-DE" sz="1400" dirty="0"/>
              <a:t>.</a:t>
            </a:r>
          </a:p>
          <a:p>
            <a:pPr algn="just"/>
            <a:r>
              <a:rPr lang="de-DE" sz="1400" dirty="0"/>
              <a:t>Iphigenie ist vor eine klassische Wahl zwischen ihrer göttlichen (sie ist Priesterin) und ihrer menschlichen Pflicht auf der Insel und der Sehnsucht ihres Herzens nach der griechischen Heimat gestellt. Sie muss sich in diesem entstandenen Konflikt bewähren.</a:t>
            </a:r>
          </a:p>
          <a:p>
            <a:pPr algn="just"/>
            <a:r>
              <a:rPr lang="de-DE" sz="1400" dirty="0"/>
              <a:t>Ihr Schicksal auf Tauris scheint zuerst als determiniert, sie hat keinen Ausweg. Aber </a:t>
            </a:r>
            <a:r>
              <a:rPr lang="de-DE" sz="1400" b="1" i="1" dirty="0"/>
              <a:t>sie löst den Konflikt selbst</a:t>
            </a:r>
            <a:r>
              <a:rPr lang="de-DE" sz="1400" dirty="0"/>
              <a:t>, nicht durch den Eingriff eines „</a:t>
            </a:r>
            <a:r>
              <a:rPr lang="de-DE" sz="1400" dirty="0" err="1"/>
              <a:t>deus</a:t>
            </a:r>
            <a:r>
              <a:rPr lang="de-DE" sz="1400" dirty="0"/>
              <a:t> ex </a:t>
            </a:r>
            <a:r>
              <a:rPr lang="de-DE" sz="1400" dirty="0" err="1"/>
              <a:t>machina</a:t>
            </a:r>
            <a:r>
              <a:rPr lang="de-DE" sz="1400" dirty="0"/>
              <a:t>“. Sie weist ungeheure menschlich-moralische Stärke auf und dadurch wirkt sie als </a:t>
            </a:r>
            <a:r>
              <a:rPr lang="de-DE" sz="1400" b="1" i="1" dirty="0"/>
              <a:t>Vorbild für den neuen klassischen Menschentypus.</a:t>
            </a:r>
          </a:p>
          <a:p>
            <a:pPr algn="just"/>
            <a:r>
              <a:rPr lang="de-DE" sz="1400" dirty="0"/>
              <a:t>Sie muss Dilemmata lösen: das Finden eines ausgewogenen Maßes zwischen der Pflichterfüllung ihres Priesterdienstes und der Menschenfreundlichkeit, den Konflikt zwischen der Liebe zum Bruder und dem königlichen Auftrag, ihn zu töten, den Widerspruch ihrer Gefühle zwischen der Sehnsucht nach der Heimat und der Wahrheitsliebe.</a:t>
            </a:r>
          </a:p>
          <a:p>
            <a:pPr algn="just"/>
            <a:r>
              <a:rPr lang="de-DE" sz="1400" dirty="0"/>
              <a:t>Sie verkörpert </a:t>
            </a:r>
            <a:r>
              <a:rPr lang="de-DE" sz="1400" b="1" i="1" dirty="0"/>
              <a:t>das Ideal der Klassik </a:t>
            </a:r>
            <a:r>
              <a:rPr lang="de-DE" sz="1400" dirty="0"/>
              <a:t>darin, dass sie sich zu </a:t>
            </a:r>
            <a:r>
              <a:rPr lang="de-DE" sz="1400" b="1" i="1" dirty="0"/>
              <a:t>Menschlichkeit und Wahrheit </a:t>
            </a:r>
            <a:r>
              <a:rPr lang="de-DE" sz="1400" dirty="0"/>
              <a:t>von Anfang an verpflichtet fühlt und in ihren Intentionen immer handelt, ohne darüber lang nachdenken zu müssen. </a:t>
            </a:r>
          </a:p>
          <a:p>
            <a:pPr algn="just"/>
            <a:r>
              <a:rPr lang="de-DE" sz="1400" dirty="0"/>
              <a:t>Interessant ist auch ihre Einstellung zu den Göttern. Sie befinden sich zwar jenseits der Fassungskraft des Menschen, dies erkennt sie an, trotzdem übt sie Kritik an ihrem Verhalten gegenüber ihren Vorfahren (</a:t>
            </a:r>
            <a:r>
              <a:rPr lang="de-DE" sz="1400" dirty="0" err="1"/>
              <a:t>Tantaliden</a:t>
            </a:r>
            <a:r>
              <a:rPr lang="de-DE" sz="1400" dirty="0"/>
              <a:t>), aber sie ist davon überzeugt, dass auch bei ihnen Liebe und Güte vorherrscht, die den Familienfluch durch Vermittlung einer reinen Existenz (die sie führt) aufgehoben werden kann. Hier zeigt sich im Drama </a:t>
            </a:r>
            <a:r>
              <a:rPr lang="de-DE" sz="1400" b="1" i="1" dirty="0"/>
              <a:t>das moderne Denken von der Autonomie des Menschen </a:t>
            </a:r>
            <a:r>
              <a:rPr lang="de-DE" sz="1400" dirty="0"/>
              <a:t>gegenüber </a:t>
            </a:r>
            <a:r>
              <a:rPr lang="de-DE" sz="1400" b="1" i="1" dirty="0"/>
              <a:t>dem antiken Denken von dem Menschen, der sich schicksalhaft der göttlichen Gewalt unterworfen fühlt.</a:t>
            </a:r>
          </a:p>
        </p:txBody>
      </p:sp>
    </p:spTree>
    <p:extLst>
      <p:ext uri="{BB962C8B-B14F-4D97-AF65-F5344CB8AC3E}">
        <p14:creationId xmlns:p14="http://schemas.microsoft.com/office/powerpoint/2010/main" val="1696212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83B60B8-AF53-4845-AE8D-120D9EB42B85}"/>
              </a:ext>
            </a:extLst>
          </p:cNvPr>
          <p:cNvSpPr>
            <a:spLocks noGrp="1"/>
          </p:cNvSpPr>
          <p:nvPr>
            <p:ph type="title"/>
          </p:nvPr>
        </p:nvSpPr>
        <p:spPr/>
        <p:txBody>
          <a:bodyPr>
            <a:normAutofit/>
          </a:bodyPr>
          <a:lstStyle/>
          <a:p>
            <a:pPr algn="ctr"/>
            <a:r>
              <a:rPr lang="de-DE" sz="2800" dirty="0"/>
              <a:t>„Iphigenie auf Tauris“ als klassisches Drama</a:t>
            </a:r>
            <a:endParaRPr lang="cs-CZ" sz="2800" dirty="0"/>
          </a:p>
        </p:txBody>
      </p:sp>
      <p:sp>
        <p:nvSpPr>
          <p:cNvPr id="3" name="Zástupný obsah 2">
            <a:extLst>
              <a:ext uri="{FF2B5EF4-FFF2-40B4-BE49-F238E27FC236}">
                <a16:creationId xmlns:a16="http://schemas.microsoft.com/office/drawing/2014/main" id="{8EB0256A-44B5-4C77-900C-8FF99172067A}"/>
              </a:ext>
            </a:extLst>
          </p:cNvPr>
          <p:cNvSpPr>
            <a:spLocks noGrp="1"/>
          </p:cNvSpPr>
          <p:nvPr>
            <p:ph idx="1"/>
          </p:nvPr>
        </p:nvSpPr>
        <p:spPr/>
        <p:txBody>
          <a:bodyPr>
            <a:normAutofit/>
          </a:bodyPr>
          <a:lstStyle/>
          <a:p>
            <a:pPr algn="just"/>
            <a:r>
              <a:rPr lang="de-DE" sz="1400" dirty="0"/>
              <a:t>Das Drama gilt als vorbildlich für Goethes Klassizismus. Goethe bezeichnete es als „ganz verteufelt human“, der Goethekenner und Literaturwissenschaftler Friedrich Gundolf meinte, das Drama sei „das Evangelium der deutschen Humanität schlechthin“. Das Drama verkörpert im inneren Kampf der Heldin, der in eine Harmonie mündet, die wiederum zu einer Harmonisierung der Menschheit führen soll, das Menschenideal der Weimarer Klassik. </a:t>
            </a:r>
          </a:p>
          <a:p>
            <a:pPr algn="just"/>
            <a:r>
              <a:rPr lang="de-DE" sz="1400" dirty="0"/>
              <a:t>Das Drama hält klassische Elemente, Einheit in Ort, Zeit und einsträngiger, klar nachvollziehbarer Handlung, ein und hat typische geschlossene Dramenform.</a:t>
            </a:r>
          </a:p>
          <a:p>
            <a:pPr algn="just"/>
            <a:r>
              <a:rPr lang="de-DE" sz="1400" dirty="0"/>
              <a:t>Die Figuren verkörpern Ideen, nicht Individuen.</a:t>
            </a:r>
          </a:p>
          <a:p>
            <a:pPr algn="just"/>
            <a:r>
              <a:rPr lang="de-DE" sz="1400" dirty="0"/>
              <a:t>Das Drama zielt auf die Darstellung überzeitlicher, allgemeinmenschlicher Gesetze.</a:t>
            </a:r>
          </a:p>
          <a:p>
            <a:pPr algn="just"/>
            <a:r>
              <a:rPr lang="de-DE" sz="1400" dirty="0"/>
              <a:t>Der im Drama dargestellte sittliche Mensch löst konkrete politisch-soziale Konflikte allein durch seine Humanität, die den Einzelnen erlösen kann und Bestandteil einer ethisch-religiösen Weltordnung ist. Die Konflikte sind nie mit Anwendung der Gewalt, revolutionär zu lösen.</a:t>
            </a:r>
          </a:p>
          <a:p>
            <a:pPr algn="just"/>
            <a:r>
              <a:rPr lang="de-DE" sz="1400" dirty="0"/>
              <a:t>Das Drama kann heute langweilig wirken, aber auch damals sprach es das Publikum nicht besonders an. Goethe ließ deshalb eine bearbeitete Bühnenfassung 1802 durch Friedrich Schiller aufführen.</a:t>
            </a:r>
            <a:endParaRPr lang="cs-CZ" sz="1400" dirty="0"/>
          </a:p>
        </p:txBody>
      </p:sp>
    </p:spTree>
    <p:extLst>
      <p:ext uri="{BB962C8B-B14F-4D97-AF65-F5344CB8AC3E}">
        <p14:creationId xmlns:p14="http://schemas.microsoft.com/office/powerpoint/2010/main" val="8394070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1146873-86B3-4E8E-B443-292124E7B72F}"/>
              </a:ext>
            </a:extLst>
          </p:cNvPr>
          <p:cNvSpPr>
            <a:spLocks noGrp="1"/>
          </p:cNvSpPr>
          <p:nvPr>
            <p:ph type="title"/>
          </p:nvPr>
        </p:nvSpPr>
        <p:spPr/>
        <p:txBody>
          <a:bodyPr>
            <a:normAutofit/>
          </a:bodyPr>
          <a:lstStyle/>
          <a:p>
            <a:pPr algn="ctr"/>
            <a:r>
              <a:rPr lang="de-DE" sz="2800" dirty="0"/>
              <a:t>Form und Sprache des Dramas</a:t>
            </a:r>
            <a:endParaRPr lang="cs-CZ" sz="2800" dirty="0"/>
          </a:p>
        </p:txBody>
      </p:sp>
      <p:sp>
        <p:nvSpPr>
          <p:cNvPr id="3" name="Zástupný obsah 2">
            <a:extLst>
              <a:ext uri="{FF2B5EF4-FFF2-40B4-BE49-F238E27FC236}">
                <a16:creationId xmlns:a16="http://schemas.microsoft.com/office/drawing/2014/main" id="{AFE1966E-2BB0-4E3E-9F8A-6534CCA7F38B}"/>
              </a:ext>
            </a:extLst>
          </p:cNvPr>
          <p:cNvSpPr>
            <a:spLocks noGrp="1"/>
          </p:cNvSpPr>
          <p:nvPr>
            <p:ph idx="1"/>
          </p:nvPr>
        </p:nvSpPr>
        <p:spPr/>
        <p:txBody>
          <a:bodyPr>
            <a:normAutofit/>
          </a:bodyPr>
          <a:lstStyle/>
          <a:p>
            <a:pPr algn="just"/>
            <a:r>
              <a:rPr lang="de-DE" sz="1400" dirty="0"/>
              <a:t>Versmaß – Die erste Fassung von 1779 war noch in Prosa abgefasst. Ein Jahr später (1780) übertrug Goethe die Prosa in Blankverse, ein Metrum, das, vor allem von Gotthold Ephraim Lessing im deutschen Drama etabliert, zur damaligen Zeit als besonders rein, natürlich, ästhetisch und vorbildhaft empfunden wurde. </a:t>
            </a:r>
          </a:p>
          <a:p>
            <a:pPr algn="just"/>
            <a:r>
              <a:rPr lang="de-DE" sz="1400" dirty="0"/>
              <a:t>Damit jedoch bald unzufrieden, stellte Goethe 1781 zunächst die Prosaversion wieder her, bevor er 1786 schließlich die Fassung in fünfhebigen Jamben schuf, die seitdem als Standardfassung gilt. Diese strengere metrische Form ist auf Goethes künstlerische Erfahrungen während seiner Italienreise zurückzuführen.</a:t>
            </a:r>
          </a:p>
          <a:p>
            <a:pPr algn="just"/>
            <a:r>
              <a:rPr lang="de-DE" sz="1400" dirty="0"/>
              <a:t>Goethe verwendet als Versfuß streng alternierende Jamben (unbetont, betont), was dem Schauspiel einen besonders erhabenen Charakter verleiht. Im Unterschied zu dem nach dem Vorbild Shakespeares in der Sturm-und-Drang Periode häufig benutzten Blankvers, bei dem zwischen zwei betonten Silben an Stelle einer unbetonten Silbe auch zwei unbetonte Silben erlaubt sind, kommt in der „Iphigenie auf Tauris“ nur der strenge Wechsel von betonter und unbetonter Silbe vor. Die Kadenzen sind unregelmäßig betont oder unbetont, auch erinnern die überaus häufigen Enjambements noch an die ursprüngliche Prosafassung. Auf diese Weise ist es Goethe möglich, komplexere Gedanken in längere Sätze zu fassen.</a:t>
            </a:r>
          </a:p>
          <a:p>
            <a:pPr algn="just"/>
            <a:r>
              <a:rPr lang="de-DE" sz="1400" dirty="0"/>
              <a:t>Wortschatz – auffallend sind verallgemeinernde Begriffe, zahlreiche Sentenzen und Oxymora.</a:t>
            </a:r>
          </a:p>
          <a:p>
            <a:pPr algn="just"/>
            <a:r>
              <a:rPr lang="de-DE" sz="1400" dirty="0"/>
              <a:t>Syntax – komplexer hypotaktischer Satzbau, der geeignet ist, die inneren Bewegungen der handelnden Personen angemessen darzustellen.</a:t>
            </a:r>
            <a:endParaRPr lang="cs-CZ" sz="1400" dirty="0"/>
          </a:p>
        </p:txBody>
      </p:sp>
    </p:spTree>
    <p:extLst>
      <p:ext uri="{BB962C8B-B14F-4D97-AF65-F5344CB8AC3E}">
        <p14:creationId xmlns:p14="http://schemas.microsoft.com/office/powerpoint/2010/main" val="31733956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2EEAFD-E928-4779-A4DC-D5091D640AAA}"/>
              </a:ext>
            </a:extLst>
          </p:cNvPr>
          <p:cNvSpPr>
            <a:spLocks noGrp="1"/>
          </p:cNvSpPr>
          <p:nvPr>
            <p:ph type="title"/>
          </p:nvPr>
        </p:nvSpPr>
        <p:spPr/>
        <p:txBody>
          <a:bodyPr>
            <a:normAutofit/>
          </a:bodyPr>
          <a:lstStyle/>
          <a:p>
            <a:pPr algn="ctr"/>
            <a:r>
              <a:rPr lang="de-DE" sz="2800" dirty="0"/>
              <a:t>Fragen</a:t>
            </a:r>
            <a:endParaRPr lang="cs-CZ" sz="2800" dirty="0"/>
          </a:p>
        </p:txBody>
      </p:sp>
      <p:sp>
        <p:nvSpPr>
          <p:cNvPr id="3" name="Zástupný obsah 2">
            <a:extLst>
              <a:ext uri="{FF2B5EF4-FFF2-40B4-BE49-F238E27FC236}">
                <a16:creationId xmlns:a16="http://schemas.microsoft.com/office/drawing/2014/main" id="{2C715A66-1D9B-4959-BD69-2827DB7DD760}"/>
              </a:ext>
            </a:extLst>
          </p:cNvPr>
          <p:cNvSpPr>
            <a:spLocks noGrp="1"/>
          </p:cNvSpPr>
          <p:nvPr>
            <p:ph idx="1"/>
          </p:nvPr>
        </p:nvSpPr>
        <p:spPr/>
        <p:txBody>
          <a:bodyPr>
            <a:normAutofit/>
          </a:bodyPr>
          <a:lstStyle/>
          <a:p>
            <a:pPr algn="just"/>
            <a:r>
              <a:rPr lang="de-DE" sz="1400" dirty="0"/>
              <a:t>1. Als Vorgeschichte des Dramas ist die altgriechische Sage zu nennen, der nach die </a:t>
            </a:r>
            <a:r>
              <a:rPr lang="de-DE" sz="1400" dirty="0" err="1"/>
              <a:t>Tantaliden</a:t>
            </a:r>
            <a:r>
              <a:rPr lang="de-DE" sz="1400" dirty="0"/>
              <a:t> von Göttern verflucht wurden. Die </a:t>
            </a:r>
            <a:r>
              <a:rPr lang="de-DE" sz="1400" dirty="0" err="1"/>
              <a:t>Tantaliden</a:t>
            </a:r>
            <a:r>
              <a:rPr lang="de-DE" sz="1400" dirty="0"/>
              <a:t>, deren Fluch Iphigenie nach dem Orakel Apollons aufheben will, waren und sind begehrte Figuren der Weltliteratur. Worin bestand der Fluch und wer sind die Eltern und Geschwister Iphigenies?</a:t>
            </a:r>
          </a:p>
          <a:p>
            <a:pPr algn="just"/>
            <a:r>
              <a:rPr lang="de-DE" sz="1400" dirty="0"/>
              <a:t>2. Das Drama enthält das sog. </a:t>
            </a:r>
            <a:r>
              <a:rPr lang="de-DE" sz="1400" dirty="0" err="1"/>
              <a:t>Parzenlied</a:t>
            </a:r>
            <a:r>
              <a:rPr lang="de-DE" sz="1400" dirty="0"/>
              <a:t> (Vierter Aufzug, fünfter Auftritt), das mehrmals vertont wurde. Erzählen Sie in Kürze nach, worum es in diesem Lied geht.</a:t>
            </a:r>
          </a:p>
          <a:p>
            <a:pPr algn="just"/>
            <a:r>
              <a:rPr lang="de-DE" sz="1400" dirty="0"/>
              <a:t>3. Charakterisieren Sie kurz die Figur des Königs </a:t>
            </a:r>
            <a:r>
              <a:rPr lang="de-DE" sz="1400" dirty="0" err="1"/>
              <a:t>Thoas</a:t>
            </a:r>
            <a:r>
              <a:rPr lang="de-DE" sz="1400" dirty="0"/>
              <a:t> im Bezug </a:t>
            </a:r>
            <a:r>
              <a:rPr lang="de-DE" sz="1400"/>
              <a:t>auf Iphigenie.</a:t>
            </a:r>
            <a:endParaRPr lang="de-DE" sz="1400" dirty="0"/>
          </a:p>
          <a:p>
            <a:pPr algn="just"/>
            <a:r>
              <a:rPr lang="de-DE" sz="1400" dirty="0"/>
              <a:t>4. Im Drama kommen oft Enjambements und Oxymora vor. Was bedeuten diese literaturtheoretischen Begriffe?</a:t>
            </a:r>
            <a:endParaRPr lang="cs-CZ" sz="1400" dirty="0"/>
          </a:p>
        </p:txBody>
      </p:sp>
    </p:spTree>
    <p:extLst>
      <p:ext uri="{BB962C8B-B14F-4D97-AF65-F5344CB8AC3E}">
        <p14:creationId xmlns:p14="http://schemas.microsoft.com/office/powerpoint/2010/main" val="2684088988"/>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264</TotalTime>
  <Words>1635</Words>
  <Application>Microsoft Office PowerPoint</Application>
  <PresentationFormat>Širokoúhlá obrazovka</PresentationFormat>
  <Paragraphs>75</Paragraphs>
  <Slides>9</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9</vt:i4>
      </vt:variant>
    </vt:vector>
  </HeadingPairs>
  <TitlesOfParts>
    <vt:vector size="13" baseType="lpstr">
      <vt:lpstr>Arial</vt:lpstr>
      <vt:lpstr>Calibri</vt:lpstr>
      <vt:lpstr>Calibri Light</vt:lpstr>
      <vt:lpstr>Motiv Office</vt:lpstr>
      <vt:lpstr>Johann Wolfgang von Goethe</vt:lpstr>
      <vt:lpstr>Goethes Werkausgaben</vt:lpstr>
      <vt:lpstr>Goethes dramatisches Schaffen – I.</vt:lpstr>
      <vt:lpstr>Goethes dramatisches Schaffen – II.</vt:lpstr>
      <vt:lpstr>Iphigenie auf Tauris</vt:lpstr>
      <vt:lpstr>Iphigenie als Hauptfigur</vt:lpstr>
      <vt:lpstr>„Iphigenie auf Tauris“ als klassisches Drama</vt:lpstr>
      <vt:lpstr>Form und Sprache des Dramas</vt:lpstr>
      <vt:lpstr>Fragen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Johann Wolfgang von Goethe</dc:title>
  <dc:creator>Milan Tvrdík</dc:creator>
  <cp:lastModifiedBy>Milan Tvrdík</cp:lastModifiedBy>
  <cp:revision>23</cp:revision>
  <dcterms:created xsi:type="dcterms:W3CDTF">2020-05-06T09:31:54Z</dcterms:created>
  <dcterms:modified xsi:type="dcterms:W3CDTF">2021-04-15T09:53:15Z</dcterms:modified>
</cp:coreProperties>
</file>