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350" r:id="rId3"/>
    <p:sldId id="351" r:id="rId4"/>
    <p:sldId id="352" r:id="rId5"/>
    <p:sldId id="353" r:id="rId6"/>
    <p:sldId id="256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4" r:id="rId15"/>
    <p:sldId id="355" r:id="rId16"/>
    <p:sldId id="357" r:id="rId17"/>
    <p:sldId id="401" r:id="rId18"/>
    <p:sldId id="324" r:id="rId19"/>
    <p:sldId id="359" r:id="rId20"/>
    <p:sldId id="398" r:id="rId21"/>
    <p:sldId id="399" r:id="rId22"/>
    <p:sldId id="400" r:id="rId23"/>
    <p:sldId id="405" r:id="rId24"/>
    <p:sldId id="329" r:id="rId25"/>
    <p:sldId id="402" r:id="rId26"/>
    <p:sldId id="362" r:id="rId27"/>
    <p:sldId id="363" r:id="rId28"/>
    <p:sldId id="404" r:id="rId29"/>
    <p:sldId id="403" r:id="rId30"/>
    <p:sldId id="358" r:id="rId31"/>
    <p:sldId id="360" r:id="rId32"/>
    <p:sldId id="361" r:id="rId33"/>
    <p:sldId id="331" r:id="rId34"/>
    <p:sldId id="332" r:id="rId35"/>
    <p:sldId id="368" r:id="rId36"/>
    <p:sldId id="369" r:id="rId37"/>
    <p:sldId id="364" r:id="rId38"/>
    <p:sldId id="365" r:id="rId39"/>
    <p:sldId id="366" r:id="rId40"/>
    <p:sldId id="367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33" r:id="rId49"/>
    <p:sldId id="356" r:id="rId50"/>
    <p:sldId id="326" r:id="rId51"/>
    <p:sldId id="379" r:id="rId52"/>
    <p:sldId id="388" r:id="rId53"/>
    <p:sldId id="395" r:id="rId54"/>
    <p:sldId id="386" r:id="rId55"/>
    <p:sldId id="387" r:id="rId56"/>
    <p:sldId id="380" r:id="rId57"/>
    <p:sldId id="378" r:id="rId58"/>
    <p:sldId id="381" r:id="rId59"/>
    <p:sldId id="407" r:id="rId60"/>
    <p:sldId id="382" r:id="rId61"/>
    <p:sldId id="383" r:id="rId62"/>
    <p:sldId id="406" r:id="rId63"/>
    <p:sldId id="390" r:id="rId64"/>
    <p:sldId id="408" r:id="rId65"/>
    <p:sldId id="385" r:id="rId66"/>
    <p:sldId id="397" r:id="rId67"/>
    <p:sldId id="389" r:id="rId68"/>
    <p:sldId id="338" r:id="rId69"/>
    <p:sldId id="391" r:id="rId70"/>
    <p:sldId id="392" r:id="rId71"/>
    <p:sldId id="394" r:id="rId72"/>
    <p:sldId id="409" r:id="rId73"/>
    <p:sldId id="396" r:id="rId74"/>
    <p:sldId id="341" r:id="rId7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6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0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8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9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0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2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6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6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3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1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6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F0EFD-3281-412E-9EB9-325B624BF708}" type="datetimeFigureOut">
              <a:rPr lang="cs-CZ" smtClean="0"/>
              <a:t>16.3.2020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24171-8227-488C-B761-5EABEDDF48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2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40041666\Desktop\Fotky_do_prezentace\FOTO_NA_POTISK_TRIC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240" y="23488"/>
            <a:ext cx="9861876" cy="68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9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2454"/>
            <a:ext cx="9144000" cy="1184298"/>
          </a:xfrm>
        </p:spPr>
        <p:txBody>
          <a:bodyPr>
            <a:normAutofit/>
          </a:bodyPr>
          <a:lstStyle/>
          <a:p>
            <a:r>
              <a:rPr lang="cs-CZ" b="1" dirty="0"/>
              <a:t>První český ústav pro </a:t>
            </a:r>
            <a:r>
              <a:rPr lang="cs-CZ" b="1" dirty="0" smtClean="0"/>
              <a:t>hluchoněmé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Nová škola byla pojmenována jako </a:t>
            </a:r>
            <a:r>
              <a:rPr lang="cs-CZ" b="1" dirty="0" smtClean="0"/>
              <a:t>První český ústav pro hluchoněmé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Vyučování bylo zahájeno dne </a:t>
            </a:r>
            <a:r>
              <a:rPr lang="cs-CZ" b="1" dirty="0" smtClean="0"/>
              <a:t>16. 9. 1916 </a:t>
            </a:r>
            <a:r>
              <a:rPr lang="cs-CZ" dirty="0" smtClean="0"/>
              <a:t>v domě </a:t>
            </a:r>
            <a:r>
              <a:rPr lang="cs-CZ" b="1" dirty="0" smtClean="0"/>
              <a:t>„U Zlatého lva“ v Kateřinské ulici čp. 36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Tento dům měl spolek pronajatý od České zemské komise.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88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b="1" dirty="0"/>
              <a:t>První český ústav pro hluchoněmé</a:t>
            </a:r>
            <a:endParaRPr lang="cs-CZ" dirty="0"/>
          </a:p>
        </p:txBody>
      </p:sp>
      <p:pic>
        <p:nvPicPr>
          <p:cNvPr id="1026" name="Picture 2" descr="C:\Users\40041666\Desktop\Fotky_do_prezentace\Katerinska_ul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3"/>
            <a:ext cx="3084905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40041666\Desktop\Fotky_do_prezentace\IMGP95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879" y="2650462"/>
            <a:ext cx="5936122" cy="42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1137195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V letech 1916–1920 sídlila naše škola </a:t>
            </a:r>
          </a:p>
          <a:p>
            <a:pPr algn="ctr"/>
            <a:r>
              <a:rPr lang="cs-CZ" sz="4000" dirty="0" smtClean="0"/>
              <a:t>v tomto domě v Kateřinské 36 v Praze 2.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576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126"/>
            <a:ext cx="8229600" cy="131464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Dům najdete na rohu ulic </a:t>
            </a:r>
            <a:br>
              <a:rPr lang="cs-CZ" b="1" dirty="0" smtClean="0"/>
            </a:br>
            <a:r>
              <a:rPr lang="cs-CZ" b="1" dirty="0" smtClean="0"/>
              <a:t>Viniční a Kateřinská</a:t>
            </a:r>
            <a:endParaRPr lang="cs-CZ" b="1" dirty="0"/>
          </a:p>
        </p:txBody>
      </p:sp>
      <p:pic>
        <p:nvPicPr>
          <p:cNvPr id="2050" name="Picture 2" descr="C:\Users\40041666\Desktop\Fotky_do_prezentace\IMGP9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0539"/>
            <a:ext cx="7937300" cy="52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2819" y="0"/>
            <a:ext cx="9176819" cy="922114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/>
            </a:r>
            <a:br>
              <a:rPr lang="cs-CZ" sz="3800" b="1" dirty="0" smtClean="0"/>
            </a:br>
            <a:r>
              <a:rPr lang="cs-CZ" sz="3800" b="1" dirty="0" smtClean="0"/>
              <a:t>První </a:t>
            </a:r>
            <a:r>
              <a:rPr lang="cs-CZ" sz="3800" b="1" dirty="0"/>
              <a:t>český ústav pro hluchoněmé v Praze – 1916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 flipV="1">
            <a:off x="971600" y="332656"/>
            <a:ext cx="1619672" cy="5040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6148" name="Picture 4" descr="C:\Users\40041666\Desktop\Josef_Kolar_redit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0" y="1124744"/>
            <a:ext cx="3827619" cy="57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95936" y="980728"/>
            <a:ext cx="51472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Prvním ředitelem (1916–1922) byl </a:t>
            </a:r>
            <a:r>
              <a:rPr lang="cs-CZ" sz="2800" b="1" dirty="0" smtClean="0"/>
              <a:t>Josef Kolář </a:t>
            </a:r>
            <a:r>
              <a:rPr lang="cs-CZ" sz="2800" dirty="0" smtClean="0"/>
              <a:t>(1864–1942), emeritní ředitel </a:t>
            </a:r>
            <a:r>
              <a:rPr lang="cs-CZ" sz="2800" dirty="0"/>
              <a:t>ústavu </a:t>
            </a:r>
            <a:r>
              <a:rPr lang="cs-CZ" sz="2800" dirty="0" smtClean="0"/>
              <a:t>v Ivančicích. </a:t>
            </a:r>
          </a:p>
          <a:p>
            <a:pPr algn="ctr"/>
            <a:r>
              <a:rPr lang="cs-CZ" sz="2800" dirty="0" smtClean="0"/>
              <a:t>Do první třídy nastoupilo 12 dětí.</a:t>
            </a:r>
          </a:p>
          <a:p>
            <a:pPr algn="ctr"/>
            <a:endParaRPr lang="cs-CZ" sz="2800" dirty="0" smtClean="0"/>
          </a:p>
          <a:p>
            <a:pPr algn="ctr"/>
            <a:r>
              <a:rPr lang="cs-CZ" sz="2800" dirty="0" smtClean="0"/>
              <a:t>V letech 1918–1931 redaktor Obzoru hluchoněmých, pečlivý kronikář.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 smtClean="0"/>
              <a:t>Určil hlavní požadavky na školní budovu nového ústavu </a:t>
            </a:r>
          </a:p>
          <a:p>
            <a:pPr algn="ctr"/>
            <a:r>
              <a:rPr lang="cs-CZ" sz="2800" dirty="0" smtClean="0"/>
              <a:t>v Radlicích.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345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cs-CZ" sz="3400" b="1" dirty="0"/>
              <a:t>První český ústav pro hluchoněmé v Praze – 1916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V letech 1920 až 1925 se naše škola několikrát stěhovala – nejprve do budovy státní reálky v Ječné, později do Mariánského kláštera v Ječné a nakonec do zámku v Dolní </a:t>
            </a:r>
            <a:r>
              <a:rPr lang="cs-CZ" dirty="0" err="1" smtClean="0"/>
              <a:t>Lukavici</a:t>
            </a:r>
            <a:r>
              <a:rPr lang="cs-CZ" dirty="0" smtClean="0"/>
              <a:t> u Plzně.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100" name="Picture 4" descr="C:\Users\40041666\Desktop\zamek_Dolni_Lukav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0485"/>
            <a:ext cx="7272808" cy="367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2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5517"/>
            <a:ext cx="8712968" cy="955211"/>
          </a:xfrm>
        </p:spPr>
        <p:txBody>
          <a:bodyPr>
            <a:normAutofit/>
          </a:bodyPr>
          <a:lstStyle/>
          <a:p>
            <a:r>
              <a:rPr lang="cs-CZ" b="1" dirty="0" smtClean="0"/>
              <a:t>Stavba Výmolova ústavu v Radlicích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5805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 Praze v té době nebyl žádný ústav s vlastní </a:t>
            </a:r>
            <a:r>
              <a:rPr lang="cs-CZ" dirty="0" smtClean="0"/>
              <a:t>budovou… Zde se projevily vynikající organizační schopnosti Karla Výmoly.</a:t>
            </a:r>
          </a:p>
          <a:p>
            <a:pPr marL="0" indent="0">
              <a:buNone/>
            </a:pPr>
            <a:r>
              <a:rPr lang="cs-CZ" dirty="0" smtClean="0"/>
              <a:t>Získal podporu ministerstva školství a národní osvěty. Od Zemského správního výboru bezúročnou půjčku </a:t>
            </a:r>
            <a:r>
              <a:rPr lang="cs-CZ" dirty="0"/>
              <a:t> </a:t>
            </a:r>
            <a:r>
              <a:rPr lang="cs-CZ" dirty="0" smtClean="0"/>
              <a:t> 1 milion korun.</a:t>
            </a:r>
          </a:p>
          <a:p>
            <a:pPr marL="0" indent="0">
              <a:buNone/>
            </a:pPr>
            <a:r>
              <a:rPr lang="cs-CZ" dirty="0" smtClean="0"/>
              <a:t>Ministerstvo zdravotnictví poskytlo 400 000 Kčs, pražský magistrát 300 000 Kčs a prezident Masaryk věnoval 60 000 Kčs.</a:t>
            </a:r>
          </a:p>
          <a:p>
            <a:pPr marL="0" indent="0">
              <a:buNone/>
            </a:pPr>
            <a:r>
              <a:rPr lang="cs-CZ" dirty="0" smtClean="0"/>
              <a:t>Praha věnovala zdarma stavební parcelu na místě bývalého velkostatku v Radlicích.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487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40041666\Desktop\Fotky_do_prezentace\Velkostatek_Radli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11960" y="0"/>
            <a:ext cx="504056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Až do roku 1850 stály na místě naší školy hospodářské budovy velkostatku. Snímek pochází z let 1872–1896, kdy zde stávala Radlická mlékárna (pozdější firma </a:t>
            </a:r>
            <a:r>
              <a:rPr lang="cs-CZ" sz="2400" b="1" dirty="0" err="1" smtClean="0"/>
              <a:t>Laktos</a:t>
            </a:r>
            <a:r>
              <a:rPr lang="cs-CZ" sz="2400" b="1" dirty="0" smtClean="0"/>
              <a:t>)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2327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68" y="0"/>
            <a:ext cx="9137631" cy="908720"/>
          </a:xfrm>
        </p:spPr>
        <p:txBody>
          <a:bodyPr>
            <a:normAutofit/>
          </a:bodyPr>
          <a:lstStyle/>
          <a:p>
            <a:endParaRPr lang="cs-CZ" sz="3200" b="1" dirty="0"/>
          </a:p>
        </p:txBody>
      </p:sp>
      <p:pic>
        <p:nvPicPr>
          <p:cNvPr id="2050" name="Picture 2" descr="C:\Users\40041666\Desktop\sken_A3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592"/>
            <a:ext cx="9144000" cy="619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31886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Radlice byly až do roku 1922 malá vesnice. V okolí naší školy byly na začátku 20. století převážně ovocné sady. 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6565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5517"/>
            <a:ext cx="9144000" cy="667179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600" b="1" dirty="0"/>
              <a:t>Stavba Výmolova ústavu v </a:t>
            </a:r>
            <a:r>
              <a:rPr lang="cs-CZ" sz="3600" b="1" dirty="0" smtClean="0"/>
              <a:t>Radlicích </a:t>
            </a:r>
            <a:r>
              <a:rPr lang="cs-CZ" sz="3800" b="1" dirty="0" smtClean="0"/>
              <a:t>– 1925</a:t>
            </a:r>
            <a:r>
              <a:rPr lang="cs-CZ" sz="3800" dirty="0"/>
              <a:t/>
            </a:r>
            <a:br>
              <a:rPr lang="cs-CZ" sz="3800" dirty="0"/>
            </a:b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8" y="692696"/>
            <a:ext cx="9144000" cy="64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0" y="692696"/>
            <a:ext cx="464400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Se stavbou vlastní budovy se začalo 30. 6. 1925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92793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1124744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V létě 1926 stavbu dokončí a kolaudace proběhne </a:t>
            </a:r>
            <a:br>
              <a:rPr lang="cs-CZ" sz="3200" b="1" dirty="0" smtClean="0"/>
            </a:br>
            <a:r>
              <a:rPr lang="cs-CZ" sz="3200" b="1" dirty="0" smtClean="0">
                <a:solidFill>
                  <a:srgbClr val="FF0000"/>
                </a:solidFill>
              </a:rPr>
              <a:t>15</a:t>
            </a:r>
            <a:r>
              <a:rPr lang="cs-CZ" sz="3200" b="1" dirty="0">
                <a:solidFill>
                  <a:srgbClr val="FF0000"/>
                </a:solidFill>
              </a:rPr>
              <a:t>. 9. 1926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40041666\Desktop\Ustavy\Praha_Radlice\Radlice_vybrane\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00" y="1052736"/>
            <a:ext cx="92468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154"/>
            <a:ext cx="8229600" cy="831558"/>
          </a:xfrm>
        </p:spPr>
        <p:txBody>
          <a:bodyPr/>
          <a:lstStyle/>
          <a:p>
            <a:r>
              <a:rPr lang="cs-CZ" dirty="0" smtClean="0"/>
              <a:t>Dvě hádanky na zahřátí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78539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C:\Users\40041666\Desktop\Ustavy\Praha_Radlice\Radlice_fotosoutez\Stare_Radl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" y="848491"/>
            <a:ext cx="9172014" cy="598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92948" y="848491"/>
            <a:ext cx="3600400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Poznáte, kde to je?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r>
              <a:rPr lang="cs-CZ" sz="3200" b="1" dirty="0"/>
              <a:t>Stavební práce provedla firma Václava Nekvasila </a:t>
            </a:r>
            <a:r>
              <a:rPr lang="cs-CZ" sz="3200" b="1" dirty="0" smtClean="0"/>
              <a:t>       z </a:t>
            </a:r>
            <a:r>
              <a:rPr lang="cs-CZ" sz="3200" b="1" dirty="0"/>
              <a:t>Karlína</a:t>
            </a:r>
            <a:endParaRPr lang="cs-CZ" sz="3200" dirty="0"/>
          </a:p>
        </p:txBody>
      </p:sp>
      <p:pic>
        <p:nvPicPr>
          <p:cNvPr id="4098" name="Picture 2" descr="C:\Users\40041666\Desktop\sken_A5_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5395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4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40041666\Desktop\sken_A4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943"/>
            <a:ext cx="950618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0"/>
            <a:ext cx="9144000" cy="129266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/>
              <a:t>Na snímku stojí v popředí Otakar Nekvasil, syn zakladatele firmy. Vedle podnikání stíhal také politiku. Byl poslancem parlamentu </a:t>
            </a:r>
            <a:r>
              <a:rPr lang="cs-CZ" sz="2600" b="1" dirty="0" smtClean="0"/>
              <a:t>  a </a:t>
            </a:r>
            <a:r>
              <a:rPr lang="cs-CZ" sz="2600" b="1" dirty="0"/>
              <a:t>švagrem Přemysla </a:t>
            </a:r>
            <a:r>
              <a:rPr lang="cs-CZ" sz="2600" b="1" dirty="0" smtClean="0"/>
              <a:t>Šámala.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5359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cs-CZ" sz="3500" b="1" dirty="0"/>
              <a:t>Stavba ústavu probíhala velmi rychle, již </a:t>
            </a:r>
            <a:r>
              <a:rPr lang="cs-CZ" sz="3500" b="1" dirty="0" smtClean="0"/>
              <a:t/>
            </a:r>
            <a:br>
              <a:rPr lang="cs-CZ" sz="3500" b="1" dirty="0" smtClean="0"/>
            </a:br>
            <a:r>
              <a:rPr lang="cs-CZ" sz="3500" b="1" dirty="0" smtClean="0"/>
              <a:t>v </a:t>
            </a:r>
            <a:r>
              <a:rPr lang="cs-CZ" sz="3500" b="1" dirty="0"/>
              <a:t>prosinci 1925 byla hrubá stavba pod </a:t>
            </a:r>
            <a:r>
              <a:rPr lang="cs-CZ" sz="3500" b="1" dirty="0" smtClean="0"/>
              <a:t>střechou</a:t>
            </a:r>
            <a:endParaRPr lang="cs-CZ" sz="3500" dirty="0"/>
          </a:p>
        </p:txBody>
      </p:sp>
      <p:pic>
        <p:nvPicPr>
          <p:cNvPr id="5122" name="Picture 2" descr="C:\Users\40041666\Desktop\sken_A4_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65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5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40041666\Desktop\Prednaska_25.11.2016\Kronika_skenovane_foto\sken_A3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34730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4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0223" y="0"/>
            <a:ext cx="9174223" cy="1064378"/>
          </a:xfrm>
        </p:spPr>
        <p:txBody>
          <a:bodyPr>
            <a:normAutofit/>
          </a:bodyPr>
          <a:lstStyle/>
          <a:p>
            <a:endParaRPr lang="cs-CZ" sz="32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37107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7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40041666\Desktop\sken_A4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8"/>
            <a:ext cx="9144001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6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7" name="Picture 3" descr="C:\Users\40041666\Desktop\Fotky_do_prezentace\Vymoluv_ustav_fotografie\Radlice 1926 - 1946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6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40041666\Desktop\Fotky_do_prezentace\Vymoluv_ustav_fotografie\Radlice 1926 - 1946 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" y="202"/>
            <a:ext cx="9143783" cy="68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39189"/>
            <a:ext cx="9144000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/>
              <a:t>Z původně plánovaných tří budov (školní, internátní a hospodářské) zůstalo z finančních důvodů jen při jedné stavbě</a:t>
            </a:r>
            <a:endParaRPr lang="cs-CZ" sz="2600" b="1" dirty="0"/>
          </a:p>
        </p:txBody>
      </p:sp>
    </p:spTree>
    <p:extLst>
      <p:ext uri="{BB962C8B-B14F-4D97-AF65-F5344CB8AC3E}">
        <p14:creationId xmlns:p14="http://schemas.microsoft.com/office/powerpoint/2010/main" val="1336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cs-CZ" sz="2900" b="1" dirty="0"/>
              <a:t>Slavnostní otevření ústavu se konalo </a:t>
            </a:r>
            <a:r>
              <a:rPr lang="cs-CZ" sz="2900" b="1" dirty="0">
                <a:solidFill>
                  <a:srgbClr val="FF0000"/>
                </a:solidFill>
              </a:rPr>
              <a:t>21. 11. 1926 </a:t>
            </a:r>
            <a:r>
              <a:rPr lang="cs-CZ" sz="2900" b="1" dirty="0"/>
              <a:t/>
            </a:r>
            <a:br>
              <a:rPr lang="cs-CZ" sz="2900" b="1" dirty="0"/>
            </a:br>
            <a:r>
              <a:rPr lang="cs-CZ" sz="2900" b="1" dirty="0"/>
              <a:t>za účasti ministra Františka Staňka a primátora Karla Baxy</a:t>
            </a:r>
            <a:endParaRPr lang="cs-CZ" sz="2900" dirty="0"/>
          </a:p>
        </p:txBody>
      </p:sp>
      <p:pic>
        <p:nvPicPr>
          <p:cNvPr id="7170" name="Picture 2" descr="C:\Users\40041666\Desktop\Prednaska_25.11.2016\Kronika_skenovane_foto\sken_A3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5022"/>
            <a:ext cx="8590411" cy="569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5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40041666\Desktop\Ustavy\Praha_Radlice\Radlice_vybrane\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908" y="0"/>
            <a:ext cx="9510908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116632"/>
            <a:ext cx="525658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Vyučovat se začalo 15. 10. 1926. </a:t>
            </a:r>
          </a:p>
          <a:p>
            <a:pPr algn="ctr"/>
            <a:r>
              <a:rPr lang="cs-CZ" sz="2800" b="1" dirty="0" smtClean="0"/>
              <a:t>V 10 třídách bylo celkem 110 dětí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8298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40041666\Desktop\Ustavy\Praha_Radlice\Radlice_fotosoutez\Nove_Radli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0060"/>
            <a:ext cx="9468544" cy="618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7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-99392"/>
            <a:ext cx="9361040" cy="1412776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Na návrhu stavby se podílel i student ČVUT František Zelenka (1904–1944), pozdější vynikající český architekt</a:t>
            </a:r>
            <a:endParaRPr lang="cs-CZ" sz="3200" dirty="0"/>
          </a:p>
        </p:txBody>
      </p:sp>
      <p:pic>
        <p:nvPicPr>
          <p:cNvPr id="8195" name="Picture 3" descr="C:\Users\40041666\Desktop\Ustavy\Praha_Radlice\Radlice_vybrane\1 – kop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384"/>
            <a:ext cx="923945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1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40041666\Desktop\Fotky_do_prezentace\Výmolova_1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015" y="-171400"/>
            <a:ext cx="9477868" cy="655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5805264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Naše škola byla prvním ústavem pro hluchoněmé </a:t>
            </a:r>
          </a:p>
          <a:p>
            <a:pPr algn="ctr"/>
            <a:r>
              <a:rPr lang="cs-CZ" sz="3200" b="1" dirty="0" smtClean="0"/>
              <a:t>u nás, postaveným po rozpadu Rakousko–Uherska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4654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40041666\Desktop\Fotky_do_prezentace\FOTO_NA_POTISK_TRICK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113" y="0"/>
            <a:ext cx="9871711" cy="684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8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40041666\Desktop\Ustavy\Praha_Radlice\Radlice_vybrane\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" y="0"/>
            <a:ext cx="9537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40041666\Desktop\Ustavy\Praha_Radlice\Radlice_vybrane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99392"/>
            <a:ext cx="968563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40041666\Desktop\Fotky_do_prezentace\Radlice_vybrane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4" y="5882"/>
            <a:ext cx="927179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40041666\Desktop\Fotky_do_prezentace\Radlice_vybrane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2"/>
            <a:ext cx="9213174" cy="65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16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40041666\Desktop\Fotky_do_prezentace\Radlice_vybrane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2961"/>
            <a:ext cx="9248366" cy="666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6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40041666\Desktop\Fotky_do_prezentace\Radlice_vybrane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74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5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C:\Users\40041666\Desktop\Fotky_do_prezentace\Radlice_vybrane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146"/>
            <a:ext cx="9168689" cy="65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1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40041666\Desktop\Ustavy\Praha_Radlice\Radlice_fotosoutez\Fotosoutez_stare_Radli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43" y="902412"/>
            <a:ext cx="9413471" cy="51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8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5" name="Picture 3" descr="C:\Users\40041666\Desktop\Fotky_do_prezentace\Radlice_vybrane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" y="0"/>
            <a:ext cx="9134795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C:\Users\40041666\Desktop\Fotky_do_prezentace\Radlice_vybrane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" y="0"/>
            <a:ext cx="9217436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C:\Users\40041666\Desktop\Fotky_do_prezentace\Radlice_vybrane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" y="6206"/>
            <a:ext cx="9190985" cy="65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0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40041666\Desktop\Fotky_do_prezentace\Radlice_vybrane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82"/>
            <a:ext cx="9174179" cy="667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40041666\Desktop\Fotky_do_prezentace\Radlice_vybrane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0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40041666\Desktop\Fotky_do_prezentace\Radlice_vybrane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25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20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40041666\Desktop\Fotky_do_prezentace\Vymoluv_ustav_fotografie\Radlice 1926 - 1946 0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5233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0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40041666\Desktop\Fotky_do_prezentace\Vymoluv_ustav_fotografie\Radlice 1926 - 1946 0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3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2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584176"/>
          </a:xfrm>
        </p:spPr>
        <p:txBody>
          <a:bodyPr>
            <a:noAutofit/>
          </a:bodyPr>
          <a:lstStyle/>
          <a:p>
            <a:r>
              <a:rPr lang="cs-CZ" sz="3000" b="1" dirty="0" smtClean="0"/>
              <a:t>Největší zásluhy na stavbě školy měl </a:t>
            </a:r>
            <a:r>
              <a:rPr lang="cs-CZ" sz="3000" b="1" dirty="0" smtClean="0">
                <a:solidFill>
                  <a:srgbClr val="FF0000"/>
                </a:solidFill>
              </a:rPr>
              <a:t>Prof. MUDr. Karel Výmola </a:t>
            </a:r>
            <a:r>
              <a:rPr lang="cs-CZ" sz="3000" b="1" dirty="0" smtClean="0"/>
              <a:t>(1864–1935). Škola je po něm roku 1930 nazvána Výmolovým ústavem a ulice k ní Výmolova</a:t>
            </a:r>
            <a:endParaRPr lang="cs-CZ" sz="3000" b="1" dirty="0"/>
          </a:p>
        </p:txBody>
      </p:sp>
      <p:pic>
        <p:nvPicPr>
          <p:cNvPr id="4098" name="Picture 2" descr="C:\Users\40041666\Desktop\Ustavy\Praha_Radlice\Karel_Vymola\Karel_Vymola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" y="1997102"/>
            <a:ext cx="3819548" cy="488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40041666\Desktop\Ustavy\Praha_Radlice\Karel_Vymola\Karel_Vymol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95194"/>
            <a:ext cx="3779912" cy="486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96752"/>
          </a:xfrm>
        </p:spPr>
        <p:txBody>
          <a:bodyPr/>
          <a:lstStyle/>
          <a:p>
            <a:r>
              <a:rPr lang="cs-CZ" b="1" dirty="0" smtClean="0"/>
              <a:t>Prof. MUDr. Karel Výmola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475" y="1340768"/>
            <a:ext cx="9036496" cy="54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b="1" dirty="0" smtClean="0"/>
              <a:t>Karel Výmola byl geniálním organizátorem. Založil </a:t>
            </a:r>
            <a:r>
              <a:rPr lang="cs-CZ" altLang="cs-CZ" b="1" dirty="0"/>
              <a:t>Zemský spolek (1915), Výmolův ústav (1926), </a:t>
            </a:r>
            <a:r>
              <a:rPr lang="cs-CZ" altLang="cs-CZ" b="1" dirty="0" smtClean="0"/>
              <a:t>Učňovský </a:t>
            </a:r>
            <a:r>
              <a:rPr lang="cs-CZ" altLang="cs-CZ" b="1" dirty="0"/>
              <a:t>domov </a:t>
            </a:r>
            <a:r>
              <a:rPr lang="cs-CZ" altLang="cs-CZ" b="1" dirty="0" smtClean="0"/>
              <a:t>v Radlické čp. 5 (1931</a:t>
            </a:r>
            <a:r>
              <a:rPr lang="cs-CZ" altLang="cs-CZ" b="1" dirty="0"/>
              <a:t>) a </a:t>
            </a:r>
            <a:r>
              <a:rPr lang="cs-CZ" altLang="cs-CZ" b="1" dirty="0" smtClean="0"/>
              <a:t>tradici logopedických kurzů </a:t>
            </a:r>
            <a:r>
              <a:rPr lang="cs-CZ" altLang="cs-CZ" b="1" dirty="0"/>
              <a:t>(1933</a:t>
            </a:r>
            <a:r>
              <a:rPr lang="cs-CZ" altLang="cs-CZ" b="1" dirty="0" smtClean="0"/>
              <a:t>).</a:t>
            </a:r>
          </a:p>
          <a:p>
            <a:pPr marL="0" indent="0">
              <a:buNone/>
            </a:pPr>
            <a:r>
              <a:rPr lang="cs-CZ" b="1" dirty="0" smtClean="0"/>
              <a:t>Ve své lékařské praxi byl naším předním odborníkem na ušní, nosní </a:t>
            </a:r>
            <a:r>
              <a:rPr lang="cs-CZ" b="1" dirty="0"/>
              <a:t>a </a:t>
            </a:r>
            <a:r>
              <a:rPr lang="cs-CZ" b="1" dirty="0" smtClean="0"/>
              <a:t>krční lékařství. Jako profesor přednášel na UK, vedl vlastní ORL kliniku i celou Českou ORL společnost, publikoval v odborném tisku, byl aktivní v politice.</a:t>
            </a:r>
          </a:p>
          <a:p>
            <a:pPr marL="0" indent="0">
              <a:buNone/>
            </a:pPr>
            <a:r>
              <a:rPr lang="cs-CZ" b="1" dirty="0" smtClean="0"/>
              <a:t>Svůj veliký talent a vliv však bohužel využil také k likvidaci ZJ v ČSR. Říkal, že ZJ je podřadný.</a:t>
            </a:r>
          </a:p>
          <a:p>
            <a:pPr marL="0" indent="0">
              <a:buNone/>
            </a:pPr>
            <a:endParaRPr lang="cs-CZ" altLang="cs-CZ" b="1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09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C:\Users\40041666\Desktop\Ustavy\Praha_Radlice\Radlice_fotosoutez\IMGP9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r>
              <a:rPr lang="cs-CZ" altLang="cs-CZ" sz="3400" b="1" dirty="0"/>
              <a:t>Učitelský sbor Výmolova ústavu, dr. Výmola </a:t>
            </a:r>
            <a:br>
              <a:rPr lang="cs-CZ" altLang="cs-CZ" sz="3400" b="1" dirty="0"/>
            </a:br>
            <a:r>
              <a:rPr lang="cs-CZ" altLang="cs-CZ" sz="3400" b="1" dirty="0"/>
              <a:t>sedí mezi Viktorem Parmou a Josefem Kolářem</a:t>
            </a:r>
            <a:endParaRPr lang="cs-CZ" sz="3400" dirty="0"/>
          </a:p>
        </p:txBody>
      </p:sp>
      <p:pic>
        <p:nvPicPr>
          <p:cNvPr id="7171" name="Picture 3" descr="C:\Users\40041666\Desktop\Ustavy\Praha_Radlice\Radlice_vybrane\Ucitelsky_sbo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91339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6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968274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A tak šel čas… 1929</a:t>
            </a:r>
            <a:endParaRPr lang="cs-CZ" sz="3600" b="1" dirty="0"/>
          </a:p>
        </p:txBody>
      </p:sp>
      <p:pic>
        <p:nvPicPr>
          <p:cNvPr id="5122" name="Picture 2" descr="C:\Users\40041666\Desktop\Obrázek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1718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5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A tak šel čas… 1938</a:t>
            </a:r>
            <a:endParaRPr lang="cs-CZ" sz="3600" b="1" dirty="0"/>
          </a:p>
        </p:txBody>
      </p:sp>
      <p:pic>
        <p:nvPicPr>
          <p:cNvPr id="12290" name="Picture 2" descr="C:\Users\40041666\Desktop\Fotky_do_prezentace\Vymoluv_ustav_fotografie\Radlice 1926 - 1946 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7340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A tak šel čas… S ředitelem Melicharem </a:t>
            </a:r>
            <a:r>
              <a:rPr lang="cs-CZ" sz="3600" b="1" dirty="0" err="1" smtClean="0"/>
              <a:t>Bednáříkem</a:t>
            </a:r>
            <a:r>
              <a:rPr lang="cs-CZ" sz="3600" b="1" dirty="0" smtClean="0"/>
              <a:t>, 1939</a:t>
            </a:r>
            <a:endParaRPr lang="cs-CZ" sz="3600" b="1" dirty="0"/>
          </a:p>
        </p:txBody>
      </p:sp>
      <p:pic>
        <p:nvPicPr>
          <p:cNvPr id="1026" name="Picture 2" descr="C:\Users\40041666\Desktop\Fotky_do_prezentace\Vymoluv_ustav_fotografie\Radlice 1926 - 1946 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632848" cy="566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9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896266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A tak šel čas… 1940</a:t>
            </a:r>
            <a:endParaRPr lang="cs-CZ" sz="3600" b="1" dirty="0"/>
          </a:p>
        </p:txBody>
      </p:sp>
      <p:pic>
        <p:nvPicPr>
          <p:cNvPr id="10242" name="Picture 2" descr="C:\Users\40041666\Desktop\Fotky_do_prezentace\Vymoluv_ustav_fotografie\Radlice 1926 - 1946 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9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A tak šel čas… 1940</a:t>
            </a:r>
            <a:endParaRPr lang="cs-CZ" sz="3600" b="1" dirty="0"/>
          </a:p>
        </p:txBody>
      </p:sp>
      <p:pic>
        <p:nvPicPr>
          <p:cNvPr id="11266" name="Picture 2" descr="C:\Users\40041666\Desktop\Fotky_do_prezentace\Vymoluv_ustav_fotografie\Radlice 1926 - 1946 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1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987"/>
            <a:ext cx="8229600" cy="978741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A tak šel čas… 1941</a:t>
            </a:r>
            <a:endParaRPr lang="cs-CZ" sz="3600" b="1" dirty="0"/>
          </a:p>
        </p:txBody>
      </p:sp>
      <p:pic>
        <p:nvPicPr>
          <p:cNvPr id="4098" name="Picture 2" descr="C:\Users\40041666\Desktop\Fotky_do_prezentace\Vymoluv_ustav_fotografie\Radlice 1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8" y="1010197"/>
            <a:ext cx="9151748" cy="58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A tak šel čas</a:t>
            </a:r>
            <a:r>
              <a:rPr lang="cs-CZ" sz="3600" b="1" dirty="0" smtClean="0"/>
              <a:t>… Opět s ředitelem </a:t>
            </a:r>
            <a:r>
              <a:rPr lang="cs-CZ" sz="3600" b="1" dirty="0" err="1" smtClean="0"/>
              <a:t>Bednáříkem</a:t>
            </a:r>
            <a:r>
              <a:rPr lang="cs-CZ" sz="3600" b="1" dirty="0" smtClean="0"/>
              <a:t>, 1944</a:t>
            </a:r>
            <a:endParaRPr lang="cs-CZ" sz="3600" dirty="0"/>
          </a:p>
        </p:txBody>
      </p:sp>
      <p:pic>
        <p:nvPicPr>
          <p:cNvPr id="2050" name="Picture 2" descr="C:\Users\40041666\Desktop\Fotky_do_prezentace\Vymoluv_ustav_fotografie\Radlice 1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3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A tak šel čas… Zbývají dva roky demokracie a řediteli </a:t>
            </a:r>
            <a:r>
              <a:rPr lang="cs-CZ" sz="3600" b="1" dirty="0" err="1" smtClean="0"/>
              <a:t>Bednáříkovi</a:t>
            </a:r>
            <a:r>
              <a:rPr lang="cs-CZ" sz="3600" b="1" dirty="0" smtClean="0"/>
              <a:t> tři roky do odvolání, 1946</a:t>
            </a:r>
            <a:endParaRPr lang="cs-CZ" sz="3600" b="1" dirty="0"/>
          </a:p>
        </p:txBody>
      </p:sp>
      <p:pic>
        <p:nvPicPr>
          <p:cNvPr id="1026" name="Picture 2" descr="C:\Users\40041666\Desktop\Obrázek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96944" cy="572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9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027219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A tak šel čas… 1954</a:t>
            </a:r>
            <a:endParaRPr lang="cs-CZ" sz="3600" b="1" dirty="0"/>
          </a:p>
        </p:txBody>
      </p:sp>
      <p:pic>
        <p:nvPicPr>
          <p:cNvPr id="10242" name="Picture 2" descr="C:\Users\40041666\Desktop\Archiv_4_od_19.7\Historie_2016_b\Vymoluv_ustav_90\Fotky\Vymoluv_ustav_fotografie\Radlice 1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064896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100 let naší školy</a:t>
            </a:r>
            <a:br>
              <a:rPr lang="cs-CZ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cs-CZ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90 let naší budovy</a:t>
            </a:r>
            <a:endParaRPr lang="cs-CZ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400800" cy="1752600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Segoe Print" panose="02000600000000000000" pitchFamily="2" charset="0"/>
              </a:rPr>
              <a:t>Petr Pánek</a:t>
            </a:r>
          </a:p>
          <a:p>
            <a:r>
              <a:rPr lang="cs-CZ" sz="2400" dirty="0" smtClean="0">
                <a:latin typeface="Segoe Print" panose="02000600000000000000" pitchFamily="2" charset="0"/>
              </a:rPr>
              <a:t>16.3.2020</a:t>
            </a:r>
          </a:p>
          <a:p>
            <a:endParaRPr lang="cs-CZ" sz="2400" dirty="0" smtClean="0">
              <a:latin typeface="Segoe Print" panose="02000600000000000000" pitchFamily="2" charset="0"/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969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A tak šel čas… S ředitelem Karlem Staňkem, 1966</a:t>
            </a:r>
            <a:endParaRPr lang="cs-CZ" sz="3600" b="1" dirty="0"/>
          </a:p>
        </p:txBody>
      </p:sp>
      <p:pic>
        <p:nvPicPr>
          <p:cNvPr id="6146" name="Picture 2" descr="C:\Users\40041666\Desktop\Fotky_do_prezentace\Vymoluv_ustav_fotografie\Radlice 1966-1986 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A tak šel čas… 60. léta</a:t>
            </a:r>
            <a:endParaRPr lang="cs-CZ" sz="3600" b="1" dirty="0"/>
          </a:p>
        </p:txBody>
      </p:sp>
      <p:pic>
        <p:nvPicPr>
          <p:cNvPr id="7170" name="Picture 2" descr="C:\Users\40041666\Desktop\Fotky_do_prezentace\Vymoluv_ustav_fotografie\Radlice 1966-1986 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2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040282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A tak šel čas… 1969</a:t>
            </a:r>
            <a:endParaRPr lang="cs-CZ" sz="3600" b="1" dirty="0"/>
          </a:p>
        </p:txBody>
      </p:sp>
      <p:pic>
        <p:nvPicPr>
          <p:cNvPr id="8194" name="Picture 2" descr="C:\Users\40041666\Desktop\Fotky_do_prezentace\Vymoluv_ustav_fotografie\Radlice 1966-1986 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A tak šel čas… Naše škola vyhrála CSH </a:t>
            </a:r>
            <a:br>
              <a:rPr lang="cs-CZ" sz="3600" b="1" dirty="0" smtClean="0"/>
            </a:br>
            <a:r>
              <a:rPr lang="cs-CZ" sz="3600" b="1" dirty="0" smtClean="0"/>
              <a:t>v Lučenci, 1978</a:t>
            </a:r>
            <a:endParaRPr lang="cs-CZ" sz="3600" b="1" dirty="0"/>
          </a:p>
        </p:txBody>
      </p:sp>
      <p:pic>
        <p:nvPicPr>
          <p:cNvPr id="14338" name="Picture 2" descr="C:\Users\40041666\Desktop\Fotky_do_prezentace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" y="1340768"/>
            <a:ext cx="911195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61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896266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A tak šel čas… 80. léta</a:t>
            </a:r>
            <a:endParaRPr lang="cs-CZ" sz="3600" b="1" dirty="0"/>
          </a:p>
        </p:txBody>
      </p:sp>
      <p:pic>
        <p:nvPicPr>
          <p:cNvPr id="11266" name="Picture 2" descr="C:\Users\40041666\Desktop\Archiv_4_od_19.7\Historie_2016_b\Vymoluv_ustav_90\Fotky\Vymoluv_ustav_fotografie\Radlice 1966-1986 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54703"/>
            <a:ext cx="7992888" cy="58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4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A tak šel čas… S ředitelem Josefem Rumlem, 1986</a:t>
            </a:r>
            <a:endParaRPr lang="cs-CZ" sz="3600" b="1" dirty="0"/>
          </a:p>
        </p:txBody>
      </p:sp>
      <p:pic>
        <p:nvPicPr>
          <p:cNvPr id="9218" name="Picture 2" descr="C:\Users\40041666\Desktop\Fotky_do_prezentace\Vymoluv_ustav_fotografie\Radlice 1966-1986 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6017"/>
            <a:ext cx="8136904" cy="563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91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5517"/>
            <a:ext cx="9144000" cy="1027219"/>
          </a:xfrm>
        </p:spPr>
        <p:txBody>
          <a:bodyPr>
            <a:noAutofit/>
          </a:bodyPr>
          <a:lstStyle/>
          <a:p>
            <a:r>
              <a:rPr lang="cs-CZ" sz="3300" b="1" dirty="0" smtClean="0"/>
              <a:t>A tak šel čas… S ředitelkou Věrou Pavličkovou, 2016</a:t>
            </a:r>
            <a:endParaRPr lang="cs-CZ" sz="3300" b="1" dirty="0"/>
          </a:p>
        </p:txBody>
      </p:sp>
      <p:pic>
        <p:nvPicPr>
          <p:cNvPr id="1026" name="Picture 2" descr="C:\Users\40041666\Desktop\Ucitelsky_sbor_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1052736"/>
            <a:ext cx="939704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5192"/>
            <a:ext cx="9144000" cy="1296144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Zajímavé návštěvy… Ředitel Viktor Parma vítá </a:t>
            </a:r>
            <a:r>
              <a:rPr lang="cs-CZ" sz="3600" b="1" dirty="0" smtClean="0">
                <a:solidFill>
                  <a:srgbClr val="FF0000"/>
                </a:solidFill>
              </a:rPr>
              <a:t>J. Em. Karla kardinála Kašpara</a:t>
            </a:r>
            <a:r>
              <a:rPr lang="cs-CZ" sz="3600" b="1" dirty="0" smtClean="0"/>
              <a:t>, asi 1936</a:t>
            </a:r>
            <a:endParaRPr lang="cs-CZ" sz="3600" b="1" dirty="0"/>
          </a:p>
        </p:txBody>
      </p:sp>
      <p:pic>
        <p:nvPicPr>
          <p:cNvPr id="13314" name="Picture 2" descr="C:\Users\40041666\Desktop\Fotky_do_prezentace\Vymoluv_ustav_fotografie\Radlice 1926 - 1946 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57400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2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Zajímavé návštěvy… Dne 7. 5. 1991 navštívila naši školu </a:t>
            </a:r>
            <a:r>
              <a:rPr lang="cs-CZ" sz="3600" b="1" dirty="0" smtClean="0">
                <a:solidFill>
                  <a:srgbClr val="FF0000"/>
                </a:solidFill>
              </a:rPr>
              <a:t>Diana, princezna z Walesu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40041666\Desktop\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928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C:\Users\40041666\Desktop\Fotky_do_prezentace\kiki~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9" y="764704"/>
            <a:ext cx="9123960" cy="54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/>
          <a:lstStyle/>
          <a:p>
            <a:r>
              <a:rPr lang="cs-CZ" b="1" dirty="0" smtClean="0"/>
              <a:t>Jak to celé začalo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600" b="1" dirty="0" smtClean="0"/>
              <a:t>1903</a:t>
            </a:r>
            <a:r>
              <a:rPr lang="cs-CZ" sz="3600" dirty="0" smtClean="0"/>
              <a:t> – narodil se Vilém </a:t>
            </a:r>
            <a:r>
              <a:rPr lang="cs-CZ" sz="3600" dirty="0" err="1" smtClean="0"/>
              <a:t>Hauner</a:t>
            </a:r>
            <a:r>
              <a:rPr lang="cs-CZ" sz="3600" dirty="0" smtClean="0"/>
              <a:t>; jeho matka Jitka </a:t>
            </a:r>
            <a:r>
              <a:rPr lang="cs-CZ" sz="3600" dirty="0" err="1" smtClean="0"/>
              <a:t>Haunerová</a:t>
            </a:r>
            <a:r>
              <a:rPr lang="cs-CZ" sz="3600" dirty="0" smtClean="0"/>
              <a:t> se díky svému neslyšícímu synovi začíná zajímat o vzdělávání neslyšících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b="1" dirty="0" smtClean="0"/>
              <a:t>1905</a:t>
            </a:r>
            <a:r>
              <a:rPr lang="cs-CZ" sz="3600" dirty="0" smtClean="0"/>
              <a:t> – první úvahy o založení spolku, který by koordinoval „pedagogiku hluchoněmých v Českém království“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2858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40041666\Desktop\Fotky_do_prezentace\kkk~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656"/>
            <a:ext cx="9252520" cy="62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40041666\Desktop\IMGP5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" y="1"/>
            <a:ext cx="4572000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101006" y="1124744"/>
            <a:ext cx="4067944" cy="45243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V červnu 1976, </a:t>
            </a:r>
          </a:p>
          <a:p>
            <a:r>
              <a:rPr lang="cs-CZ" sz="3600" b="1" dirty="0" smtClean="0"/>
              <a:t>50 let po otevření Výmolova ústavu, opustil naši školu 1400. žák.</a:t>
            </a:r>
          </a:p>
          <a:p>
            <a:endParaRPr lang="cs-CZ" sz="3600" b="1" dirty="0"/>
          </a:p>
          <a:p>
            <a:r>
              <a:rPr lang="cs-CZ" sz="3600" b="1" dirty="0" smtClean="0"/>
              <a:t>Kolik jich bylo za celých 100 let?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77078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7424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Naše škola na den přesně před 91 lety…</a:t>
            </a:r>
            <a:endParaRPr lang="cs-CZ" sz="4000" b="1" dirty="0"/>
          </a:p>
        </p:txBody>
      </p:sp>
      <p:pic>
        <p:nvPicPr>
          <p:cNvPr id="1026" name="Picture 2" descr="C:\Users\40041666\Desktop\Prednaska_25.11.2016\Kronika_skenovane_foto\sken_A4_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79" y="980728"/>
            <a:ext cx="921957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424936" cy="1368152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Segoe Script" panose="030B0504020000000003" pitchFamily="66" charset="0"/>
              </a:rPr>
              <a:t>Do dalších let přeji naší škole jen vše dobré </a:t>
            </a:r>
            <a:br>
              <a:rPr lang="cs-CZ" b="1" dirty="0" smtClean="0">
                <a:latin typeface="Segoe Script" panose="030B0504020000000003" pitchFamily="66" charset="0"/>
              </a:rPr>
            </a:br>
            <a:r>
              <a:rPr lang="cs-CZ" b="1" dirty="0" smtClean="0">
                <a:latin typeface="Segoe Script" panose="030B0504020000000003" pitchFamily="66" charset="0"/>
              </a:rPr>
              <a:t>a vám děkuji za pozornost</a:t>
            </a:r>
            <a:endParaRPr lang="cs-CZ" b="1" dirty="0">
              <a:latin typeface="Segoe Script" panose="030B0504020000000003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9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Zdroje: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334349"/>
            <a:ext cx="8229600" cy="4525963"/>
          </a:xfrm>
        </p:spPr>
        <p:txBody>
          <a:bodyPr/>
          <a:lstStyle/>
          <a:p>
            <a:r>
              <a:rPr lang="cs-CZ" dirty="0" smtClean="0"/>
              <a:t>Kniha „Průvodce“ od Jaroslava Hrubého</a:t>
            </a:r>
          </a:p>
          <a:p>
            <a:r>
              <a:rPr lang="cs-CZ" dirty="0" smtClean="0"/>
              <a:t>Archiv České televize</a:t>
            </a:r>
          </a:p>
          <a:p>
            <a:r>
              <a:rPr lang="cs-CZ" dirty="0" smtClean="0"/>
              <a:t>Školní kroniky</a:t>
            </a:r>
          </a:p>
          <a:p>
            <a:r>
              <a:rPr lang="cs-CZ" dirty="0" smtClean="0"/>
              <a:t>Pamětníci</a:t>
            </a:r>
          </a:p>
          <a:p>
            <a:r>
              <a:rPr lang="cs-CZ" dirty="0" smtClean="0"/>
              <a:t>Vlastní archiv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3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Jak to celé začalo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1915</a:t>
            </a:r>
            <a:r>
              <a:rPr lang="cs-CZ" dirty="0" smtClean="0"/>
              <a:t> – založen Zemský spolek pro péči o hluchoněmé v Království českém</a:t>
            </a:r>
          </a:p>
          <a:p>
            <a:pPr marL="0" indent="0">
              <a:buNone/>
            </a:pPr>
            <a:r>
              <a:rPr lang="cs-CZ" dirty="0" smtClean="0"/>
              <a:t>Zakladateli byli Jitka </a:t>
            </a:r>
            <a:r>
              <a:rPr lang="cs-CZ" dirty="0" err="1" smtClean="0"/>
              <a:t>Haunerová</a:t>
            </a:r>
            <a:r>
              <a:rPr lang="cs-CZ" dirty="0" smtClean="0"/>
              <a:t> (= matka neslyšícího dítěte) a několik „odborníků“ na vzdělávání neslyšících: lékaři, právníci a jeden učitel.</a:t>
            </a:r>
          </a:p>
          <a:p>
            <a:pPr marL="0" indent="0">
              <a:buNone/>
            </a:pPr>
            <a:r>
              <a:rPr lang="cs-CZ" dirty="0" smtClean="0"/>
              <a:t>Prvním předsedou spolku byl víceméně náhodou zvolen ušní lékař Karel Výmola.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819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/>
          <a:lstStyle/>
          <a:p>
            <a:r>
              <a:rPr lang="cs-CZ" b="1" dirty="0" smtClean="0"/>
              <a:t>Jak to celé začalo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 roce 1915 existovalo v Čechách a na Moravě 10 ústavů pro hluchoněmé.</a:t>
            </a:r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yly to ústavy soukromé, církevní a charitativní, kde se vyučovalo převážně německy.</a:t>
            </a:r>
          </a:p>
          <a:p>
            <a:pPr marL="0" indent="0">
              <a:buNone/>
            </a:pPr>
            <a:r>
              <a:rPr lang="cs-CZ" dirty="0" smtClean="0"/>
              <a:t>Spolek chtěl založit státní školu, kde by se učilo česky.</a:t>
            </a:r>
          </a:p>
          <a:p>
            <a:pPr marL="0" indent="0">
              <a:buNone/>
            </a:pPr>
            <a:r>
              <a:rPr lang="cs-CZ" dirty="0" smtClean="0"/>
              <a:t>Žádost o povolení otevřít školu byla kladně vyřízena 26. 10. 1915.</a:t>
            </a:r>
          </a:p>
          <a:p>
            <a:pPr marL="0" indent="0">
              <a:buNone/>
            </a:pPr>
            <a:r>
              <a:rPr lang="cs-CZ" dirty="0" smtClean="0"/>
              <a:t>Spolek slíbil, že bude učit mluvit vojáky ohluchlé na frontě.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62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1150</TotalTime>
  <Words>938</Words>
  <Application>Microsoft Office PowerPoint</Application>
  <PresentationFormat>Předvádění na obrazovce (4:3)</PresentationFormat>
  <Paragraphs>99</Paragraphs>
  <Slides>74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5" baseType="lpstr">
      <vt:lpstr>Motiv systému Office</vt:lpstr>
      <vt:lpstr>Prezentace aplikace PowerPoint</vt:lpstr>
      <vt:lpstr>Dvě hádanky na zahřátí</vt:lpstr>
      <vt:lpstr>Prezentace aplikace PowerPoint</vt:lpstr>
      <vt:lpstr>Prezentace aplikace PowerPoint</vt:lpstr>
      <vt:lpstr>Prezentace aplikace PowerPoint</vt:lpstr>
      <vt:lpstr>100 let naší školy 90 let naší budovy</vt:lpstr>
      <vt:lpstr>Jak to celé začalo</vt:lpstr>
      <vt:lpstr>Jak to celé začalo</vt:lpstr>
      <vt:lpstr>Jak to celé začalo</vt:lpstr>
      <vt:lpstr>První český ústav pro hluchoněmé</vt:lpstr>
      <vt:lpstr>První český ústav pro hluchoněmé</vt:lpstr>
      <vt:lpstr>Dům najdete na rohu ulic  Viniční a Kateřinská</vt:lpstr>
      <vt:lpstr> První český ústav pro hluchoněmé v Praze – 1916 </vt:lpstr>
      <vt:lpstr>První český ústav pro hluchoněmé v Praze – 1916</vt:lpstr>
      <vt:lpstr>Stavba Výmolova ústavu v Radlicích</vt:lpstr>
      <vt:lpstr>Prezentace aplikace PowerPoint</vt:lpstr>
      <vt:lpstr>Prezentace aplikace PowerPoint</vt:lpstr>
      <vt:lpstr> Stavba Výmolova ústavu v Radlicích – 1925 </vt:lpstr>
      <vt:lpstr>V létě 1926 stavbu dokončí a kolaudace proběhne  15. 9. 1926</vt:lpstr>
      <vt:lpstr>Stavební práce provedla firma Václava Nekvasila        z Karlína</vt:lpstr>
      <vt:lpstr>Prezentace aplikace PowerPoint</vt:lpstr>
      <vt:lpstr>Stavba ústavu probíhala velmi rychle, již  v prosinci 1925 byla hrubá stavba pod střechou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Slavnostní otevření ústavu se konalo 21. 11. 1926  za účasti ministra Františka Staňka a primátora Karla Baxy</vt:lpstr>
      <vt:lpstr>Prezentace aplikace PowerPoint</vt:lpstr>
      <vt:lpstr>Na návrhu stavby se podílel i student ČVUT František Zelenka (1904–1944), pozdější vynikající český architekt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Největší zásluhy na stavbě školy měl Prof. MUDr. Karel Výmola (1864–1935). Škola je po něm roku 1930 nazvána Výmolovým ústavem a ulice k ní Výmolova</vt:lpstr>
      <vt:lpstr>Prof. MUDr. Karel Výmola</vt:lpstr>
      <vt:lpstr>Učitelský sbor Výmolova ústavu, dr. Výmola  sedí mezi Viktorem Parmou a Josefem Kolářem</vt:lpstr>
      <vt:lpstr>A tak šel čas… 1929</vt:lpstr>
      <vt:lpstr>A tak šel čas… 1938</vt:lpstr>
      <vt:lpstr>A tak šel čas… S ředitelem Melicharem Bednáříkem, 1939</vt:lpstr>
      <vt:lpstr>A tak šel čas… 1940</vt:lpstr>
      <vt:lpstr>A tak šel čas… 1940</vt:lpstr>
      <vt:lpstr>A tak šel čas… 1941</vt:lpstr>
      <vt:lpstr>A tak šel čas… Opět s ředitelem Bednáříkem, 1944</vt:lpstr>
      <vt:lpstr>A tak šel čas… Zbývají dva roky demokracie a řediteli Bednáříkovi tři roky do odvolání, 1946</vt:lpstr>
      <vt:lpstr>A tak šel čas… 1954</vt:lpstr>
      <vt:lpstr>A tak šel čas… S ředitelem Karlem Staňkem, 1966</vt:lpstr>
      <vt:lpstr>A tak šel čas… 60. léta</vt:lpstr>
      <vt:lpstr>A tak šel čas… 1969</vt:lpstr>
      <vt:lpstr>A tak šel čas… Naše škola vyhrála CSH  v Lučenci, 1978</vt:lpstr>
      <vt:lpstr>A tak šel čas… 80. léta</vt:lpstr>
      <vt:lpstr>A tak šel čas… S ředitelem Josefem Rumlem, 1986</vt:lpstr>
      <vt:lpstr>A tak šel čas… S ředitelkou Věrou Pavličkovou, 2016</vt:lpstr>
      <vt:lpstr>Zajímavé návštěvy… Ředitel Viktor Parma vítá J. Em. Karla kardinála Kašpara, asi 1936</vt:lpstr>
      <vt:lpstr>Zajímavé návštěvy… Dne 7. 5. 1991 navštívila naši školu Diana, princezna z Walesu</vt:lpstr>
      <vt:lpstr>Prezentace aplikace PowerPoint</vt:lpstr>
      <vt:lpstr>Prezentace aplikace PowerPoint</vt:lpstr>
      <vt:lpstr>Prezentace aplikace PowerPoint</vt:lpstr>
      <vt:lpstr>Naše škola na den přesně před 91 lety…</vt:lpstr>
      <vt:lpstr>Do dalších let přeji naší škole jen vše dobré  a vám děkuji za pozornost</vt:lpstr>
      <vt:lpstr>Zdroje: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40041666</dc:creator>
  <cp:lastModifiedBy>tichysvet3</cp:lastModifiedBy>
  <cp:revision>250</cp:revision>
  <dcterms:created xsi:type="dcterms:W3CDTF">2015-04-20T22:30:07Z</dcterms:created>
  <dcterms:modified xsi:type="dcterms:W3CDTF">2020-03-16T11:48:45Z</dcterms:modified>
</cp:coreProperties>
</file>