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30"/>
    <p:restoredTop sz="94682"/>
  </p:normalViewPr>
  <p:slideViewPr>
    <p:cSldViewPr>
      <p:cViewPr varScale="1">
        <p:scale>
          <a:sx n="111" d="100"/>
          <a:sy n="111" d="100"/>
        </p:scale>
        <p:origin x="1240" y="19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1">
            <a:extLst>
              <a:ext uri="{FF2B5EF4-FFF2-40B4-BE49-F238E27FC236}">
                <a16:creationId xmlns:a16="http://schemas.microsoft.com/office/drawing/2014/main" id="{5F69EDA8-C8FB-B4BE-DBD2-0F4589C2F3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CZ"/>
          </a:p>
        </p:txBody>
      </p:sp>
      <p:sp>
        <p:nvSpPr>
          <p:cNvPr id="14339" name="AutoShape 2">
            <a:extLst>
              <a:ext uri="{FF2B5EF4-FFF2-40B4-BE49-F238E27FC236}">
                <a16:creationId xmlns:a16="http://schemas.microsoft.com/office/drawing/2014/main" id="{F2C41CE7-4FF1-0469-23E9-2276C8EF21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CZ"/>
          </a:p>
        </p:txBody>
      </p:sp>
      <p:sp>
        <p:nvSpPr>
          <p:cNvPr id="14340" name="AutoShape 3">
            <a:extLst>
              <a:ext uri="{FF2B5EF4-FFF2-40B4-BE49-F238E27FC236}">
                <a16:creationId xmlns:a16="http://schemas.microsoft.com/office/drawing/2014/main" id="{168D39BB-6889-0233-4355-8EDC4A4581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CZ"/>
          </a:p>
        </p:txBody>
      </p:sp>
      <p:sp>
        <p:nvSpPr>
          <p:cNvPr id="14341" name="AutoShape 4">
            <a:extLst>
              <a:ext uri="{FF2B5EF4-FFF2-40B4-BE49-F238E27FC236}">
                <a16:creationId xmlns:a16="http://schemas.microsoft.com/office/drawing/2014/main" id="{17FF70C6-A54D-963F-6071-C7F44460CB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CZ"/>
          </a:p>
        </p:txBody>
      </p:sp>
      <p:sp>
        <p:nvSpPr>
          <p:cNvPr id="14342" name="Rectangle 5">
            <a:extLst>
              <a:ext uri="{FF2B5EF4-FFF2-40B4-BE49-F238E27FC236}">
                <a16:creationId xmlns:a16="http://schemas.microsoft.com/office/drawing/2014/main" id="{79B6FD36-954E-364A-2D12-2E31BDC68FD7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1798300" y="-11796713"/>
            <a:ext cx="11791950" cy="12485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D1A11A59-5C76-BBA6-F10A-8107CB0080A6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78463" cy="41068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ＭＳ Ｐゴシック" charset="0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1">
            <a:extLst>
              <a:ext uri="{FF2B5EF4-FFF2-40B4-BE49-F238E27FC236}">
                <a16:creationId xmlns:a16="http://schemas.microsoft.com/office/drawing/2014/main" id="{F49C8D4E-7AEB-B241-D4AA-ED70C5EA07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Text Box 2">
            <a:extLst>
              <a:ext uri="{FF2B5EF4-FFF2-40B4-BE49-F238E27FC236}">
                <a16:creationId xmlns:a16="http://schemas.microsoft.com/office/drawing/2014/main" id="{BAF18AE3-4022-DF34-E304-5BE7B79630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4813" cy="4114800"/>
          </a:xfrm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de-DE"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1">
            <a:extLst>
              <a:ext uri="{FF2B5EF4-FFF2-40B4-BE49-F238E27FC236}">
                <a16:creationId xmlns:a16="http://schemas.microsoft.com/office/drawing/2014/main" id="{6879C6E2-47C7-38CA-B5F3-DADB295610B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4225588" y="-11796713"/>
            <a:ext cx="16651288" cy="12490451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Text Box 2">
            <a:extLst>
              <a:ext uri="{FF2B5EF4-FFF2-40B4-BE49-F238E27FC236}">
                <a16:creationId xmlns:a16="http://schemas.microsoft.com/office/drawing/2014/main" id="{D38C0CEE-BA4F-D3F1-53CD-7CB945990C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3225" cy="4111625"/>
          </a:xfrm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de-DE"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Mastertitelformat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Master-Untertitelformat bearbeiten</a:t>
            </a:r>
            <a:endParaRPr lang="de-DE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BA10529-1F05-03D5-2500-7D5B88FD09F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DDA296D-BD82-2FA7-8FAD-32639D742D7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9E63BA8-20FC-E201-BEFE-D8663D8BC8D0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809D51-D99D-9A4A-BA65-8538B0C0941D}" type="slidenum">
              <a:rPr lang="de-CH" altLang="de-CZ"/>
              <a:pPr>
                <a:defRPr/>
              </a:pPr>
              <a:t>‹Nr.›</a:t>
            </a:fld>
            <a:endParaRPr lang="de-CH" altLang="de-CZ"/>
          </a:p>
        </p:txBody>
      </p:sp>
    </p:spTree>
    <p:extLst>
      <p:ext uri="{BB962C8B-B14F-4D97-AF65-F5344CB8AC3E}">
        <p14:creationId xmlns:p14="http://schemas.microsoft.com/office/powerpoint/2010/main" val="2544740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Mastertextformat bearbeiten</a:t>
            </a:r>
          </a:p>
          <a:p>
            <a:pPr lvl="1"/>
            <a:r>
              <a:rPr lang="cs-CZ"/>
              <a:t>Zweite Ebene</a:t>
            </a:r>
          </a:p>
          <a:p>
            <a:pPr lvl="2"/>
            <a:r>
              <a:rPr lang="cs-CZ"/>
              <a:t>Dritte Ebene</a:t>
            </a:r>
          </a:p>
          <a:p>
            <a:pPr lvl="3"/>
            <a:r>
              <a:rPr lang="cs-CZ"/>
              <a:t>Vierte Ebene</a:t>
            </a:r>
          </a:p>
          <a:p>
            <a:pPr lvl="4"/>
            <a:r>
              <a:rPr lang="cs-CZ"/>
              <a:t>Fünfte Ebene</a:t>
            </a:r>
            <a:endParaRPr lang="de-DE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B71C1A5-2797-7DCA-604D-F2ADB8CD2EB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85FBFE-B12C-50CF-F357-EA1A33E9EE9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FB0D14F-E477-32CE-8DD4-6CFAEF9CB51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2F86CA-D79F-394B-BD25-B0738D97CAC7}" type="slidenum">
              <a:rPr lang="de-CH" altLang="de-CZ"/>
              <a:pPr>
                <a:defRPr/>
              </a:pPr>
              <a:t>‹Nr.›</a:t>
            </a:fld>
            <a:endParaRPr lang="de-CH" altLang="de-CZ"/>
          </a:p>
        </p:txBody>
      </p:sp>
    </p:spTree>
    <p:extLst>
      <p:ext uri="{BB962C8B-B14F-4D97-AF65-F5344CB8AC3E}">
        <p14:creationId xmlns:p14="http://schemas.microsoft.com/office/powerpoint/2010/main" val="1206920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4638" y="128588"/>
            <a:ext cx="2054225" cy="5989637"/>
          </a:xfrm>
        </p:spPr>
        <p:txBody>
          <a:bodyPr vert="eaVert"/>
          <a:lstStyle/>
          <a:p>
            <a:r>
              <a:rPr lang="cs-CZ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5038" cy="5989637"/>
          </a:xfrm>
        </p:spPr>
        <p:txBody>
          <a:bodyPr vert="eaVert"/>
          <a:lstStyle/>
          <a:p>
            <a:pPr lvl="0"/>
            <a:r>
              <a:rPr lang="cs-CZ"/>
              <a:t>Mastertextformat bearbeiten</a:t>
            </a:r>
          </a:p>
          <a:p>
            <a:pPr lvl="1"/>
            <a:r>
              <a:rPr lang="cs-CZ"/>
              <a:t>Zweite Ebene</a:t>
            </a:r>
          </a:p>
          <a:p>
            <a:pPr lvl="2"/>
            <a:r>
              <a:rPr lang="cs-CZ"/>
              <a:t>Dritte Ebene</a:t>
            </a:r>
          </a:p>
          <a:p>
            <a:pPr lvl="3"/>
            <a:r>
              <a:rPr lang="cs-CZ"/>
              <a:t>Vierte Ebene</a:t>
            </a:r>
          </a:p>
          <a:p>
            <a:pPr lvl="4"/>
            <a:r>
              <a:rPr lang="cs-CZ"/>
              <a:t>Fünfte Ebene</a:t>
            </a:r>
            <a:endParaRPr lang="de-DE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AA65557-4C1E-687A-949E-82DD3D93EC9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62AADD-891F-51D1-D81C-255A3F6B6D24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CAA3575-FD02-C767-C2AF-C5C779B8CE1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E281B3-DD14-494B-8F4B-600432DE0D0C}" type="slidenum">
              <a:rPr lang="de-CH" altLang="de-CZ"/>
              <a:pPr>
                <a:defRPr/>
              </a:pPr>
              <a:t>‹Nr.›</a:t>
            </a:fld>
            <a:endParaRPr lang="de-CH" altLang="de-CZ"/>
          </a:p>
        </p:txBody>
      </p:sp>
    </p:spTree>
    <p:extLst>
      <p:ext uri="{BB962C8B-B14F-4D97-AF65-F5344CB8AC3E}">
        <p14:creationId xmlns:p14="http://schemas.microsoft.com/office/powerpoint/2010/main" val="6951230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1663" cy="1433512"/>
          </a:xfrm>
        </p:spPr>
        <p:txBody>
          <a:bodyPr/>
          <a:lstStyle/>
          <a:p>
            <a:r>
              <a:rPr lang="cs-CZ"/>
              <a:t>Mastertitelformat bearbeiten</a:t>
            </a:r>
            <a:endParaRPr lang="de-DE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4588F214-7167-EC0F-3DEA-AEA0C33BDF6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1D0415F-922A-EB82-3AAE-5EBF3295E3D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0AA803D-74B2-4C8A-D5EE-52CFFF99E8D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3DA651-79C2-3043-AAB2-3C6515D6576B}" type="slidenum">
              <a:rPr lang="de-CH" altLang="de-CZ"/>
              <a:pPr>
                <a:defRPr/>
              </a:pPr>
              <a:t>‹Nr.›</a:t>
            </a:fld>
            <a:endParaRPr lang="de-CH" altLang="de-CZ"/>
          </a:p>
        </p:txBody>
      </p:sp>
    </p:spTree>
    <p:extLst>
      <p:ext uri="{BB962C8B-B14F-4D97-AF65-F5344CB8AC3E}">
        <p14:creationId xmlns:p14="http://schemas.microsoft.com/office/powerpoint/2010/main" val="963587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Mastertextformat bearbeiten</a:t>
            </a:r>
          </a:p>
          <a:p>
            <a:pPr lvl="1"/>
            <a:r>
              <a:rPr lang="cs-CZ"/>
              <a:t>Zweite Ebene</a:t>
            </a:r>
          </a:p>
          <a:p>
            <a:pPr lvl="2"/>
            <a:r>
              <a:rPr lang="cs-CZ"/>
              <a:t>Dritte Ebene</a:t>
            </a:r>
          </a:p>
          <a:p>
            <a:pPr lvl="3"/>
            <a:r>
              <a:rPr lang="cs-CZ"/>
              <a:t>Vierte Ebene</a:t>
            </a:r>
          </a:p>
          <a:p>
            <a:pPr lvl="4"/>
            <a:r>
              <a:rPr lang="cs-CZ"/>
              <a:t>Fünfte Ebene</a:t>
            </a:r>
            <a:endParaRPr lang="de-DE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9FC700C-C7D2-BB1A-3419-AFD804DA84C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0391E88-F9B8-48ED-4727-9EF3020A6D7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0C3898-56A0-420C-D61E-EA239DB523C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CF80DC-856C-844D-8E56-85DA05420B5C}" type="slidenum">
              <a:rPr lang="de-CH" altLang="de-CZ"/>
              <a:pPr>
                <a:defRPr/>
              </a:pPr>
              <a:t>‹Nr.›</a:t>
            </a:fld>
            <a:endParaRPr lang="de-CH" altLang="de-CZ"/>
          </a:p>
        </p:txBody>
      </p:sp>
    </p:spTree>
    <p:extLst>
      <p:ext uri="{BB962C8B-B14F-4D97-AF65-F5344CB8AC3E}">
        <p14:creationId xmlns:p14="http://schemas.microsoft.com/office/powerpoint/2010/main" val="3334182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Mastertextformat bearbeiten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8394448-8E4A-527B-6AF8-5AA088F2CB1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770EA88-CEA0-078F-D042-D70492B3F541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B50C1EB-1B97-3E52-9066-3D1C7ADB0BD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EA4EEF-A357-A84B-8D42-BEC2BD812902}" type="slidenum">
              <a:rPr lang="de-CH" altLang="de-CZ"/>
              <a:pPr>
                <a:defRPr/>
              </a:pPr>
              <a:t>‹Nr.›</a:t>
            </a:fld>
            <a:endParaRPr lang="de-CH" altLang="de-CZ"/>
          </a:p>
        </p:txBody>
      </p:sp>
    </p:spTree>
    <p:extLst>
      <p:ext uri="{BB962C8B-B14F-4D97-AF65-F5344CB8AC3E}">
        <p14:creationId xmlns:p14="http://schemas.microsoft.com/office/powerpoint/2010/main" val="3990887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3838" cy="4518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Mastertextformat bearbeiten</a:t>
            </a:r>
          </a:p>
          <a:p>
            <a:pPr lvl="1"/>
            <a:r>
              <a:rPr lang="cs-CZ"/>
              <a:t>Zweite Ebene</a:t>
            </a:r>
          </a:p>
          <a:p>
            <a:pPr lvl="2"/>
            <a:r>
              <a:rPr lang="cs-CZ"/>
              <a:t>Dritte Ebene</a:t>
            </a:r>
          </a:p>
          <a:p>
            <a:pPr lvl="3"/>
            <a:r>
              <a:rPr lang="cs-CZ"/>
              <a:t>Vierte Ebene</a:t>
            </a:r>
          </a:p>
          <a:p>
            <a:pPr lvl="4"/>
            <a:r>
              <a:rPr lang="cs-CZ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3438" y="1600200"/>
            <a:ext cx="4035425" cy="4518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Mastertextformat bearbeiten</a:t>
            </a:r>
          </a:p>
          <a:p>
            <a:pPr lvl="1"/>
            <a:r>
              <a:rPr lang="cs-CZ"/>
              <a:t>Zweite Ebene</a:t>
            </a:r>
          </a:p>
          <a:p>
            <a:pPr lvl="2"/>
            <a:r>
              <a:rPr lang="cs-CZ"/>
              <a:t>Dritte Ebene</a:t>
            </a:r>
          </a:p>
          <a:p>
            <a:pPr lvl="3"/>
            <a:r>
              <a:rPr lang="cs-CZ"/>
              <a:t>Vierte Ebene</a:t>
            </a:r>
          </a:p>
          <a:p>
            <a:pPr lvl="4"/>
            <a:r>
              <a:rPr lang="cs-CZ"/>
              <a:t>Fünfte Ebene</a:t>
            </a:r>
            <a:endParaRPr lang="de-DE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626512C-1899-E96A-45E7-07375187F09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5DAE46E8-7082-97C2-CD9C-B5AE3689421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3D25DEC7-4EF0-7D85-692B-3AC0221B707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6813EA-5264-0D49-A26A-7CDACB1EC716}" type="slidenum">
              <a:rPr lang="de-CH" altLang="de-CZ"/>
              <a:pPr>
                <a:defRPr/>
              </a:pPr>
              <a:t>‹Nr.›</a:t>
            </a:fld>
            <a:endParaRPr lang="de-CH" altLang="de-CZ"/>
          </a:p>
        </p:txBody>
      </p:sp>
    </p:spTree>
    <p:extLst>
      <p:ext uri="{BB962C8B-B14F-4D97-AF65-F5344CB8AC3E}">
        <p14:creationId xmlns:p14="http://schemas.microsoft.com/office/powerpoint/2010/main" val="2022590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Mastertextformat bearbeiten</a:t>
            </a:r>
          </a:p>
          <a:p>
            <a:pPr lvl="1"/>
            <a:r>
              <a:rPr lang="cs-CZ"/>
              <a:t>Zweite Ebene</a:t>
            </a:r>
          </a:p>
          <a:p>
            <a:pPr lvl="2"/>
            <a:r>
              <a:rPr lang="cs-CZ"/>
              <a:t>Dritte Ebene</a:t>
            </a:r>
          </a:p>
          <a:p>
            <a:pPr lvl="3"/>
            <a:r>
              <a:rPr lang="cs-CZ"/>
              <a:t>Vierte Ebene</a:t>
            </a:r>
          </a:p>
          <a:p>
            <a:pPr lvl="4"/>
            <a:r>
              <a:rPr lang="cs-CZ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Mastertextformat bearbeiten</a:t>
            </a:r>
          </a:p>
          <a:p>
            <a:pPr lvl="1"/>
            <a:r>
              <a:rPr lang="cs-CZ"/>
              <a:t>Zweite Ebene</a:t>
            </a:r>
          </a:p>
          <a:p>
            <a:pPr lvl="2"/>
            <a:r>
              <a:rPr lang="cs-CZ"/>
              <a:t>Dritte Ebene</a:t>
            </a:r>
          </a:p>
          <a:p>
            <a:pPr lvl="3"/>
            <a:r>
              <a:rPr lang="cs-CZ"/>
              <a:t>Vierte Ebene</a:t>
            </a:r>
          </a:p>
          <a:p>
            <a:pPr lvl="4"/>
            <a:r>
              <a:rPr lang="cs-CZ"/>
              <a:t>Fünfte Ebene</a:t>
            </a:r>
            <a:endParaRPr lang="de-DE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995EBE64-2A66-4CB3-AC45-502156683BD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DBAB8771-BE78-A342-1572-C457C251B734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B975DCD3-098C-CB7C-9781-CF83AAAA7A79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A317C-6664-274D-B71B-DCF71FDC4F2C}" type="slidenum">
              <a:rPr lang="de-CH" altLang="de-CZ"/>
              <a:pPr>
                <a:defRPr/>
              </a:pPr>
              <a:t>‹Nr.›</a:t>
            </a:fld>
            <a:endParaRPr lang="de-CH" altLang="de-CZ"/>
          </a:p>
        </p:txBody>
      </p:sp>
    </p:spTree>
    <p:extLst>
      <p:ext uri="{BB962C8B-B14F-4D97-AF65-F5344CB8AC3E}">
        <p14:creationId xmlns:p14="http://schemas.microsoft.com/office/powerpoint/2010/main" val="1034322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Mastertitelformat bearbeiten</a:t>
            </a:r>
            <a:endParaRPr lang="de-DE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17A58325-77CA-7B02-9A13-A82A15605B8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A70A7C4-7264-96CE-85E4-5D1B3B59B53F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E70D393-4E6D-590A-ED1E-40520F67E03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E28551-4977-0A44-96A5-53B26DEACFA0}" type="slidenum">
              <a:rPr lang="de-CH" altLang="de-CZ"/>
              <a:pPr>
                <a:defRPr/>
              </a:pPr>
              <a:t>‹Nr.›</a:t>
            </a:fld>
            <a:endParaRPr lang="de-CH" altLang="de-CZ"/>
          </a:p>
        </p:txBody>
      </p:sp>
    </p:spTree>
    <p:extLst>
      <p:ext uri="{BB962C8B-B14F-4D97-AF65-F5344CB8AC3E}">
        <p14:creationId xmlns:p14="http://schemas.microsoft.com/office/powerpoint/2010/main" val="1715789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3A5F9456-59C9-064A-4D5C-EAC996B6CCE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CDB6CDA-A257-1EAA-1977-2B9919744BB4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58D0BDD-5B75-7CF7-609E-38EC6991B48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2CFC5-D83B-6A47-8B38-A563B20F8B35}" type="slidenum">
              <a:rPr lang="de-CH" altLang="de-CZ"/>
              <a:pPr>
                <a:defRPr/>
              </a:pPr>
              <a:t>‹Nr.›</a:t>
            </a:fld>
            <a:endParaRPr lang="de-CH" altLang="de-CZ"/>
          </a:p>
        </p:txBody>
      </p:sp>
    </p:spTree>
    <p:extLst>
      <p:ext uri="{BB962C8B-B14F-4D97-AF65-F5344CB8AC3E}">
        <p14:creationId xmlns:p14="http://schemas.microsoft.com/office/powerpoint/2010/main" val="1548932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Mastertextformat bearbeiten</a:t>
            </a:r>
          </a:p>
          <a:p>
            <a:pPr lvl="1"/>
            <a:r>
              <a:rPr lang="cs-CZ"/>
              <a:t>Zweite Ebene</a:t>
            </a:r>
          </a:p>
          <a:p>
            <a:pPr lvl="2"/>
            <a:r>
              <a:rPr lang="cs-CZ"/>
              <a:t>Dritte Ebene</a:t>
            </a:r>
          </a:p>
          <a:p>
            <a:pPr lvl="3"/>
            <a:r>
              <a:rPr lang="cs-CZ"/>
              <a:t>Vierte Ebene</a:t>
            </a:r>
          </a:p>
          <a:p>
            <a:pPr lvl="4"/>
            <a:r>
              <a:rPr lang="cs-CZ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Mastertextformat bearbeiten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8495A5D5-A4AB-31DF-B149-21933AC2626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EF1E6281-71FF-3E16-6917-A5DE0F51F1CF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026B654-BE71-C185-FF9B-A29430F92BB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1D2363-8C35-7E41-B5F0-461A357AC83D}" type="slidenum">
              <a:rPr lang="de-CH" altLang="de-CZ"/>
              <a:pPr>
                <a:defRPr/>
              </a:pPr>
              <a:t>‹Nr.›</a:t>
            </a:fld>
            <a:endParaRPr lang="de-CH" altLang="de-CZ"/>
          </a:p>
        </p:txBody>
      </p:sp>
    </p:spTree>
    <p:extLst>
      <p:ext uri="{BB962C8B-B14F-4D97-AF65-F5344CB8AC3E}">
        <p14:creationId xmlns:p14="http://schemas.microsoft.com/office/powerpoint/2010/main" val="4138799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Mastertextformat bearbeiten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FF7A186-A5D3-8340-8587-6EFFD16C512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DB8DF0D8-ED09-B4FA-4368-8F410EF6D73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460DF186-C89D-1380-0CEE-AD3FBF82DBA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B15480-AFCE-644A-A94B-B92F76B7FDD1}" type="slidenum">
              <a:rPr lang="de-CH" altLang="de-CZ"/>
              <a:pPr>
                <a:defRPr/>
              </a:pPr>
              <a:t>‹Nr.›</a:t>
            </a:fld>
            <a:endParaRPr lang="de-CH" altLang="de-CZ"/>
          </a:p>
        </p:txBody>
      </p:sp>
    </p:spTree>
    <p:extLst>
      <p:ext uri="{BB962C8B-B14F-4D97-AF65-F5344CB8AC3E}">
        <p14:creationId xmlns:p14="http://schemas.microsoft.com/office/powerpoint/2010/main" val="3276230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D38DE16E-C283-9986-64C4-807EACA96E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1663" cy="1433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CZ"/>
              <a:t>Klicken Sie, um das Format des Titeltextes zu bearbeiten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C2466895-C876-BED4-D65C-261EE2F879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CZ"/>
              <a:t>Klicken Sie, um die Formate des Gliederungstextes zu bearbeiten</a:t>
            </a:r>
          </a:p>
          <a:p>
            <a:pPr lvl="1"/>
            <a:r>
              <a:rPr lang="en-GB" altLang="de-CZ"/>
              <a:t>Zweite Gliederungsebene</a:t>
            </a:r>
          </a:p>
          <a:p>
            <a:pPr lvl="2"/>
            <a:r>
              <a:rPr lang="en-GB" altLang="de-CZ"/>
              <a:t>Dritte Gliederungsebene</a:t>
            </a:r>
          </a:p>
          <a:p>
            <a:pPr lvl="3"/>
            <a:r>
              <a:rPr lang="en-GB" altLang="de-CZ"/>
              <a:t>Vierte Gliederungsebene</a:t>
            </a:r>
          </a:p>
          <a:p>
            <a:pPr lvl="4"/>
            <a:r>
              <a:rPr lang="en-GB" altLang="de-CZ"/>
              <a:t>Fünfte Gliederungsebene</a:t>
            </a:r>
          </a:p>
          <a:p>
            <a:pPr lvl="4"/>
            <a:r>
              <a:rPr lang="en-GB" altLang="de-CZ"/>
              <a:t>Sechste Gliederungsebene</a:t>
            </a:r>
          </a:p>
          <a:p>
            <a:pPr lvl="4"/>
            <a:r>
              <a:rPr lang="en-GB" altLang="de-CZ"/>
              <a:t>Siebente Gliederungsebene</a:t>
            </a:r>
          </a:p>
          <a:p>
            <a:pPr lvl="4"/>
            <a:r>
              <a:rPr lang="en-GB" altLang="de-CZ"/>
              <a:t>Achte Gliederungsebene</a:t>
            </a:r>
          </a:p>
          <a:p>
            <a:pPr lvl="4"/>
            <a:r>
              <a:rPr lang="en-GB" altLang="de-CZ"/>
              <a:t>Neunte Gliederungsebene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DD695573-5E3B-E27F-0D96-766BAA2CE1A4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5663" cy="4683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056C259-A930-4397-CCDA-5EC3B04F51FB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87663" cy="4683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F83C7E2-0354-2BA0-63EA-0AA59DCADA64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5663" cy="4683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F8A96C0E-6200-AB4E-B97C-71737191F2D2}" type="slidenum">
              <a:rPr lang="de-CH" altLang="de-CZ"/>
              <a:pPr>
                <a:defRPr/>
              </a:pPr>
              <a:t>‹Nr.›</a:t>
            </a:fld>
            <a:endParaRPr lang="de-CH" altLang="de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ＭＳ Ｐゴシック" charset="0"/>
          <a:cs typeface="Arial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ＭＳ Ｐゴシック" charset="0"/>
          <a:cs typeface="Arial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ＭＳ Ｐゴシック" charset="0"/>
          <a:cs typeface="Arial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ＭＳ Ｐゴシック" charset="0"/>
          <a:cs typeface="Arial" charset="0"/>
        </a:defRPr>
      </a:lvl5pPr>
      <a:lvl6pPr marL="25146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Arial" charset="0"/>
        </a:defRPr>
      </a:lvl6pPr>
      <a:lvl7pPr marL="29718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Arial" charset="0"/>
        </a:defRPr>
      </a:lvl7pPr>
      <a:lvl8pPr marL="3429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Arial" charset="0"/>
        </a:defRPr>
      </a:lvl8pPr>
      <a:lvl9pPr marL="3886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>
            <a:extLst>
              <a:ext uri="{FF2B5EF4-FFF2-40B4-BE49-F238E27FC236}">
                <a16:creationId xmlns:a16="http://schemas.microsoft.com/office/drawing/2014/main" id="{1F0AC265-6CB0-23B3-5A77-22FFED8655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1052513"/>
            <a:ext cx="7772400" cy="14700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CH" altLang="de-CZ" sz="4000" b="1">
                <a:latin typeface="Times New Roman" panose="02020603050405020304" pitchFamily="18" charset="0"/>
              </a:rPr>
              <a:t>Morfologie ruštiny</a:t>
            </a: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7239B0B1-AEE3-3F5E-EC62-D9C2C1CE71FF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1331913" y="4652963"/>
            <a:ext cx="6400800" cy="911225"/>
          </a:xfrm>
        </p:spPr>
        <p:txBody>
          <a:bodyPr/>
          <a:lstStyle/>
          <a:p>
            <a:pPr marL="0" indent="0" algn="ctr" eaLnBrk="1" hangingPunct="1"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de-CH" altLang="de-CZ">
                <a:latin typeface="Times New Roman" panose="02020603050405020304" pitchFamily="18" charset="0"/>
              </a:rPr>
              <a:t>Markus Giger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Inhaltsplatzhalter 2">
            <a:extLst>
              <a:ext uri="{FF2B5EF4-FFF2-40B4-BE49-F238E27FC236}">
                <a16:creationId xmlns:a16="http://schemas.microsoft.com/office/drawing/2014/main" id="{FB137B91-23BA-BEA4-C039-B03320219E9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23850" y="188913"/>
            <a:ext cx="8569325" cy="6264275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k-SK" altLang="de-CZ" sz="2800" dirty="0">
                <a:latin typeface="Times New Roman" panose="02020603050405020304" pitchFamily="18" charset="0"/>
              </a:rPr>
              <a:t>„Najprijateľnejšie vyzerá riešenie, že sa tu istý tvar istého slova vyjadruje morfematicky nečleniteľným fonematickým radom.</a:t>
            </a:r>
            <a:r>
              <a:rPr lang="sk-SK" altLang="de-DE" sz="2800" dirty="0">
                <a:latin typeface="Times New Roman" panose="02020603050405020304" pitchFamily="18" charset="0"/>
              </a:rPr>
              <a:t>“</a:t>
            </a:r>
            <a:endParaRPr lang="sk-SK" altLang="de-CZ" sz="2800" dirty="0">
              <a:latin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k-SK" altLang="de-CZ" sz="2800" dirty="0">
                <a:latin typeface="Times New Roman" panose="02020603050405020304" pitchFamily="18" charset="0"/>
              </a:rPr>
              <a:t>Tak postupuje i RG (1979, §709), </a:t>
            </a:r>
            <a:r>
              <a:rPr lang="sk-SK" altLang="de-CZ" sz="2800" dirty="0" err="1">
                <a:latin typeface="Times New Roman" panose="02020603050405020304" pitchFamily="18" charset="0"/>
              </a:rPr>
              <a:t>která</a:t>
            </a:r>
            <a:r>
              <a:rPr lang="sk-SK" altLang="de-CZ" sz="2800" dirty="0">
                <a:latin typeface="Times New Roman" panose="02020603050405020304" pitchFamily="18" charset="0"/>
              </a:rPr>
              <a:t> dané tvary </a:t>
            </a:r>
            <a:r>
              <a:rPr lang="sk-SK" altLang="de-CZ" sz="2800" dirty="0" err="1">
                <a:latin typeface="Times New Roman" panose="02020603050405020304" pitchFamily="18" charset="0"/>
              </a:rPr>
              <a:t>uvádí</a:t>
            </a:r>
            <a:r>
              <a:rPr lang="sk-SK" altLang="de-CZ" sz="2800" dirty="0">
                <a:latin typeface="Times New Roman" panose="02020603050405020304" pitchFamily="18" charset="0"/>
              </a:rPr>
              <a:t> bez </a:t>
            </a:r>
            <a:r>
              <a:rPr lang="sk-SK" altLang="de-CZ" sz="2800" dirty="0" err="1">
                <a:latin typeface="Times New Roman" panose="02020603050405020304" pitchFamily="18" charset="0"/>
              </a:rPr>
              <a:t>morfonologické</a:t>
            </a:r>
            <a:r>
              <a:rPr lang="sk-SK" altLang="de-CZ" sz="2800" dirty="0">
                <a:latin typeface="Times New Roman" panose="02020603050405020304" pitchFamily="18" charset="0"/>
              </a:rPr>
              <a:t> analýzy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k-SK" altLang="de-CZ" sz="2800" dirty="0">
                <a:latin typeface="Times New Roman" panose="02020603050405020304" pitchFamily="18" charset="0"/>
              </a:rPr>
              <a:t>RG (1980, §1282) oproti tomu </a:t>
            </a:r>
            <a:r>
              <a:rPr lang="sk-SK" altLang="de-CZ" sz="2800" dirty="0" err="1">
                <a:latin typeface="Times New Roman" panose="02020603050405020304" pitchFamily="18" charset="0"/>
              </a:rPr>
              <a:t>počítá</a:t>
            </a:r>
            <a:r>
              <a:rPr lang="sk-SK" altLang="de-CZ" sz="2800" dirty="0">
                <a:latin typeface="Times New Roman" panose="02020603050405020304" pitchFamily="18" charset="0"/>
              </a:rPr>
              <a:t> </a:t>
            </a:r>
            <a:r>
              <a:rPr lang="sk-SK" altLang="de-CZ" sz="2800" dirty="0" err="1">
                <a:latin typeface="Times New Roman" panose="02020603050405020304" pitchFamily="18" charset="0"/>
              </a:rPr>
              <a:t>se</a:t>
            </a:r>
            <a:r>
              <a:rPr lang="sk-SK" altLang="de-CZ" sz="2800" dirty="0">
                <a:latin typeface="Times New Roman" panose="02020603050405020304" pitchFamily="18" charset="0"/>
              </a:rPr>
              <a:t> </a:t>
            </a:r>
            <a:r>
              <a:rPr lang="sk-SK" altLang="de-CZ" sz="2800" dirty="0" err="1">
                <a:latin typeface="Times New Roman" panose="02020603050405020304" pitchFamily="18" charset="0"/>
              </a:rPr>
              <a:t>standardními</a:t>
            </a:r>
            <a:r>
              <a:rPr lang="sk-SK" altLang="de-CZ" sz="2800" dirty="0">
                <a:latin typeface="Times New Roman" panose="02020603050405020304" pitchFamily="18" charset="0"/>
              </a:rPr>
              <a:t> koncovkami: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altLang="de-CZ" sz="2800" dirty="0">
                <a:latin typeface="Times New Roman" panose="02020603050405020304" pitchFamily="18" charset="0"/>
              </a:rPr>
              <a:t>«</a:t>
            </a:r>
            <a:r>
              <a:rPr lang="ru-RU" altLang="de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Фонемный состав флексий местоимения </a:t>
            </a:r>
            <a:r>
              <a:rPr lang="ru-RU" altLang="de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</a:t>
            </a:r>
            <a:r>
              <a:rPr lang="ru-RU" altLang="de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altLang="de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она</a:t>
            </a:r>
            <a:r>
              <a:rPr lang="ru-RU" altLang="de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de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оно</a:t>
            </a:r>
            <a:r>
              <a:rPr lang="ru-RU" altLang="de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de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они</a:t>
            </a:r>
            <a:r>
              <a:rPr lang="ru-RU" altLang="de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следующий: ед. ч.: им. п. </a:t>
            </a:r>
            <a:r>
              <a:rPr lang="ru-RU" altLang="de-C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Ø</a:t>
            </a:r>
            <a:r>
              <a:rPr lang="ru-RU" altLang="de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­|о|, ­|а|; род. п. ­|</a:t>
            </a:r>
            <a:r>
              <a:rPr lang="ru-RU" altLang="de-C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ово</a:t>
            </a:r>
            <a:r>
              <a:rPr lang="ru-RU" altLang="de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|, ­</a:t>
            </a:r>
            <a:r>
              <a:rPr lang="en-US" altLang="de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altLang="de-C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ejo</a:t>
            </a:r>
            <a:r>
              <a:rPr lang="en-US" altLang="de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|;</a:t>
            </a:r>
            <a:r>
              <a:rPr lang="ru-RU" altLang="de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дат. п. ­|ому|, ­</a:t>
            </a:r>
            <a:r>
              <a:rPr lang="en-US" altLang="de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altLang="de-C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ej</a:t>
            </a:r>
            <a:r>
              <a:rPr lang="en-US" altLang="de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|; </a:t>
            </a:r>
            <a:r>
              <a:rPr lang="ru-RU" altLang="de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вин. п. ­|</a:t>
            </a:r>
            <a:r>
              <a:rPr lang="ru-RU" altLang="de-C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ово</a:t>
            </a:r>
            <a:r>
              <a:rPr lang="ru-RU" altLang="de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|, ­</a:t>
            </a:r>
            <a:r>
              <a:rPr lang="en-US" altLang="de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altLang="de-C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ejo</a:t>
            </a:r>
            <a:r>
              <a:rPr lang="en-US" altLang="de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 (</a:t>
            </a:r>
            <a:r>
              <a:rPr lang="ru-RU" altLang="de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­</a:t>
            </a:r>
            <a:r>
              <a:rPr lang="en-US" altLang="de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altLang="de-C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ej</a:t>
            </a:r>
            <a:r>
              <a:rPr lang="en-US" altLang="de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|);</a:t>
            </a:r>
            <a:r>
              <a:rPr lang="ru-RU" altLang="de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de-C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</a:t>
            </a:r>
            <a:r>
              <a:rPr lang="ru-RU" altLang="de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п. ­|им|, ­</a:t>
            </a:r>
            <a:r>
              <a:rPr lang="en-US" altLang="de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altLang="de-C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ej</a:t>
            </a:r>
            <a:r>
              <a:rPr lang="en-US" altLang="de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 (</a:t>
            </a:r>
            <a:r>
              <a:rPr lang="ru-RU" altLang="de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­</a:t>
            </a:r>
            <a:r>
              <a:rPr lang="en-US" altLang="de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altLang="de-C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ejy</a:t>
            </a:r>
            <a:r>
              <a:rPr lang="en-US" altLang="de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|),</a:t>
            </a:r>
            <a:r>
              <a:rPr lang="ru-RU" altLang="de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предл. п. ­|ом|, ­</a:t>
            </a:r>
            <a:r>
              <a:rPr lang="en-US" altLang="de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altLang="de-C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ej</a:t>
            </a:r>
            <a:r>
              <a:rPr lang="en-US" altLang="de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|;</a:t>
            </a:r>
            <a:r>
              <a:rPr lang="ru-RU" altLang="de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de-C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мн.ч</a:t>
            </a:r>
            <a:r>
              <a:rPr lang="ru-RU" altLang="de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 им. п. ­|и|, род. п. |их|, дат. п. ­|им|, вин. п. ­|их|, </a:t>
            </a:r>
            <a:r>
              <a:rPr lang="ru-RU" altLang="de-C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</a:t>
            </a:r>
            <a:r>
              <a:rPr lang="ru-RU" altLang="de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п. ­|им</a:t>
            </a:r>
            <a:r>
              <a:rPr lang="en-US" alt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ru-RU" altLang="ja-JP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и|, предл. п. ­|их|.»</a:t>
            </a:r>
            <a:endParaRPr lang="sk-SK" altLang="de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Inhaltsplatzhalter 2">
            <a:extLst>
              <a:ext uri="{FF2B5EF4-FFF2-40B4-BE49-F238E27FC236}">
                <a16:creationId xmlns:a16="http://schemas.microsoft.com/office/drawing/2014/main" id="{26BB39DA-685D-3E16-06DF-474C9EEFEB8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5288" y="333375"/>
            <a:ext cx="8280400" cy="6191250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altLang="de-CZ" sz="2800">
                <a:latin typeface="Times New Roman" panose="02020603050405020304" pitchFamily="18" charset="0"/>
              </a:rPr>
              <a:t>Tato mluvnice ovšem, jak jsme viděli dříve, počítá v těchto tvarech s přítomností fonologického /j/, které se foneticky nerealizuje: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altLang="de-CZ" sz="2800"/>
              <a:t>«</a:t>
            </a:r>
            <a:r>
              <a:rPr lang="ru-RU" altLang="de-CZ" sz="2800">
                <a:latin typeface="Times New Roman" panose="02020603050405020304" pitchFamily="18" charset="0"/>
              </a:rPr>
              <a:t>§ 1282. Местоимение третьего лица </a:t>
            </a:r>
            <a:r>
              <a:rPr lang="ru-RU" altLang="de-CZ" sz="2800" i="1">
                <a:latin typeface="Times New Roman" panose="02020603050405020304" pitchFamily="18" charset="0"/>
              </a:rPr>
              <a:t>он</a:t>
            </a:r>
            <a:r>
              <a:rPr lang="ru-RU" altLang="de-CZ" sz="2800">
                <a:latin typeface="Times New Roman" panose="02020603050405020304" pitchFamily="18" charset="0"/>
              </a:rPr>
              <a:t> (</a:t>
            </a:r>
            <a:r>
              <a:rPr lang="ru-RU" altLang="de-CZ" sz="2800" i="1">
                <a:latin typeface="Times New Roman" panose="02020603050405020304" pitchFamily="18" charset="0"/>
              </a:rPr>
              <a:t>он</a:t>
            </a:r>
            <a:r>
              <a:rPr lang="ru-RU" altLang="de-CZ" sz="2800">
                <a:latin typeface="Times New Roman" panose="02020603050405020304" pitchFamily="18" charset="0"/>
              </a:rPr>
              <a:t>, </a:t>
            </a:r>
            <a:r>
              <a:rPr lang="ru-RU" altLang="de-CZ" sz="2800" i="1">
                <a:latin typeface="Times New Roman" panose="02020603050405020304" pitchFamily="18" charset="0"/>
              </a:rPr>
              <a:t>она</a:t>
            </a:r>
            <a:r>
              <a:rPr lang="ru-RU" altLang="de-CZ" sz="2800">
                <a:latin typeface="Times New Roman" panose="02020603050405020304" pitchFamily="18" charset="0"/>
              </a:rPr>
              <a:t>, </a:t>
            </a:r>
            <a:r>
              <a:rPr lang="ru-RU" altLang="de-CZ" sz="2800" i="1">
                <a:latin typeface="Times New Roman" panose="02020603050405020304" pitchFamily="18" charset="0"/>
              </a:rPr>
              <a:t>оно</a:t>
            </a:r>
            <a:r>
              <a:rPr lang="ru-RU" altLang="de-CZ" sz="2800">
                <a:latin typeface="Times New Roman" panose="02020603050405020304" pitchFamily="18" charset="0"/>
              </a:rPr>
              <a:t> — в ед. ч. и </a:t>
            </a:r>
            <a:r>
              <a:rPr lang="ru-RU" altLang="de-CZ" sz="2800" i="1">
                <a:latin typeface="Times New Roman" panose="02020603050405020304" pitchFamily="18" charset="0"/>
              </a:rPr>
              <a:t>они</a:t>
            </a:r>
            <a:r>
              <a:rPr lang="ru-RU" altLang="de-CZ" sz="2800">
                <a:latin typeface="Times New Roman" panose="02020603050405020304" pitchFamily="18" charset="0"/>
              </a:rPr>
              <a:t> — во мн. ч.) изменяется по смешанному склонению, объединяющему в себе падежные флексии существительных и прила</a:t>
            </a:r>
            <a:r>
              <a:rPr lang="cs-CZ" altLang="de-CZ" sz="2800">
                <a:latin typeface="Times New Roman" panose="02020603050405020304" pitchFamily="18" charset="0"/>
              </a:rPr>
              <a:t>-</a:t>
            </a:r>
            <a:r>
              <a:rPr lang="ru-RU" altLang="de-CZ" sz="2800">
                <a:latin typeface="Times New Roman" panose="02020603050405020304" pitchFamily="18" charset="0"/>
              </a:rPr>
              <a:t>гательных. Основы форм ед. и мн. ч. место</a:t>
            </a:r>
            <a:r>
              <a:rPr lang="cs-CZ" altLang="de-CZ" sz="2800">
                <a:latin typeface="Times New Roman" panose="02020603050405020304" pitchFamily="18" charset="0"/>
              </a:rPr>
              <a:t>-</a:t>
            </a:r>
            <a:r>
              <a:rPr lang="ru-RU" altLang="de-CZ" sz="2800">
                <a:latin typeface="Times New Roman" panose="02020603050405020304" pitchFamily="18" charset="0"/>
              </a:rPr>
              <a:t>имения </a:t>
            </a:r>
            <a:r>
              <a:rPr lang="ru-RU" altLang="de-CZ" sz="2800" i="1">
                <a:latin typeface="Times New Roman" panose="02020603050405020304" pitchFamily="18" charset="0"/>
              </a:rPr>
              <a:t>он</a:t>
            </a:r>
            <a:r>
              <a:rPr lang="ru-RU" altLang="de-CZ" sz="2800">
                <a:latin typeface="Times New Roman" panose="02020603050405020304" pitchFamily="18" charset="0"/>
              </a:rPr>
              <a:t> (за исключ. форм с предлогами, см. ниже) выступают в двух вариантах: в ед. ч. |он|­ — в им. п. и</a:t>
            </a:r>
            <a:r>
              <a:rPr lang="en-US" altLang="de-CZ" sz="2800">
                <a:latin typeface="Times New Roman" panose="02020603050405020304" pitchFamily="18" charset="0"/>
              </a:rPr>
              <a:t> |j|</a:t>
            </a:r>
            <a:r>
              <a:rPr lang="ru-RU" altLang="de-CZ" sz="2800">
                <a:latin typeface="Times New Roman" panose="02020603050405020304" pitchFamily="18" charset="0"/>
              </a:rPr>
              <a:t>­</a:t>
            </a:r>
            <a:r>
              <a:rPr lang="en-US" altLang="de-CZ" sz="2800">
                <a:latin typeface="Times New Roman" panose="02020603050405020304" pitchFamily="18" charset="0"/>
              </a:rPr>
              <a:t> — во</a:t>
            </a:r>
            <a:r>
              <a:rPr lang="ru-RU" altLang="de-CZ" sz="2800">
                <a:latin typeface="Times New Roman" panose="02020603050405020304" pitchFamily="18" charset="0"/>
              </a:rPr>
              <a:t> всех остальных падежных формах; </a:t>
            </a:r>
            <a:endParaRPr lang="de-DE" altLang="de-CZ" sz="2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Inhaltsplatzhalter 2">
            <a:extLst>
              <a:ext uri="{FF2B5EF4-FFF2-40B4-BE49-F238E27FC236}">
                <a16:creationId xmlns:a16="http://schemas.microsoft.com/office/drawing/2014/main" id="{C2396F72-5C35-114A-836E-0CF89738897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5288" y="260350"/>
            <a:ext cx="8280400" cy="6408738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altLang="de-CZ" sz="2800" dirty="0">
                <a:latin typeface="Times New Roman" panose="02020603050405020304" pitchFamily="18" charset="0"/>
              </a:rPr>
              <a:t>во мн. ч. |он</a:t>
            </a:r>
            <a:r>
              <a:rPr lang="en-US" altLang="de-DE" sz="2800" dirty="0">
                <a:latin typeface="Times New Roman" panose="02020603050405020304" pitchFamily="18" charset="0"/>
              </a:rPr>
              <a:t>’</a:t>
            </a:r>
            <a:r>
              <a:rPr lang="ru-RU" altLang="ja-JP" sz="2800" dirty="0">
                <a:latin typeface="Times New Roman" panose="02020603050405020304" pitchFamily="18" charset="0"/>
              </a:rPr>
              <a:t>|­ — в им. п. и</a:t>
            </a:r>
            <a:r>
              <a:rPr lang="en-US" altLang="ja-JP" sz="2800" dirty="0">
                <a:latin typeface="Times New Roman" panose="02020603050405020304" pitchFamily="18" charset="0"/>
              </a:rPr>
              <a:t> |j|</a:t>
            </a:r>
            <a:r>
              <a:rPr lang="ru-RU" altLang="ja-JP" sz="2800" dirty="0">
                <a:latin typeface="Times New Roman" panose="02020603050405020304" pitchFamily="18" charset="0"/>
              </a:rPr>
              <a:t>­</a:t>
            </a:r>
            <a:r>
              <a:rPr lang="en-US" altLang="ja-JP" sz="2800" dirty="0">
                <a:latin typeface="Times New Roman" panose="02020603050405020304" pitchFamily="18" charset="0"/>
              </a:rPr>
              <a:t> — </a:t>
            </a:r>
            <a:r>
              <a:rPr lang="ru-RU" altLang="ja-JP" sz="2800" dirty="0">
                <a:latin typeface="Times New Roman" panose="02020603050405020304" pitchFamily="18" charset="0"/>
              </a:rPr>
              <a:t>во всех остальных падежных формах.</a:t>
            </a:r>
            <a:endParaRPr lang="de-DE" altLang="ja-JP" sz="2800" dirty="0">
              <a:latin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altLang="de-CZ" sz="2800" dirty="0">
                <a:latin typeface="Times New Roman" panose="02020603050405020304" pitchFamily="18" charset="0"/>
              </a:rPr>
              <a:t>Примечание. Фонема</a:t>
            </a:r>
            <a:r>
              <a:rPr lang="en-US" altLang="de-CZ" sz="2800" dirty="0">
                <a:latin typeface="Times New Roman" panose="02020603050405020304" pitchFamily="18" charset="0"/>
              </a:rPr>
              <a:t> |j|</a:t>
            </a:r>
            <a:r>
              <a:rPr lang="ru-RU" altLang="de-CZ" sz="2800" dirty="0">
                <a:latin typeface="Times New Roman" panose="02020603050405020304" pitchFamily="18" charset="0"/>
              </a:rPr>
              <a:t> основы в формах с гласной |и| в начале флексии (формы </a:t>
            </a:r>
            <a:r>
              <a:rPr lang="ru-RU" altLang="de-CZ" sz="2800" dirty="0" err="1">
                <a:latin typeface="Times New Roman" panose="02020603050405020304" pitchFamily="18" charset="0"/>
              </a:rPr>
              <a:t>тв</a:t>
            </a:r>
            <a:r>
              <a:rPr lang="ru-RU" altLang="de-CZ" sz="2800" dirty="0">
                <a:latin typeface="Times New Roman" panose="02020603050405020304" pitchFamily="18" charset="0"/>
              </a:rPr>
              <a:t>. п. ед. ч. муж. и сред. р. и род., вин., дат. и </a:t>
            </a:r>
            <a:r>
              <a:rPr lang="ru-RU" altLang="de-CZ" sz="2800" dirty="0" err="1">
                <a:latin typeface="Times New Roman" panose="02020603050405020304" pitchFamily="18" charset="0"/>
              </a:rPr>
              <a:t>тв</a:t>
            </a:r>
            <a:r>
              <a:rPr lang="ru-RU" altLang="de-CZ" sz="2800" dirty="0">
                <a:latin typeface="Times New Roman" panose="02020603050405020304" pitchFamily="18" charset="0"/>
              </a:rPr>
              <a:t>. п. мн. ч.) фонетически не реализуется.»</a:t>
            </a:r>
            <a:endParaRPr lang="de-DE" altLang="de-CZ" sz="2800" dirty="0">
              <a:latin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altLang="de-CZ" sz="2800" dirty="0">
                <a:latin typeface="Times New Roman" panose="02020603050405020304" pitchFamily="18" charset="0"/>
              </a:rPr>
              <a:t>Tak by bylo ve všech nepřímých pádech zájmena </a:t>
            </a:r>
            <a:r>
              <a:rPr lang="ru-RU" altLang="de-CZ" sz="2800" i="1" dirty="0">
                <a:latin typeface="Times New Roman" panose="02020603050405020304" pitchFamily="18" charset="0"/>
              </a:rPr>
              <a:t>он</a:t>
            </a:r>
            <a:r>
              <a:rPr lang="ru-RU" altLang="de-CZ" sz="2800" dirty="0">
                <a:latin typeface="Times New Roman" panose="02020603050405020304" pitchFamily="18" charset="0"/>
              </a:rPr>
              <a:t> </a:t>
            </a:r>
            <a:r>
              <a:rPr lang="cs-CZ" altLang="de-CZ" sz="2800" dirty="0">
                <a:latin typeface="Times New Roman" panose="02020603050405020304" pitchFamily="18" charset="0"/>
              </a:rPr>
              <a:t>jednotný kořen/kmen /j/ (jak je tomu v češtině), takové řešení je však pro ruštinu poněkud historizující a má dopady na celý fonologický systém (je ve slově </a:t>
            </a:r>
            <a:r>
              <a:rPr lang="ru-RU" altLang="de-CZ" sz="2800" i="1" dirty="0">
                <a:latin typeface="Times New Roman" panose="02020603050405020304" pitchFamily="18" charset="0"/>
              </a:rPr>
              <a:t>Игорь</a:t>
            </a:r>
            <a:r>
              <a:rPr lang="ru-RU" altLang="de-CZ" sz="2800" dirty="0">
                <a:latin typeface="Times New Roman" panose="02020603050405020304" pitchFamily="18" charset="0"/>
              </a:rPr>
              <a:t> </a:t>
            </a:r>
            <a:r>
              <a:rPr lang="cs-CZ" altLang="de-CZ" sz="2800" dirty="0">
                <a:latin typeface="Times New Roman" panose="02020603050405020304" pitchFamily="18" charset="0"/>
              </a:rPr>
              <a:t>na začátku /i/ </a:t>
            </a:r>
            <a:r>
              <a:rPr lang="cs-CZ" altLang="de-CZ" sz="2800" dirty="0" err="1">
                <a:latin typeface="Times New Roman" panose="02020603050405020304" pitchFamily="18" charset="0"/>
              </a:rPr>
              <a:t>ili</a:t>
            </a:r>
            <a:r>
              <a:rPr lang="cs-CZ" altLang="de-CZ" sz="2800" dirty="0">
                <a:latin typeface="Times New Roman" panose="02020603050405020304" pitchFamily="18" charset="0"/>
              </a:rPr>
              <a:t> /ji/? Je opozice neutralizována??)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altLang="de-CZ" sz="2800" dirty="0">
                <a:latin typeface="Times New Roman" panose="02020603050405020304" pitchFamily="18" charset="0"/>
              </a:rPr>
              <a:t>RG (1980, §1281) navrhuje jednoznačné řešení i pro osobní zájmena: </a:t>
            </a:r>
            <a:endParaRPr lang="de-DE" altLang="de-CZ" sz="2800" dirty="0">
              <a:latin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altLang="de-CZ" sz="28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Inhaltsplatzhalter 2">
            <a:extLst>
              <a:ext uri="{FF2B5EF4-FFF2-40B4-BE49-F238E27FC236}">
                <a16:creationId xmlns:a16="http://schemas.microsoft.com/office/drawing/2014/main" id="{01C8C739-3E5E-A44B-581E-EEA493A4DC4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5288" y="404813"/>
            <a:ext cx="8569325" cy="3240087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altLang="de-CZ" sz="2800">
                <a:latin typeface="Times New Roman" panose="02020603050405020304" pitchFamily="18" charset="0"/>
              </a:rPr>
              <a:t>Фонемный состав флексий личных местоимений </a:t>
            </a:r>
            <a:r>
              <a:rPr lang="ru-RU" altLang="de-CZ" sz="2800" i="1">
                <a:latin typeface="Times New Roman" panose="02020603050405020304" pitchFamily="18" charset="0"/>
              </a:rPr>
              <a:t>я</a:t>
            </a:r>
            <a:r>
              <a:rPr lang="ru-RU" altLang="de-CZ" sz="2800">
                <a:latin typeface="Times New Roman" panose="02020603050405020304" pitchFamily="18" charset="0"/>
              </a:rPr>
              <a:t>, </a:t>
            </a:r>
            <a:r>
              <a:rPr lang="ru-RU" altLang="de-CZ" sz="2800" i="1">
                <a:latin typeface="Times New Roman" panose="02020603050405020304" pitchFamily="18" charset="0"/>
              </a:rPr>
              <a:t>ты</a:t>
            </a:r>
            <a:r>
              <a:rPr lang="ru-RU" altLang="de-CZ" sz="2800">
                <a:latin typeface="Times New Roman" panose="02020603050405020304" pitchFamily="18" charset="0"/>
              </a:rPr>
              <a:t> и </a:t>
            </a:r>
            <a:r>
              <a:rPr lang="ru-RU" altLang="de-CZ" sz="2800" i="1">
                <a:latin typeface="Times New Roman" panose="02020603050405020304" pitchFamily="18" charset="0"/>
              </a:rPr>
              <a:t>мы</a:t>
            </a:r>
            <a:r>
              <a:rPr lang="ru-RU" altLang="de-CZ" sz="2800">
                <a:latin typeface="Times New Roman" panose="02020603050405020304" pitchFamily="18" charset="0"/>
              </a:rPr>
              <a:t>, </a:t>
            </a:r>
            <a:r>
              <a:rPr lang="ru-RU" altLang="de-CZ" sz="2800" i="1">
                <a:latin typeface="Times New Roman" panose="02020603050405020304" pitchFamily="18" charset="0"/>
              </a:rPr>
              <a:t>вы</a:t>
            </a:r>
            <a:r>
              <a:rPr lang="ru-RU" altLang="de-CZ" sz="2800">
                <a:latin typeface="Times New Roman" panose="02020603050405020304" pitchFamily="18" charset="0"/>
              </a:rPr>
              <a:t> следующий (запись морфофонема</a:t>
            </a:r>
            <a:r>
              <a:rPr lang="cs-CZ" altLang="de-CZ" sz="2800">
                <a:latin typeface="Times New Roman" panose="02020603050405020304" pitchFamily="18" charset="0"/>
              </a:rPr>
              <a:t>-</a:t>
            </a:r>
            <a:r>
              <a:rPr lang="ru-RU" altLang="de-CZ" sz="2800">
                <a:latin typeface="Times New Roman" panose="02020603050405020304" pitchFamily="18" charset="0"/>
              </a:rPr>
              <a:t>тическая). У местоим. </a:t>
            </a:r>
            <a:r>
              <a:rPr lang="ru-RU" altLang="de-CZ" sz="2800" i="1">
                <a:latin typeface="Times New Roman" panose="02020603050405020304" pitchFamily="18" charset="0"/>
              </a:rPr>
              <a:t>я</a:t>
            </a:r>
            <a:r>
              <a:rPr lang="ru-RU" altLang="de-CZ" sz="2800">
                <a:latin typeface="Times New Roman" panose="02020603050405020304" pitchFamily="18" charset="0"/>
              </a:rPr>
              <a:t>, </a:t>
            </a:r>
            <a:r>
              <a:rPr lang="ru-RU" altLang="de-CZ" sz="2800" i="1">
                <a:latin typeface="Times New Roman" panose="02020603050405020304" pitchFamily="18" charset="0"/>
              </a:rPr>
              <a:t>ты</a:t>
            </a:r>
            <a:r>
              <a:rPr lang="ru-RU" altLang="de-CZ" sz="2800">
                <a:latin typeface="Times New Roman" panose="02020603050405020304" pitchFamily="18" charset="0"/>
              </a:rPr>
              <a:t>: им. п. Ø, род. п. ­|а|, дат. п. ­|е|, вин. п. ­|а|, тв. п. ­</a:t>
            </a:r>
            <a:r>
              <a:rPr lang="en-US" altLang="de-CZ" sz="2800">
                <a:latin typeface="Times New Roman" panose="02020603050405020304" pitchFamily="18" charset="0"/>
              </a:rPr>
              <a:t>|оj| (</a:t>
            </a:r>
            <a:r>
              <a:rPr lang="ru-RU" altLang="de-CZ" sz="2800">
                <a:latin typeface="Times New Roman" panose="02020603050405020304" pitchFamily="18" charset="0"/>
              </a:rPr>
              <a:t>­</a:t>
            </a:r>
            <a:r>
              <a:rPr lang="en-US" altLang="de-CZ" sz="2800">
                <a:latin typeface="Times New Roman" panose="02020603050405020304" pitchFamily="18" charset="0"/>
              </a:rPr>
              <a:t>|оjy|),</a:t>
            </a:r>
            <a:r>
              <a:rPr lang="ru-RU" altLang="de-CZ" sz="2800">
                <a:latin typeface="Times New Roman" panose="02020603050405020304" pitchFamily="18" charset="0"/>
              </a:rPr>
              <a:t> предл. п. ­|е|. У местоим. </a:t>
            </a:r>
            <a:r>
              <a:rPr lang="ru-RU" altLang="de-CZ" sz="2800" i="1">
                <a:latin typeface="Times New Roman" panose="02020603050405020304" pitchFamily="18" charset="0"/>
              </a:rPr>
              <a:t>мы</a:t>
            </a:r>
            <a:r>
              <a:rPr lang="ru-RU" altLang="de-CZ" sz="2800">
                <a:latin typeface="Times New Roman" panose="02020603050405020304" pitchFamily="18" charset="0"/>
              </a:rPr>
              <a:t>, </a:t>
            </a:r>
            <a:r>
              <a:rPr lang="ru-RU" altLang="de-CZ" sz="2800" i="1">
                <a:latin typeface="Times New Roman" panose="02020603050405020304" pitchFamily="18" charset="0"/>
              </a:rPr>
              <a:t>вы</a:t>
            </a:r>
            <a:r>
              <a:rPr lang="ru-RU" altLang="de-CZ" sz="2800">
                <a:latin typeface="Times New Roman" panose="02020603050405020304" pitchFamily="18" charset="0"/>
              </a:rPr>
              <a:t>: им. п. ­|и|, род. п. </a:t>
            </a:r>
            <a:br>
              <a:rPr lang="cs-CZ" altLang="de-CZ" sz="2800">
                <a:latin typeface="Times New Roman" panose="02020603050405020304" pitchFamily="18" charset="0"/>
              </a:rPr>
            </a:br>
            <a:r>
              <a:rPr lang="ru-RU" altLang="de-CZ" sz="2800">
                <a:latin typeface="Times New Roman" panose="02020603050405020304" pitchFamily="18" charset="0"/>
              </a:rPr>
              <a:t>­</a:t>
            </a:r>
            <a:r>
              <a:rPr lang="en-US" altLang="de-CZ" sz="2800">
                <a:latin typeface="Times New Roman" panose="02020603050405020304" pitchFamily="18" charset="0"/>
              </a:rPr>
              <a:t>|aс</a:t>
            </a:r>
            <a:r>
              <a:rPr lang="en-US" altLang="de-CZ" sz="2800" baseline="-25000">
                <a:latin typeface="Times New Roman" panose="02020603050405020304" pitchFamily="18" charset="0"/>
              </a:rPr>
              <a:t>2</a:t>
            </a:r>
            <a:r>
              <a:rPr lang="en-US" altLang="de-CZ" sz="2800">
                <a:latin typeface="Times New Roman" panose="02020603050405020304" pitchFamily="18" charset="0"/>
              </a:rPr>
              <a:t>|,</a:t>
            </a:r>
            <a:r>
              <a:rPr lang="ru-RU" altLang="de-CZ" sz="2800">
                <a:latin typeface="Times New Roman" panose="02020603050405020304" pitchFamily="18" charset="0"/>
              </a:rPr>
              <a:t> дат. п. ­|ам|, вин. п. ­</a:t>
            </a:r>
            <a:r>
              <a:rPr lang="en-US" altLang="de-CZ" sz="2800">
                <a:latin typeface="Times New Roman" panose="02020603050405020304" pitchFamily="18" charset="0"/>
              </a:rPr>
              <a:t>|ac</a:t>
            </a:r>
            <a:r>
              <a:rPr lang="en-US" altLang="de-CZ" sz="2800" baseline="-25000">
                <a:latin typeface="Times New Roman" panose="02020603050405020304" pitchFamily="18" charset="0"/>
              </a:rPr>
              <a:t>2</a:t>
            </a:r>
            <a:r>
              <a:rPr lang="en-US" altLang="de-CZ" sz="2800">
                <a:latin typeface="Times New Roman" panose="02020603050405020304" pitchFamily="18" charset="0"/>
              </a:rPr>
              <a:t>|,</a:t>
            </a:r>
            <a:r>
              <a:rPr lang="ru-RU" altLang="de-CZ" sz="2800">
                <a:latin typeface="Times New Roman" panose="02020603050405020304" pitchFamily="18" charset="0"/>
              </a:rPr>
              <a:t> тв. п. ­|ам</a:t>
            </a:r>
            <a:r>
              <a:rPr lang="en-US" altLang="de-DE" sz="2800">
                <a:latin typeface="Times New Roman" panose="02020603050405020304" pitchFamily="18" charset="0"/>
              </a:rPr>
              <a:t>’</a:t>
            </a:r>
            <a:r>
              <a:rPr lang="ru-RU" altLang="ja-JP" sz="2800">
                <a:latin typeface="Times New Roman" panose="02020603050405020304" pitchFamily="18" charset="0"/>
              </a:rPr>
              <a:t>и|, предл. п. ­</a:t>
            </a:r>
            <a:r>
              <a:rPr lang="en-US" altLang="ja-JP" sz="2800">
                <a:latin typeface="Times New Roman" panose="02020603050405020304" pitchFamily="18" charset="0"/>
              </a:rPr>
              <a:t>|ac</a:t>
            </a:r>
            <a:r>
              <a:rPr lang="en-US" altLang="ja-JP" sz="2800" baseline="-25000">
                <a:latin typeface="Times New Roman" panose="02020603050405020304" pitchFamily="18" charset="0"/>
              </a:rPr>
              <a:t>2</a:t>
            </a:r>
            <a:r>
              <a:rPr lang="en-US" altLang="ja-JP" sz="2800">
                <a:latin typeface="Times New Roman" panose="02020603050405020304" pitchFamily="18" charset="0"/>
              </a:rPr>
              <a:t>|.</a:t>
            </a:r>
            <a:r>
              <a:rPr lang="de-DE" altLang="ja-JP" sz="2800">
                <a:latin typeface="Times New Roman" panose="02020603050405020304" pitchFamily="18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altLang="de-CZ" sz="2800">
              <a:latin typeface="Times New Roman" panose="02020603050405020304" pitchFamily="18" charset="0"/>
            </a:endParaRPr>
          </a:p>
        </p:txBody>
      </p:sp>
      <p:pic>
        <p:nvPicPr>
          <p:cNvPr id="29698" name="Bild 1" descr="Bildschirmfoto 2014-04-02 um 13.35.03.png">
            <a:extLst>
              <a:ext uri="{FF2B5EF4-FFF2-40B4-BE49-F238E27FC236}">
                <a16:creationId xmlns:a16="http://schemas.microsoft.com/office/drawing/2014/main" id="{CDAFC6CF-0ABF-1D31-0249-1DCB866E5F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3573463"/>
            <a:ext cx="7773987" cy="273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>
            <a:extLst>
              <a:ext uri="{FF2B5EF4-FFF2-40B4-BE49-F238E27FC236}">
                <a16:creationId xmlns:a16="http://schemas.microsoft.com/office/drawing/2014/main" id="{73628246-C113-B4A5-3F6F-5C04DDE64C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8588"/>
            <a:ext cx="8226425" cy="1433512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de-CZ" sz="3200">
                <a:latin typeface="Times New Roman" panose="02020603050405020304" pitchFamily="18" charset="0"/>
              </a:rPr>
              <a:t>Některé problémy interpretace morfologických tvarů adjektiv, zájmen a číslovek</a:t>
            </a: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69B53193-E7FC-21AB-7C4A-6DA16787BC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6425" cy="4997450"/>
          </a:xfrm>
        </p:spPr>
        <p:txBody>
          <a:bodyPr/>
          <a:lstStyle/>
          <a:p>
            <a:pPr marL="338138" indent="-338138" eaLnBrk="1" hangingPunct="1">
              <a:buFont typeface="Times New Roman" panose="02020603050405020304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cs-CZ" altLang="de-CZ" sz="2800">
                <a:latin typeface="Times New Roman" panose="02020603050405020304" pitchFamily="18" charset="0"/>
              </a:rPr>
              <a:t>Tvary Nsg m. typu </a:t>
            </a:r>
            <a:r>
              <a:rPr lang="cs-CZ" altLang="de-CZ" sz="2800" i="1">
                <a:latin typeface="Times New Roman" panose="02020603050405020304" pitchFamily="18" charset="0"/>
              </a:rPr>
              <a:t>новый, </a:t>
            </a:r>
            <a:r>
              <a:rPr lang="ru-RU" altLang="de-CZ" sz="2800" i="1">
                <a:latin typeface="Times New Roman" panose="02020603050405020304" pitchFamily="18" charset="0"/>
              </a:rPr>
              <a:t>хороший, </a:t>
            </a:r>
            <a:r>
              <a:rPr lang="cs-CZ" altLang="de-CZ" sz="2800" i="1">
                <a:latin typeface="Times New Roman" panose="02020603050405020304" pitchFamily="18" charset="0"/>
              </a:rPr>
              <a:t>далёкий – </a:t>
            </a:r>
            <a:r>
              <a:rPr lang="ru-RU" altLang="de-CZ" sz="2800" i="1">
                <a:latin typeface="Times New Roman" panose="02020603050405020304" pitchFamily="18" charset="0"/>
              </a:rPr>
              <a:t>молодой, </a:t>
            </a:r>
            <a:r>
              <a:rPr lang="cs-CZ" altLang="de-CZ" sz="2800" i="1">
                <a:latin typeface="Times New Roman" panose="02020603050405020304" pitchFamily="18" charset="0"/>
              </a:rPr>
              <a:t>большой, сухой</a:t>
            </a:r>
            <a:r>
              <a:rPr lang="cs-CZ" altLang="de-CZ" sz="2800">
                <a:latin typeface="Times New Roman" panose="02020603050405020304" pitchFamily="18" charset="0"/>
              </a:rPr>
              <a:t>: Ďurovič i RG (1979) mají pro celý základní (tvrdý i měkký) typ fonologickou (v RG „morfonologickou</a:t>
            </a:r>
            <a:r>
              <a:rPr lang="cs-CZ" altLang="de-DE" sz="2800">
                <a:latin typeface="Times New Roman" panose="02020603050405020304" pitchFamily="18" charset="0"/>
              </a:rPr>
              <a:t>“</a:t>
            </a:r>
            <a:r>
              <a:rPr lang="cs-CZ" altLang="de-CZ" sz="2800">
                <a:latin typeface="Times New Roman" panose="02020603050405020304" pitchFamily="18" charset="0"/>
              </a:rPr>
              <a:t>) koncovku /oj/; RG (1980) má oproti tomu /-ij/ a /oj/ (§1310)</a:t>
            </a:r>
          </a:p>
          <a:p>
            <a:pPr marL="338138" indent="-338138" eaLnBrk="1" hangingPunct="1">
              <a:buFont typeface="Times New Roman" panose="02020603050405020304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cs-CZ" altLang="de-CZ" sz="2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Inhaltsplatzhalter 2">
            <a:extLst>
              <a:ext uri="{FF2B5EF4-FFF2-40B4-BE49-F238E27FC236}">
                <a16:creationId xmlns:a16="http://schemas.microsoft.com/office/drawing/2014/main" id="{A45761DF-89FB-CD80-75B3-455D39A5619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23850" y="476250"/>
            <a:ext cx="8640763" cy="5976938"/>
          </a:xfrm>
        </p:spPr>
        <p:txBody>
          <a:bodyPr/>
          <a:lstStyle/>
          <a:p>
            <a:r>
              <a:rPr lang="ru-RU" altLang="de-CZ" sz="2800">
                <a:latin typeface="Times New Roman" panose="02020603050405020304" pitchFamily="18" charset="0"/>
              </a:rPr>
              <a:t>Фонемный состав флексий прилагательных адъективного скл. следующий:</a:t>
            </a:r>
            <a:endParaRPr lang="de-DE" altLang="de-CZ" sz="2800">
              <a:latin typeface="Times New Roman" panose="02020603050405020304" pitchFamily="18" charset="0"/>
            </a:endParaRPr>
          </a:p>
          <a:p>
            <a:r>
              <a:rPr lang="en-US" altLang="de-CZ" sz="2800">
                <a:latin typeface="Times New Roman" panose="02020603050405020304" pitchFamily="18" charset="0"/>
              </a:rPr>
              <a:t> </a:t>
            </a:r>
            <a:endParaRPr lang="de-DE" altLang="de-CZ" sz="2800">
              <a:latin typeface="Times New Roman" panose="02020603050405020304" pitchFamily="18" charset="0"/>
            </a:endParaRPr>
          </a:p>
          <a:p>
            <a:r>
              <a:rPr lang="ru-RU" altLang="de-CZ" sz="2800">
                <a:latin typeface="Times New Roman" panose="02020603050405020304" pitchFamily="18" charset="0"/>
              </a:rPr>
              <a:t>Единственное число</a:t>
            </a:r>
            <a:endParaRPr lang="de-DE" altLang="de-CZ" sz="2800">
              <a:latin typeface="Times New Roman" panose="02020603050405020304" pitchFamily="18" charset="0"/>
            </a:endParaRPr>
          </a:p>
          <a:p>
            <a:r>
              <a:rPr lang="ru-RU" altLang="de-CZ" sz="2800">
                <a:latin typeface="Times New Roman" panose="02020603050405020304" pitchFamily="18" charset="0"/>
              </a:rPr>
              <a:t>Мужской род</a:t>
            </a:r>
            <a:r>
              <a:rPr lang="de-DE" altLang="de-CZ" sz="2800">
                <a:latin typeface="Times New Roman" panose="02020603050405020304" pitchFamily="18" charset="0"/>
              </a:rPr>
              <a:t>	</a:t>
            </a:r>
            <a:r>
              <a:rPr lang="ru-RU" altLang="de-CZ" sz="2800">
                <a:latin typeface="Times New Roman" panose="02020603050405020304" pitchFamily="18" charset="0"/>
              </a:rPr>
              <a:t>Средний род</a:t>
            </a:r>
            <a:r>
              <a:rPr lang="de-DE" altLang="de-CZ" sz="2800">
                <a:latin typeface="Times New Roman" panose="02020603050405020304" pitchFamily="18" charset="0"/>
              </a:rPr>
              <a:t>	</a:t>
            </a:r>
            <a:r>
              <a:rPr lang="ru-RU" altLang="de-CZ" sz="2800">
                <a:latin typeface="Times New Roman" panose="02020603050405020304" pitchFamily="18" charset="0"/>
              </a:rPr>
              <a:t>Женский род</a:t>
            </a:r>
            <a:endParaRPr lang="de-DE" altLang="de-CZ" sz="2800">
              <a:latin typeface="Times New Roman" panose="02020603050405020304" pitchFamily="18" charset="0"/>
            </a:endParaRPr>
          </a:p>
          <a:p>
            <a:r>
              <a:rPr lang="ru-RU" altLang="de-CZ" sz="2800">
                <a:latin typeface="Times New Roman" panose="02020603050405020304" pitchFamily="18" charset="0"/>
              </a:rPr>
              <a:t>И.</a:t>
            </a:r>
            <a:r>
              <a:rPr lang="de-DE" altLang="de-CZ" sz="2800">
                <a:latin typeface="Times New Roman" panose="02020603050405020304" pitchFamily="18" charset="0"/>
              </a:rPr>
              <a:t> </a:t>
            </a:r>
            <a:r>
              <a:rPr lang="ru-RU" altLang="de-CZ" sz="2800">
                <a:latin typeface="Times New Roman" panose="02020603050405020304" pitchFamily="18" charset="0"/>
              </a:rPr>
              <a:t>­|иj|/­|оj|</a:t>
            </a:r>
            <a:r>
              <a:rPr lang="de-DE" altLang="de-CZ" sz="2800">
                <a:latin typeface="Times New Roman" panose="02020603050405020304" pitchFamily="18" charset="0"/>
              </a:rPr>
              <a:t>       </a:t>
            </a:r>
            <a:r>
              <a:rPr lang="ru-RU" altLang="de-CZ" sz="2800">
                <a:latin typeface="Times New Roman" panose="02020603050405020304" pitchFamily="18" charset="0"/>
              </a:rPr>
              <a:t>­</a:t>
            </a:r>
            <a:r>
              <a:rPr lang="en-US" altLang="de-CZ" sz="2800">
                <a:latin typeface="Times New Roman" panose="02020603050405020304" pitchFamily="18" charset="0"/>
              </a:rPr>
              <a:t>|ojα</a:t>
            </a:r>
            <a:r>
              <a:rPr lang="en-US" altLang="de-CZ" sz="2800" baseline="-25000">
                <a:latin typeface="Times New Roman" panose="02020603050405020304" pitchFamily="18" charset="0"/>
              </a:rPr>
              <a:t>1</a:t>
            </a:r>
            <a:r>
              <a:rPr lang="en-US" altLang="de-CZ" sz="2800">
                <a:latin typeface="Times New Roman" panose="02020603050405020304" pitchFamily="18" charset="0"/>
              </a:rPr>
              <a:t>|</a:t>
            </a:r>
            <a:r>
              <a:rPr lang="de-DE" altLang="de-CZ" sz="2800">
                <a:latin typeface="Times New Roman" panose="02020603050405020304" pitchFamily="18" charset="0"/>
              </a:rPr>
              <a:t>                </a:t>
            </a:r>
            <a:r>
              <a:rPr lang="ru-RU" altLang="de-CZ" sz="2800">
                <a:latin typeface="Times New Roman" panose="02020603050405020304" pitchFamily="18" charset="0"/>
              </a:rPr>
              <a:t>­</a:t>
            </a:r>
            <a:r>
              <a:rPr lang="en-US" altLang="de-CZ" sz="2800">
                <a:latin typeface="Times New Roman" panose="02020603050405020304" pitchFamily="18" charset="0"/>
              </a:rPr>
              <a:t>|ajα</a:t>
            </a:r>
            <a:r>
              <a:rPr lang="en-US" altLang="de-CZ" sz="2800" baseline="-25000">
                <a:latin typeface="Times New Roman" panose="02020603050405020304" pitchFamily="18" charset="0"/>
              </a:rPr>
              <a:t>1</a:t>
            </a:r>
            <a:r>
              <a:rPr lang="en-US" altLang="de-CZ" sz="2800">
                <a:latin typeface="Times New Roman" panose="02020603050405020304" pitchFamily="18" charset="0"/>
              </a:rPr>
              <a:t>|</a:t>
            </a:r>
            <a:endParaRPr lang="de-DE" altLang="de-CZ" sz="2800">
              <a:latin typeface="Times New Roman" panose="02020603050405020304" pitchFamily="18" charset="0"/>
            </a:endParaRPr>
          </a:p>
          <a:p>
            <a:r>
              <a:rPr lang="ru-RU" altLang="de-CZ" sz="2800">
                <a:latin typeface="Times New Roman" panose="02020603050405020304" pitchFamily="18" charset="0"/>
              </a:rPr>
              <a:t>Р.</a:t>
            </a:r>
            <a:r>
              <a:rPr lang="de-DE" altLang="de-CZ" sz="2800">
                <a:latin typeface="Times New Roman" panose="02020603050405020304" pitchFamily="18" charset="0"/>
              </a:rPr>
              <a:t> </a:t>
            </a:r>
            <a:r>
              <a:rPr lang="ru-RU" altLang="de-CZ" sz="2800">
                <a:latin typeface="Times New Roman" panose="02020603050405020304" pitchFamily="18" charset="0"/>
              </a:rPr>
              <a:t>­|ово|</a:t>
            </a:r>
            <a:r>
              <a:rPr lang="de-DE" altLang="de-CZ" sz="2800">
                <a:latin typeface="Times New Roman" panose="02020603050405020304" pitchFamily="18" charset="0"/>
              </a:rPr>
              <a:t>                                      </a:t>
            </a:r>
            <a:r>
              <a:rPr lang="ru-RU" altLang="de-CZ" sz="2800">
                <a:latin typeface="Times New Roman" panose="02020603050405020304" pitchFamily="18" charset="0"/>
              </a:rPr>
              <a:t>­|</a:t>
            </a:r>
            <a:r>
              <a:rPr lang="en-US" altLang="de-CZ" sz="2800">
                <a:latin typeface="Times New Roman" panose="02020603050405020304" pitchFamily="18" charset="0"/>
              </a:rPr>
              <a:t>oj|</a:t>
            </a:r>
            <a:endParaRPr lang="de-DE" altLang="de-CZ" sz="2800">
              <a:latin typeface="Times New Roman" panose="02020603050405020304" pitchFamily="18" charset="0"/>
            </a:endParaRPr>
          </a:p>
          <a:p>
            <a:r>
              <a:rPr lang="ru-RU" altLang="de-CZ" sz="2800">
                <a:latin typeface="Times New Roman" panose="02020603050405020304" pitchFamily="18" charset="0"/>
              </a:rPr>
              <a:t>Множественное число</a:t>
            </a:r>
            <a:endParaRPr lang="de-DE" altLang="de-CZ" sz="2800" b="1">
              <a:latin typeface="Times New Roman" panose="02020603050405020304" pitchFamily="18" charset="0"/>
            </a:endParaRPr>
          </a:p>
          <a:p>
            <a:r>
              <a:rPr lang="ru-RU" altLang="de-CZ" sz="2800">
                <a:latin typeface="Times New Roman" panose="02020603050405020304" pitchFamily="18" charset="0"/>
              </a:rPr>
              <a:t>И.</a:t>
            </a:r>
            <a:r>
              <a:rPr lang="de-DE" altLang="de-CZ" sz="2800">
                <a:latin typeface="Times New Roman" panose="02020603050405020304" pitchFamily="18" charset="0"/>
              </a:rPr>
              <a:t>                    </a:t>
            </a:r>
            <a:r>
              <a:rPr lang="ru-RU" altLang="de-CZ" sz="2800">
                <a:latin typeface="Times New Roman" panose="02020603050405020304" pitchFamily="18" charset="0"/>
              </a:rPr>
              <a:t>­</a:t>
            </a:r>
            <a:r>
              <a:rPr lang="en-US" altLang="de-CZ" sz="2800">
                <a:latin typeface="Times New Roman" panose="02020603050405020304" pitchFamily="18" charset="0"/>
              </a:rPr>
              <a:t>|иjα</a:t>
            </a:r>
            <a:r>
              <a:rPr lang="en-US" altLang="de-CZ" sz="2800" baseline="-25000">
                <a:latin typeface="Times New Roman" panose="02020603050405020304" pitchFamily="18" charset="0"/>
              </a:rPr>
              <a:t>1</a:t>
            </a:r>
            <a:r>
              <a:rPr lang="en-US" altLang="de-CZ" sz="2800">
                <a:latin typeface="Times New Roman" panose="02020603050405020304" pitchFamily="18" charset="0"/>
              </a:rPr>
              <a:t>|</a:t>
            </a:r>
            <a:endParaRPr lang="de-DE" altLang="de-CZ" sz="2800">
              <a:latin typeface="Times New Roman" panose="02020603050405020304" pitchFamily="18" charset="0"/>
            </a:endParaRPr>
          </a:p>
          <a:p>
            <a:r>
              <a:rPr lang="ru-RU" altLang="de-CZ" sz="2800">
                <a:latin typeface="Times New Roman" panose="02020603050405020304" pitchFamily="18" charset="0"/>
              </a:rPr>
              <a:t>Р.</a:t>
            </a:r>
            <a:r>
              <a:rPr lang="de-DE" altLang="de-CZ" sz="2800">
                <a:latin typeface="Times New Roman" panose="02020603050405020304" pitchFamily="18" charset="0"/>
              </a:rPr>
              <a:t>                    </a:t>
            </a:r>
            <a:r>
              <a:rPr lang="ru-RU" altLang="de-CZ" sz="2800">
                <a:latin typeface="Times New Roman" panose="02020603050405020304" pitchFamily="18" charset="0"/>
              </a:rPr>
              <a:t>­|их|</a:t>
            </a:r>
            <a:endParaRPr lang="de-DE" altLang="de-CZ" sz="2800">
              <a:latin typeface="Times New Roman" panose="02020603050405020304" pitchFamily="18" charset="0"/>
            </a:endParaRPr>
          </a:p>
          <a:p>
            <a:r>
              <a:rPr lang="ru-RU" altLang="de-CZ" sz="2800">
                <a:latin typeface="Times New Roman" panose="02020603050405020304" pitchFamily="18" charset="0"/>
              </a:rPr>
              <a:t>Д.</a:t>
            </a:r>
            <a:r>
              <a:rPr lang="de-DE" altLang="de-CZ" sz="2800">
                <a:latin typeface="Times New Roman" panose="02020603050405020304" pitchFamily="18" charset="0"/>
              </a:rPr>
              <a:t>                    </a:t>
            </a:r>
            <a:r>
              <a:rPr lang="ru-RU" altLang="de-CZ" sz="2800">
                <a:latin typeface="Times New Roman" panose="02020603050405020304" pitchFamily="18" charset="0"/>
              </a:rPr>
              <a:t>­|им|</a:t>
            </a:r>
            <a:endParaRPr lang="de-DE" altLang="de-CZ" sz="2800">
              <a:latin typeface="Times New Roman" panose="02020603050405020304" pitchFamily="18" charset="0"/>
            </a:endParaRPr>
          </a:p>
          <a:p>
            <a:endParaRPr lang="de-DE" altLang="de-CZ" sz="2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Inhaltsplatzhalter 2">
            <a:extLst>
              <a:ext uri="{FF2B5EF4-FFF2-40B4-BE49-F238E27FC236}">
                <a16:creationId xmlns:a16="http://schemas.microsoft.com/office/drawing/2014/main" id="{3FAB97A9-05D4-5798-33F7-D64C2684AAD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5288" y="188913"/>
            <a:ext cx="8424862" cy="6408737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altLang="de-CZ" sz="2800" dirty="0">
                <a:latin typeface="Times New Roman" panose="02020603050405020304" pitchFamily="18" charset="0"/>
              </a:rPr>
              <a:t>Řešení moskevské RG (1980) se jeví oproti „československým</a:t>
            </a:r>
            <a:r>
              <a:rPr lang="cs-CZ" altLang="de-DE" sz="2800" dirty="0">
                <a:latin typeface="Times New Roman" panose="02020603050405020304" pitchFamily="18" charset="0"/>
              </a:rPr>
              <a:t>“</a:t>
            </a:r>
            <a:r>
              <a:rPr lang="cs-CZ" altLang="de-CZ" sz="2800" dirty="0">
                <a:latin typeface="Times New Roman" panose="02020603050405020304" pitchFamily="18" charset="0"/>
              </a:rPr>
              <a:t> řešením přiměřenější, protože odpovídá současné výslovnosti. Řešení </a:t>
            </a:r>
            <a:r>
              <a:rPr lang="cs-CZ" altLang="de-CZ" sz="2800" dirty="0" err="1">
                <a:latin typeface="Times New Roman" panose="02020603050405020304" pitchFamily="18" charset="0"/>
              </a:rPr>
              <a:t>Ďuroviče</a:t>
            </a:r>
            <a:r>
              <a:rPr lang="cs-CZ" altLang="de-CZ" sz="2800" dirty="0">
                <a:latin typeface="Times New Roman" panose="02020603050405020304" pitchFamily="18" charset="0"/>
              </a:rPr>
              <a:t> a pražské RG (1979) má spíše diachronní charakter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altLang="de-CZ" sz="2800" dirty="0">
                <a:latin typeface="Times New Roman" panose="02020603050405020304" pitchFamily="18" charset="0"/>
              </a:rPr>
              <a:t>Zároveň vidíme z tabulky, že RG (1980) tam, kde se v dvouslabičných koncovkách druhý vokál nedostává pod přízvuk, počítá se svými slabými fonémy: </a:t>
            </a:r>
            <a:r>
              <a:rPr lang="cs-CZ" altLang="de-CZ" sz="2800" dirty="0" err="1">
                <a:latin typeface="Times New Roman" panose="02020603050405020304" pitchFamily="18" charset="0"/>
              </a:rPr>
              <a:t>NSg</a:t>
            </a:r>
            <a:r>
              <a:rPr lang="cs-CZ" altLang="de-CZ" sz="2800" dirty="0">
                <a:latin typeface="Times New Roman" panose="02020603050405020304" pitchFamily="18" charset="0"/>
              </a:rPr>
              <a:t> f. </a:t>
            </a:r>
            <a:r>
              <a:rPr lang="ru-RU" altLang="de-CZ" sz="2800" dirty="0"/>
              <a:t>­</a:t>
            </a:r>
            <a:r>
              <a:rPr lang="en-US" altLang="de-CZ" sz="2800" dirty="0"/>
              <a:t>|</a:t>
            </a:r>
            <a:r>
              <a:rPr lang="en-US" altLang="de-CZ" sz="2800" dirty="0" err="1"/>
              <a:t>aj</a:t>
            </a:r>
            <a:r>
              <a:rPr lang="en-US" altLang="de-CZ" sz="2800" dirty="0">
                <a:solidFill>
                  <a:srgbClr val="FF0000"/>
                </a:solidFill>
              </a:rPr>
              <a:t>α</a:t>
            </a:r>
            <a:r>
              <a:rPr lang="en-US" altLang="de-CZ" sz="2800" baseline="-25000" dirty="0">
                <a:solidFill>
                  <a:srgbClr val="FF0000"/>
                </a:solidFill>
              </a:rPr>
              <a:t>1</a:t>
            </a:r>
            <a:r>
              <a:rPr lang="en-US" altLang="de-CZ" sz="2800" dirty="0"/>
              <a:t>|</a:t>
            </a:r>
            <a:r>
              <a:rPr lang="cs-CZ" altLang="de-CZ" sz="2800" dirty="0">
                <a:latin typeface="Times New Roman" panose="02020603050405020304" pitchFamily="18" charset="0"/>
              </a:rPr>
              <a:t>, </a:t>
            </a:r>
            <a:r>
              <a:rPr lang="cs-CZ" altLang="de-CZ" sz="2800" dirty="0" err="1">
                <a:latin typeface="Times New Roman" panose="02020603050405020304" pitchFamily="18" charset="0"/>
              </a:rPr>
              <a:t>NSg</a:t>
            </a:r>
            <a:r>
              <a:rPr lang="cs-CZ" altLang="de-CZ" sz="2800" dirty="0">
                <a:latin typeface="Times New Roman" panose="02020603050405020304" pitchFamily="18" charset="0"/>
              </a:rPr>
              <a:t> n. </a:t>
            </a:r>
            <a:r>
              <a:rPr lang="ru-RU" altLang="de-CZ" sz="2800" dirty="0"/>
              <a:t>­</a:t>
            </a:r>
            <a:r>
              <a:rPr lang="en-US" altLang="de-CZ" sz="2800" dirty="0"/>
              <a:t>|</a:t>
            </a:r>
            <a:r>
              <a:rPr lang="en-US" altLang="de-CZ" sz="2800" dirty="0" err="1"/>
              <a:t>oj</a:t>
            </a:r>
            <a:r>
              <a:rPr lang="en-US" altLang="de-CZ" sz="2800" dirty="0">
                <a:solidFill>
                  <a:srgbClr val="FF0000"/>
                </a:solidFill>
              </a:rPr>
              <a:t>α</a:t>
            </a:r>
            <a:r>
              <a:rPr lang="en-US" altLang="de-CZ" sz="2800" baseline="-25000" dirty="0">
                <a:solidFill>
                  <a:srgbClr val="FF0000"/>
                </a:solidFill>
              </a:rPr>
              <a:t>1</a:t>
            </a:r>
            <a:r>
              <a:rPr lang="en-US" altLang="de-CZ" sz="2800" dirty="0"/>
              <a:t>|</a:t>
            </a:r>
            <a:r>
              <a:rPr lang="cs-CZ" altLang="de-CZ" sz="2800" dirty="0">
                <a:latin typeface="Times New Roman" panose="02020603050405020304" pitchFamily="18" charset="0"/>
              </a:rPr>
              <a:t>, </a:t>
            </a:r>
            <a:r>
              <a:rPr lang="cs-CZ" altLang="de-CZ" sz="2800" dirty="0" err="1">
                <a:latin typeface="Times New Roman" panose="02020603050405020304" pitchFamily="18" charset="0"/>
              </a:rPr>
              <a:t>NPl</a:t>
            </a:r>
            <a:r>
              <a:rPr lang="cs-CZ" altLang="de-CZ" sz="2800" dirty="0">
                <a:latin typeface="Times New Roman" panose="02020603050405020304" pitchFamily="18" charset="0"/>
              </a:rPr>
              <a:t> </a:t>
            </a:r>
            <a:r>
              <a:rPr lang="ru-RU" altLang="de-CZ" sz="2800" dirty="0"/>
              <a:t>­</a:t>
            </a:r>
            <a:r>
              <a:rPr lang="en-US" altLang="de-CZ" sz="2800" dirty="0"/>
              <a:t>|</a:t>
            </a:r>
            <a:r>
              <a:rPr lang="en-US" altLang="de-CZ" sz="2800" dirty="0" err="1"/>
              <a:t>иj</a:t>
            </a:r>
            <a:r>
              <a:rPr lang="en-US" altLang="de-CZ" sz="2800" dirty="0">
                <a:solidFill>
                  <a:srgbClr val="FF0000"/>
                </a:solidFill>
              </a:rPr>
              <a:t>α</a:t>
            </a:r>
            <a:r>
              <a:rPr lang="en-US" altLang="de-CZ" sz="2800" baseline="-25000" dirty="0">
                <a:solidFill>
                  <a:srgbClr val="FF0000"/>
                </a:solidFill>
              </a:rPr>
              <a:t>1</a:t>
            </a:r>
            <a:r>
              <a:rPr lang="en-US" altLang="de-CZ" sz="2800" dirty="0"/>
              <a:t>|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altLang="de-CZ" sz="2800" dirty="0">
                <a:latin typeface="Times New Roman" panose="02020603050405020304" pitchFamily="18" charset="0"/>
              </a:rPr>
              <a:t>To odpovídá </a:t>
            </a:r>
            <a:r>
              <a:rPr lang="cs-CZ" altLang="de-CZ" sz="2800" dirty="0" err="1">
                <a:latin typeface="Times New Roman" panose="02020603050405020304" pitchFamily="18" charset="0"/>
              </a:rPr>
              <a:t>Ďurovičovým</a:t>
            </a:r>
            <a:r>
              <a:rPr lang="cs-CZ" altLang="de-CZ" sz="2800" dirty="0">
                <a:latin typeface="Times New Roman" panose="02020603050405020304" pitchFamily="18" charset="0"/>
              </a:rPr>
              <a:t> neutralizačním pozicím: </a:t>
            </a:r>
            <a:br>
              <a:rPr lang="cs-CZ" altLang="de-CZ" sz="2800" dirty="0">
                <a:latin typeface="Times New Roman" panose="02020603050405020304" pitchFamily="18" charset="0"/>
              </a:rPr>
            </a:br>
            <a:r>
              <a:rPr lang="de-CH" altLang="de-CZ" sz="2800" dirty="0">
                <a:latin typeface="Times New Roman" panose="02020603050405020304" pitchFamily="18" charset="0"/>
              </a:rPr>
              <a:t>-aj</a:t>
            </a:r>
            <a:r>
              <a:rPr lang="de-CH" altLang="de-CZ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  <a:r>
              <a:rPr lang="de-CH" altLang="de-CZ" sz="2400" baseline="-20000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r>
              <a:rPr lang="cs-CZ" altLang="de-CZ" sz="2800" dirty="0">
                <a:latin typeface="Times New Roman" panose="02020603050405020304" pitchFamily="18" charset="0"/>
              </a:rPr>
              <a:t>, </a:t>
            </a:r>
            <a:r>
              <a:rPr lang="de-CH" altLang="de-CZ" sz="2800" dirty="0">
                <a:latin typeface="Times New Roman" panose="02020603050405020304" pitchFamily="18" charset="0"/>
              </a:rPr>
              <a:t>-oj</a:t>
            </a:r>
            <a:r>
              <a:rPr lang="de-CH" altLang="de-CZ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  <a:r>
              <a:rPr lang="de-CH" altLang="de-CZ" sz="2400" baseline="-20000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r>
              <a:rPr lang="cs-CZ" altLang="de-CZ" sz="2800" dirty="0">
                <a:latin typeface="Times New Roman" panose="02020603050405020304" pitchFamily="18" charset="0"/>
              </a:rPr>
              <a:t>, </a:t>
            </a:r>
            <a:r>
              <a:rPr lang="de-CH" altLang="de-CZ" sz="2800" dirty="0">
                <a:latin typeface="Times New Roman" panose="02020603050405020304" pitchFamily="18" charset="0"/>
              </a:rPr>
              <a:t>-ij</a:t>
            </a:r>
            <a:r>
              <a:rPr lang="de-CH" altLang="de-CZ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i</a:t>
            </a:r>
            <a:r>
              <a:rPr lang="de-CH" altLang="de-CZ" sz="2400" baseline="-20000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altLang="de-CZ" sz="2800" dirty="0">
                <a:latin typeface="Times New Roman" panose="02020603050405020304" pitchFamily="18" charset="0"/>
              </a:rPr>
              <a:t>RG (1979, §681) má oproti tomu &lt;=</a:t>
            </a:r>
            <a:r>
              <a:rPr lang="cs-CZ" altLang="de-CZ" sz="2800" dirty="0" err="1">
                <a:latin typeface="Times New Roman" panose="02020603050405020304" pitchFamily="18" charset="0"/>
              </a:rPr>
              <a:t>aja</a:t>
            </a:r>
            <a:r>
              <a:rPr lang="cs-CZ" altLang="de-CZ" sz="2800" dirty="0">
                <a:latin typeface="Times New Roman" panose="02020603050405020304" pitchFamily="18" charset="0"/>
              </a:rPr>
              <a:t>&gt;, &lt;=</a:t>
            </a:r>
            <a:r>
              <a:rPr lang="cs-CZ" altLang="de-CZ" sz="2800" dirty="0" err="1">
                <a:latin typeface="Times New Roman" panose="02020603050405020304" pitchFamily="18" charset="0"/>
              </a:rPr>
              <a:t>ojo</a:t>
            </a:r>
            <a:r>
              <a:rPr lang="cs-CZ" altLang="de-CZ" sz="2800" dirty="0">
                <a:latin typeface="Times New Roman" panose="02020603050405020304" pitchFamily="18" charset="0"/>
              </a:rPr>
              <a:t>&gt;, &lt;=</a:t>
            </a:r>
            <a:r>
              <a:rPr lang="cs-CZ" altLang="de-CZ" sz="2800" dirty="0" err="1">
                <a:latin typeface="Times New Roman" panose="02020603050405020304" pitchFamily="18" charset="0"/>
              </a:rPr>
              <a:t>iji</a:t>
            </a:r>
            <a:r>
              <a:rPr lang="cs-CZ" altLang="de-CZ" sz="2800" dirty="0">
                <a:latin typeface="Times New Roman" panose="02020603050405020304" pitchFamily="18" charset="0"/>
              </a:rPr>
              <a:t>&gt;(!), čili určuje na své morfonologické rovině jednoznačně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Inhaltsplatzhalter 2">
            <a:extLst>
              <a:ext uri="{FF2B5EF4-FFF2-40B4-BE49-F238E27FC236}">
                <a16:creationId xmlns:a16="http://schemas.microsoft.com/office/drawing/2014/main" id="{7A90A9DC-1988-5A03-4A2F-5D59FD3DC43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5288" y="333375"/>
            <a:ext cx="8424862" cy="6264275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altLang="de-CZ" sz="2800" dirty="0">
                <a:latin typeface="Times New Roman" panose="02020603050405020304" pitchFamily="18" charset="0"/>
              </a:rPr>
              <a:t>V </a:t>
            </a:r>
            <a:r>
              <a:rPr lang="cs-CZ" altLang="de-CZ" sz="2800" dirty="0" err="1">
                <a:latin typeface="Times New Roman" panose="02020603050405020304" pitchFamily="18" charset="0"/>
              </a:rPr>
              <a:t>Gsg</a:t>
            </a:r>
            <a:r>
              <a:rPr lang="cs-CZ" altLang="de-CZ" sz="2800" dirty="0">
                <a:latin typeface="Times New Roman" panose="02020603050405020304" pitchFamily="18" charset="0"/>
              </a:rPr>
              <a:t> m./n. určují jak RG (1979), tak RG (1980) druhý vokál jako /o/ (&lt;o&gt;), patrně podle koncovek typu </a:t>
            </a:r>
            <a:r>
              <a:rPr lang="cs-CZ" altLang="de-CZ" sz="2800" i="1" dirty="0" err="1">
                <a:latin typeface="Times New Roman" panose="02020603050405020304" pitchFamily="18" charset="0"/>
              </a:rPr>
              <a:t>тогó</a:t>
            </a:r>
            <a:r>
              <a:rPr lang="cs-CZ" altLang="de-CZ" sz="2800" i="1" dirty="0">
                <a:latin typeface="Times New Roman" panose="02020603050405020304" pitchFamily="18" charset="0"/>
              </a:rPr>
              <a:t>, </a:t>
            </a:r>
            <a:r>
              <a:rPr lang="cs-CZ" altLang="de-CZ" sz="2800" i="1" dirty="0" err="1">
                <a:latin typeface="Times New Roman" panose="02020603050405020304" pitchFamily="18" charset="0"/>
              </a:rPr>
              <a:t>всегó</a:t>
            </a:r>
            <a:r>
              <a:rPr lang="cs-CZ" altLang="de-CZ" sz="2800" dirty="0">
                <a:latin typeface="Times New Roman" panose="02020603050405020304" pitchFamily="18" charset="0"/>
              </a:rPr>
              <a:t>, kde je pod přízvukem. Jedině </a:t>
            </a:r>
            <a:r>
              <a:rPr lang="cs-CZ" altLang="de-CZ" sz="2800" dirty="0" err="1">
                <a:latin typeface="Times New Roman" panose="02020603050405020304" pitchFamily="18" charset="0"/>
              </a:rPr>
              <a:t>Ďurovič</a:t>
            </a:r>
            <a:r>
              <a:rPr lang="cs-CZ" altLang="de-CZ" sz="2800" dirty="0">
                <a:latin typeface="Times New Roman" panose="02020603050405020304" pitchFamily="18" charset="0"/>
              </a:rPr>
              <a:t> počítá s možností /ov</a:t>
            </a:r>
            <a:r>
              <a:rPr lang="cs-CZ" altLang="de-CZ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  <a:r>
              <a:rPr lang="de-CH" altLang="de-CZ" sz="2800" baseline="-20000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r>
              <a:rPr lang="cs-CZ" altLang="de-CZ" sz="2800" dirty="0">
                <a:latin typeface="Times New Roman" panose="02020603050405020304" pitchFamily="18" charset="0"/>
              </a:rPr>
              <a:t>/, pokud zůstáváme striktně v rámci adjektivního paradigmatu a nebereme ohled na zájmena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altLang="de-CZ" sz="2800" dirty="0">
                <a:latin typeface="Times New Roman" panose="02020603050405020304" pitchFamily="18" charset="0"/>
              </a:rPr>
              <a:t>V </a:t>
            </a:r>
            <a:r>
              <a:rPr lang="cs-CZ" altLang="de-CZ" sz="2800" dirty="0" err="1">
                <a:latin typeface="Times New Roman" panose="02020603050405020304" pitchFamily="18" charset="0"/>
              </a:rPr>
              <a:t>pl</a:t>
            </a:r>
            <a:r>
              <a:rPr lang="cs-CZ" altLang="de-CZ" sz="2800" dirty="0">
                <a:latin typeface="Times New Roman" panose="02020603050405020304" pitchFamily="18" charset="0"/>
              </a:rPr>
              <a:t> mají všechny mluvnice koncovky, které obsahují vokál /i/, tedy /</a:t>
            </a:r>
            <a:r>
              <a:rPr lang="cs-CZ" altLang="de-CZ" sz="2800" dirty="0" err="1">
                <a:latin typeface="Times New Roman" panose="02020603050405020304" pitchFamily="18" charset="0"/>
              </a:rPr>
              <a:t>ix</a:t>
            </a:r>
            <a:r>
              <a:rPr lang="cs-CZ" altLang="de-CZ" sz="2800" dirty="0">
                <a:latin typeface="Times New Roman" panose="02020603050405020304" pitchFamily="18" charset="0"/>
              </a:rPr>
              <a:t>/, /</a:t>
            </a:r>
            <a:r>
              <a:rPr lang="cs-CZ" altLang="de-CZ" sz="2800" dirty="0" err="1">
                <a:latin typeface="Times New Roman" panose="02020603050405020304" pitchFamily="18" charset="0"/>
              </a:rPr>
              <a:t>im</a:t>
            </a:r>
            <a:r>
              <a:rPr lang="cs-CZ" altLang="de-CZ" sz="2800" dirty="0">
                <a:latin typeface="Times New Roman" panose="02020603050405020304" pitchFamily="18" charset="0"/>
              </a:rPr>
              <a:t>/, /</a:t>
            </a:r>
            <a:r>
              <a:rPr lang="cs-CZ" altLang="de-CZ" sz="2800" dirty="0" err="1">
                <a:latin typeface="Times New Roman" panose="02020603050405020304" pitchFamily="18" charset="0"/>
              </a:rPr>
              <a:t>im,i</a:t>
            </a:r>
            <a:r>
              <a:rPr lang="cs-CZ" altLang="de-CZ" sz="2800" dirty="0">
                <a:latin typeface="Times New Roman" panose="02020603050405020304" pitchFamily="18" charset="0"/>
              </a:rPr>
              <a:t>/ či podobné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Inhaltsplatzhalter 2">
            <a:extLst>
              <a:ext uri="{FF2B5EF4-FFF2-40B4-BE49-F238E27FC236}">
                <a16:creationId xmlns:a16="http://schemas.microsoft.com/office/drawing/2014/main" id="{6FA2C260-E340-1899-6D6A-C0FA1BFD02A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5288" y="260350"/>
            <a:ext cx="8353425" cy="6121400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altLang="de-CZ" sz="2800" dirty="0">
                <a:latin typeface="Times New Roman" panose="02020603050405020304" pitchFamily="18" charset="0"/>
              </a:rPr>
              <a:t>V druhém typu skloňování</a:t>
            </a:r>
            <a:r>
              <a:rPr lang="cs-CZ" altLang="de-CZ" sz="2800" i="1" dirty="0">
                <a:latin typeface="Times New Roman" panose="02020603050405020304" pitchFamily="18" charset="0"/>
              </a:rPr>
              <a:t> </a:t>
            </a:r>
            <a:r>
              <a:rPr lang="de-DE" altLang="de-CZ" sz="2800" i="1" dirty="0">
                <a:latin typeface="Times New Roman" panose="02020603050405020304" pitchFamily="18" charset="0"/>
              </a:rPr>
              <a:t>(</a:t>
            </a:r>
            <a:r>
              <a:rPr lang="ru-RU" altLang="de-CZ" sz="2800" i="1" dirty="0">
                <a:latin typeface="Times New Roman" panose="02020603050405020304" pitchFamily="18" charset="0"/>
              </a:rPr>
              <a:t>волчий, мамин) </a:t>
            </a:r>
            <a:r>
              <a:rPr lang="cs-CZ" altLang="de-CZ" sz="2800" dirty="0">
                <a:latin typeface="Times New Roman" panose="02020603050405020304" pitchFamily="18" charset="0"/>
              </a:rPr>
              <a:t>je rozdíl jedině v tom, že </a:t>
            </a:r>
            <a:r>
              <a:rPr lang="cs-CZ" altLang="de-CZ" sz="2800" dirty="0" err="1">
                <a:latin typeface="Times New Roman" panose="02020603050405020304" pitchFamily="18" charset="0"/>
              </a:rPr>
              <a:t>Ďurovič</a:t>
            </a:r>
            <a:r>
              <a:rPr lang="cs-CZ" altLang="de-CZ" sz="2800" dirty="0">
                <a:latin typeface="Times New Roman" panose="02020603050405020304" pitchFamily="18" charset="0"/>
              </a:rPr>
              <a:t> tvary typu </a:t>
            </a:r>
            <a:r>
              <a:rPr lang="ru-RU" altLang="de-CZ" sz="2800" i="1" dirty="0">
                <a:latin typeface="Times New Roman" panose="02020603050405020304" pitchFamily="18" charset="0"/>
              </a:rPr>
              <a:t>третьего</a:t>
            </a:r>
            <a:r>
              <a:rPr lang="ru-RU" altLang="de-CZ" sz="2800" dirty="0">
                <a:latin typeface="Times New Roman" panose="02020603050405020304" pitchFamily="18" charset="0"/>
              </a:rPr>
              <a:t>, </a:t>
            </a:r>
            <a:r>
              <a:rPr lang="ru-RU" altLang="de-CZ" sz="2800" i="1" dirty="0">
                <a:latin typeface="Times New Roman" panose="02020603050405020304" pitchFamily="18" charset="0"/>
              </a:rPr>
              <a:t>третьему</a:t>
            </a:r>
            <a:r>
              <a:rPr lang="ru-RU" altLang="de-CZ" sz="2800" dirty="0">
                <a:latin typeface="Times New Roman" panose="02020603050405020304" pitchFamily="18" charset="0"/>
              </a:rPr>
              <a:t> </a:t>
            </a:r>
            <a:r>
              <a:rPr lang="cs-CZ" altLang="de-CZ" sz="2800" dirty="0">
                <a:latin typeface="Times New Roman" panose="02020603050405020304" pitchFamily="18" charset="0"/>
              </a:rPr>
              <a:t>zapisuje jako /</a:t>
            </a:r>
            <a:r>
              <a:rPr lang="cs-CZ" altLang="de-CZ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i</a:t>
            </a:r>
            <a:r>
              <a:rPr lang="de-CH" altLang="de-CZ" sz="2800" baseline="-20000" dirty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  <a:r>
              <a:rPr lang="cs-CZ" altLang="de-CZ" sz="2800" dirty="0" err="1">
                <a:latin typeface="Times New Roman" panose="02020603050405020304" pitchFamily="18" charset="0"/>
              </a:rPr>
              <a:t>vo</a:t>
            </a:r>
            <a:r>
              <a:rPr lang="cs-CZ" altLang="de-CZ" sz="2800" dirty="0">
                <a:latin typeface="Times New Roman" panose="02020603050405020304" pitchFamily="18" charset="0"/>
              </a:rPr>
              <a:t>/, /</a:t>
            </a:r>
            <a:r>
              <a:rPr lang="cs-CZ" altLang="de-CZ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i</a:t>
            </a:r>
            <a:r>
              <a:rPr lang="de-CH" altLang="de-CZ" sz="2800" baseline="-20000" dirty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  <a:r>
              <a:rPr lang="cs-CZ" altLang="de-CZ" sz="2800" dirty="0">
                <a:latin typeface="Times New Roman" panose="02020603050405020304" pitchFamily="18" charset="0"/>
              </a:rPr>
              <a:t>mu/, protože první slabika není nikdy pod přízvukem (srov. </a:t>
            </a:r>
            <a:r>
              <a:rPr lang="ru-RU" altLang="de-CZ" sz="2800" i="1" dirty="0">
                <a:latin typeface="Times New Roman" panose="02020603050405020304" pitchFamily="18" charset="0"/>
              </a:rPr>
              <a:t>чьег</a:t>
            </a:r>
            <a:r>
              <a:rPr lang="ru-RU" altLang="de-CZ" sz="2800" i="1" u="sng" dirty="0">
                <a:latin typeface="Times New Roman" panose="02020603050405020304" pitchFamily="18" charset="0"/>
              </a:rPr>
              <a:t>о</a:t>
            </a:r>
            <a:r>
              <a:rPr lang="ru-RU" altLang="de-CZ" sz="2800" i="1" dirty="0">
                <a:latin typeface="Times New Roman" panose="02020603050405020304" pitchFamily="18" charset="0"/>
              </a:rPr>
              <a:t>, чьем</a:t>
            </a:r>
            <a:r>
              <a:rPr lang="ru-RU" altLang="de-CZ" sz="2800" i="1" u="sng" dirty="0">
                <a:latin typeface="Times New Roman" panose="02020603050405020304" pitchFamily="18" charset="0"/>
              </a:rPr>
              <a:t>у</a:t>
            </a:r>
            <a:r>
              <a:rPr lang="cs-CZ" altLang="de-CZ" sz="2800" dirty="0">
                <a:latin typeface="Times New Roman" panose="02020603050405020304" pitchFamily="18" charset="0"/>
              </a:rPr>
              <a:t>)</a:t>
            </a:r>
            <a:r>
              <a:rPr lang="ru-RU" altLang="de-CZ" sz="2800" dirty="0">
                <a:latin typeface="Times New Roman" panose="02020603050405020304" pitchFamily="18" charset="0"/>
              </a:rPr>
              <a:t>. </a:t>
            </a:r>
            <a:r>
              <a:rPr lang="cs-CZ" altLang="de-CZ" sz="2800" dirty="0">
                <a:latin typeface="Times New Roman" panose="02020603050405020304" pitchFamily="18" charset="0"/>
              </a:rPr>
              <a:t>RG (1979) má oproti tomu &lt;</a:t>
            </a:r>
            <a:r>
              <a:rPr lang="cs-CZ" altLang="de-CZ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o</a:t>
            </a:r>
            <a:r>
              <a:rPr lang="cs-CZ" altLang="de-CZ" sz="2800" dirty="0" err="1">
                <a:latin typeface="Times New Roman" panose="02020603050405020304" pitchFamily="18" charset="0"/>
              </a:rPr>
              <a:t>vo</a:t>
            </a:r>
            <a:r>
              <a:rPr lang="cs-CZ" altLang="de-CZ" sz="2800" dirty="0">
                <a:latin typeface="Times New Roman" panose="02020603050405020304" pitchFamily="18" charset="0"/>
              </a:rPr>
              <a:t>&gt;, &lt;</a:t>
            </a:r>
            <a:r>
              <a:rPr lang="cs-CZ" altLang="de-CZ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o</a:t>
            </a:r>
            <a:r>
              <a:rPr lang="cs-CZ" altLang="de-CZ" sz="2800" dirty="0" err="1">
                <a:latin typeface="Times New Roman" panose="02020603050405020304" pitchFamily="18" charset="0"/>
              </a:rPr>
              <a:t>mu</a:t>
            </a:r>
            <a:r>
              <a:rPr lang="cs-CZ" altLang="de-CZ" sz="2800" dirty="0">
                <a:latin typeface="Times New Roman" panose="02020603050405020304" pitchFamily="18" charset="0"/>
              </a:rPr>
              <a:t>&gt; jako v typu </a:t>
            </a:r>
            <a:r>
              <a:rPr lang="ru-RU" altLang="de-CZ" sz="2800" i="1" dirty="0">
                <a:latin typeface="Times New Roman" panose="02020603050405020304" pitchFamily="18" charset="0"/>
              </a:rPr>
              <a:t>новый</a:t>
            </a:r>
            <a:r>
              <a:rPr lang="ru-RU" altLang="de-CZ" sz="2800" dirty="0">
                <a:latin typeface="Times New Roman" panose="02020603050405020304" pitchFamily="18" charset="0"/>
              </a:rPr>
              <a:t>, </a:t>
            </a:r>
            <a:r>
              <a:rPr lang="cs-CZ" altLang="de-CZ" sz="2800" dirty="0">
                <a:latin typeface="Times New Roman" panose="02020603050405020304" pitchFamily="18" charset="0"/>
              </a:rPr>
              <a:t>RG (1980) má </a:t>
            </a:r>
            <a:r>
              <a:rPr lang="ru-RU" altLang="de-CZ" sz="2800" dirty="0">
                <a:latin typeface="Times New Roman" panose="02020603050405020304" pitchFamily="18" charset="0"/>
              </a:rPr>
              <a:t>­|</a:t>
            </a:r>
            <a:r>
              <a:rPr lang="ru-RU" altLang="de-CZ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о</a:t>
            </a:r>
            <a:r>
              <a:rPr lang="ru-RU" altLang="de-CZ" sz="2800" dirty="0" err="1">
                <a:latin typeface="Times New Roman" panose="02020603050405020304" pitchFamily="18" charset="0"/>
              </a:rPr>
              <a:t>во</a:t>
            </a:r>
            <a:r>
              <a:rPr lang="ru-RU" altLang="de-CZ" sz="2800" dirty="0">
                <a:latin typeface="Times New Roman" panose="02020603050405020304" pitchFamily="18" charset="0"/>
              </a:rPr>
              <a:t>|</a:t>
            </a:r>
            <a:r>
              <a:rPr lang="cs-CZ" altLang="de-CZ" sz="2800" dirty="0">
                <a:latin typeface="Times New Roman" panose="02020603050405020304" pitchFamily="18" charset="0"/>
              </a:rPr>
              <a:t>, </a:t>
            </a:r>
            <a:r>
              <a:rPr lang="ru-RU" altLang="de-CZ" sz="2800" dirty="0">
                <a:latin typeface="Times New Roman" panose="02020603050405020304" pitchFamily="18" charset="0"/>
              </a:rPr>
              <a:t>­|</a:t>
            </a:r>
            <a:r>
              <a:rPr lang="ru-RU" altLang="de-CZ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о</a:t>
            </a:r>
            <a:r>
              <a:rPr lang="ru-RU" altLang="de-CZ" sz="2800" dirty="0">
                <a:latin typeface="Times New Roman" panose="02020603050405020304" pitchFamily="18" charset="0"/>
              </a:rPr>
              <a:t>му|</a:t>
            </a:r>
            <a:r>
              <a:rPr lang="cs-CZ" altLang="de-CZ" sz="2800" dirty="0">
                <a:latin typeface="Times New Roman" panose="02020603050405020304" pitchFamily="18" charset="0"/>
              </a:rPr>
              <a:t>, čili zatímco pro tvary </a:t>
            </a:r>
            <a:r>
              <a:rPr lang="ru-RU" altLang="de-CZ" sz="2800" i="1" dirty="0">
                <a:latin typeface="Times New Roman" panose="02020603050405020304" pitchFamily="18" charset="0"/>
              </a:rPr>
              <a:t>новая, новое, новые </a:t>
            </a:r>
            <a:r>
              <a:rPr lang="cs-CZ" altLang="de-CZ" sz="2800" dirty="0">
                <a:latin typeface="Times New Roman" panose="02020603050405020304" pitchFamily="18" charset="0"/>
              </a:rPr>
              <a:t>bere ohled na to, že poslední vokál není nikdy pod přízvukem, pro tvary </a:t>
            </a:r>
            <a:r>
              <a:rPr lang="ru-RU" altLang="de-CZ" sz="2800" i="1" dirty="0">
                <a:latin typeface="Times New Roman" panose="02020603050405020304" pitchFamily="18" charset="0"/>
              </a:rPr>
              <a:t>третьего</a:t>
            </a:r>
            <a:r>
              <a:rPr lang="ru-RU" altLang="de-CZ" sz="2800" dirty="0">
                <a:latin typeface="Times New Roman" panose="02020603050405020304" pitchFamily="18" charset="0"/>
              </a:rPr>
              <a:t>, </a:t>
            </a:r>
            <a:r>
              <a:rPr lang="ru-RU" altLang="de-CZ" sz="2800" i="1" dirty="0">
                <a:latin typeface="Times New Roman" panose="02020603050405020304" pitchFamily="18" charset="0"/>
              </a:rPr>
              <a:t>третьему</a:t>
            </a:r>
            <a:r>
              <a:rPr lang="cs-CZ" altLang="de-CZ" sz="2800" i="1" dirty="0">
                <a:latin typeface="Times New Roman" panose="02020603050405020304" pitchFamily="18" charset="0"/>
              </a:rPr>
              <a:t> </a:t>
            </a:r>
            <a:r>
              <a:rPr lang="cs-CZ" altLang="de-CZ" sz="2800" dirty="0">
                <a:latin typeface="Times New Roman" panose="02020603050405020304" pitchFamily="18" charset="0"/>
              </a:rPr>
              <a:t>počítá se „silným fonémem</a:t>
            </a:r>
            <a:r>
              <a:rPr lang="cs-CZ" altLang="de-DE" sz="2800" dirty="0">
                <a:latin typeface="Times New Roman" panose="02020603050405020304" pitchFamily="18" charset="0"/>
              </a:rPr>
              <a:t>“</a:t>
            </a:r>
            <a:r>
              <a:rPr lang="de-DE" altLang="ja-JP" sz="2800" dirty="0">
                <a:latin typeface="Times New Roman" panose="02020603050405020304" pitchFamily="18" charset="0"/>
              </a:rPr>
              <a:t> v </a:t>
            </a:r>
            <a:r>
              <a:rPr lang="cs-CZ" altLang="ja-JP" sz="2800" dirty="0">
                <a:latin typeface="Times New Roman" panose="02020603050405020304" pitchFamily="18" charset="0"/>
              </a:rPr>
              <a:t>první slabice koncovky, asi kvůli </a:t>
            </a:r>
            <a:r>
              <a:rPr lang="ru-RU" altLang="ja-JP" sz="2800" i="1" dirty="0" err="1">
                <a:latin typeface="Times New Roman" panose="02020603050405020304" pitchFamily="18" charset="0"/>
              </a:rPr>
              <a:t>дорог</a:t>
            </a:r>
            <a:r>
              <a:rPr lang="ru-RU" altLang="ja-JP" sz="28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ó</a:t>
            </a:r>
            <a:r>
              <a:rPr lang="ru-RU" altLang="ja-JP" sz="2800" i="1" dirty="0" err="1">
                <a:latin typeface="Times New Roman" panose="02020603050405020304" pitchFamily="18" charset="0"/>
              </a:rPr>
              <a:t>го</a:t>
            </a:r>
            <a:r>
              <a:rPr lang="ru-RU" altLang="ja-JP" sz="2800" i="1" dirty="0">
                <a:latin typeface="Times New Roman" panose="02020603050405020304" pitchFamily="18" charset="0"/>
              </a:rPr>
              <a:t>, </a:t>
            </a:r>
            <a:r>
              <a:rPr lang="ru-RU" altLang="ja-JP" sz="2800" i="1" dirty="0" err="1">
                <a:latin typeface="Times New Roman" panose="02020603050405020304" pitchFamily="18" charset="0"/>
              </a:rPr>
              <a:t>дорог</a:t>
            </a:r>
            <a:r>
              <a:rPr lang="ru-RU" altLang="ja-JP" sz="28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ó</a:t>
            </a:r>
            <a:r>
              <a:rPr lang="ru-RU" altLang="ja-JP" sz="2800" i="1" dirty="0" err="1">
                <a:latin typeface="Times New Roman" panose="02020603050405020304" pitchFamily="18" charset="0"/>
              </a:rPr>
              <a:t>му</a:t>
            </a:r>
            <a:r>
              <a:rPr lang="cs-CZ" altLang="ja-JP" sz="2800" i="1" dirty="0">
                <a:latin typeface="Times New Roman" panose="02020603050405020304" pitchFamily="18" charset="0"/>
              </a:rPr>
              <a:t> </a:t>
            </a:r>
            <a:r>
              <a:rPr lang="cs-CZ" altLang="ja-JP" sz="2800" dirty="0">
                <a:latin typeface="Times New Roman" panose="02020603050405020304" pitchFamily="18" charset="0"/>
              </a:rPr>
              <a:t>(připomeňme, že ani typ </a:t>
            </a:r>
            <a:r>
              <a:rPr lang="ru-RU" altLang="ja-JP" sz="2800" i="1" dirty="0">
                <a:latin typeface="Times New Roman" panose="02020603050405020304" pitchFamily="18" charset="0"/>
              </a:rPr>
              <a:t>синий</a:t>
            </a:r>
            <a:r>
              <a:rPr lang="ru-RU" altLang="ja-JP" sz="2800" dirty="0">
                <a:latin typeface="Times New Roman" panose="02020603050405020304" pitchFamily="18" charset="0"/>
              </a:rPr>
              <a:t> </a:t>
            </a:r>
            <a:r>
              <a:rPr lang="cs-CZ" altLang="ja-JP" sz="2800" dirty="0">
                <a:latin typeface="Times New Roman" panose="02020603050405020304" pitchFamily="18" charset="0"/>
              </a:rPr>
              <a:t>nemá danou slabiku nikdy pod přízvukem)</a:t>
            </a:r>
            <a:endParaRPr lang="ru-RU" altLang="ja-JP" sz="2800" i="1" dirty="0">
              <a:latin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altLang="de-CZ" sz="28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Inhaltsplatzhalter 2">
            <a:extLst>
              <a:ext uri="{FF2B5EF4-FFF2-40B4-BE49-F238E27FC236}">
                <a16:creationId xmlns:a16="http://schemas.microsoft.com/office/drawing/2014/main" id="{7E6AD622-E90B-0694-9C84-B9588A0B305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23850" y="260350"/>
            <a:ext cx="8569325" cy="6408738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altLang="de-CZ" sz="2800" dirty="0">
                <a:latin typeface="Times New Roman" panose="02020603050405020304" pitchFamily="18" charset="0"/>
              </a:rPr>
              <a:t>Ve skloňování zájmen typu </a:t>
            </a:r>
            <a:r>
              <a:rPr lang="ru-RU" altLang="de-CZ" sz="2800" i="1" dirty="0">
                <a:latin typeface="Times New Roman" panose="02020603050405020304" pitchFamily="18" charset="0"/>
              </a:rPr>
              <a:t>тот, весь </a:t>
            </a:r>
            <a:r>
              <a:rPr lang="cs-CZ" altLang="de-CZ" sz="2800" dirty="0">
                <a:latin typeface="Times New Roman" panose="02020603050405020304" pitchFamily="18" charset="0"/>
              </a:rPr>
              <a:t>počítají všechny uvedené mluvnice v plurálu s koncovkami /e/, /ex/, </a:t>
            </a:r>
            <a:br>
              <a:rPr lang="cs-CZ" altLang="de-CZ" sz="2800" dirty="0">
                <a:latin typeface="Times New Roman" panose="02020603050405020304" pitchFamily="18" charset="0"/>
              </a:rPr>
            </a:br>
            <a:r>
              <a:rPr lang="cs-CZ" altLang="de-CZ" sz="2800" dirty="0">
                <a:latin typeface="Times New Roman" panose="02020603050405020304" pitchFamily="18" charset="0"/>
              </a:rPr>
              <a:t>/</a:t>
            </a:r>
            <a:r>
              <a:rPr lang="cs-CZ" altLang="de-CZ" sz="2800" dirty="0" err="1">
                <a:latin typeface="Times New Roman" panose="02020603050405020304" pitchFamily="18" charset="0"/>
              </a:rPr>
              <a:t>em</a:t>
            </a:r>
            <a:r>
              <a:rPr lang="cs-CZ" altLang="de-CZ" sz="2800" dirty="0">
                <a:latin typeface="Times New Roman" panose="02020603050405020304" pitchFamily="18" charset="0"/>
              </a:rPr>
              <a:t>/, /</a:t>
            </a:r>
            <a:r>
              <a:rPr lang="cs-CZ" altLang="de-CZ" sz="2800" dirty="0" err="1">
                <a:latin typeface="Times New Roman" panose="02020603050405020304" pitchFamily="18" charset="0"/>
              </a:rPr>
              <a:t>em,i</a:t>
            </a:r>
            <a:r>
              <a:rPr lang="de-CH" altLang="de-CZ" sz="2800" baseline="-20000" dirty="0">
                <a:latin typeface="Times New Roman" panose="02020603050405020304" pitchFamily="18" charset="0"/>
              </a:rPr>
              <a:t>3</a:t>
            </a:r>
            <a:r>
              <a:rPr lang="cs-CZ" altLang="de-CZ" sz="2800" dirty="0">
                <a:latin typeface="Times New Roman" panose="02020603050405020304" pitchFamily="18" charset="0"/>
              </a:rPr>
              <a:t>/ (/</a:t>
            </a:r>
            <a:r>
              <a:rPr lang="cs-CZ" altLang="de-CZ" sz="2800" dirty="0" err="1">
                <a:latin typeface="Times New Roman" panose="02020603050405020304" pitchFamily="18" charset="0"/>
              </a:rPr>
              <a:t>em,i</a:t>
            </a:r>
            <a:r>
              <a:rPr lang="cs-CZ" altLang="de-CZ" sz="2800" dirty="0">
                <a:latin typeface="Times New Roman" panose="02020603050405020304" pitchFamily="18" charset="0"/>
              </a:rPr>
              <a:t>/ v RG 1979 a RG 1980)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altLang="de-CZ" sz="2800" dirty="0">
                <a:latin typeface="Times New Roman" panose="02020603050405020304" pitchFamily="18" charset="0"/>
              </a:rPr>
              <a:t>Stejně všechny analyzují u číslovek </a:t>
            </a:r>
            <a:r>
              <a:rPr lang="ru-RU" altLang="de-CZ" sz="2800" i="1" dirty="0">
                <a:latin typeface="Times New Roman" panose="02020603050405020304" pitchFamily="18" charset="0"/>
              </a:rPr>
              <a:t>двух, двум, двум</a:t>
            </a:r>
            <a:r>
              <a:rPr lang="ru-RU" altLang="de-CZ" sz="2800" i="1" u="sng" dirty="0">
                <a:latin typeface="Times New Roman" panose="02020603050405020304" pitchFamily="18" charset="0"/>
              </a:rPr>
              <a:t>я</a:t>
            </a:r>
            <a:r>
              <a:rPr lang="de-CH" altLang="de-CZ" sz="2800" i="1" dirty="0">
                <a:latin typeface="Times New Roman" panose="02020603050405020304" pitchFamily="18" charset="0"/>
              </a:rPr>
              <a:t>; </a:t>
            </a:r>
            <a:r>
              <a:rPr lang="ru-RU" altLang="de-CZ" sz="2800" i="1" dirty="0">
                <a:latin typeface="Times New Roman" panose="02020603050405020304" pitchFamily="18" charset="0"/>
              </a:rPr>
              <a:t>трёх, трём, трем</a:t>
            </a:r>
            <a:r>
              <a:rPr lang="ru-RU" altLang="de-CZ" sz="2800" i="1" u="sng" dirty="0">
                <a:latin typeface="Times New Roman" panose="02020603050405020304" pitchFamily="18" charset="0"/>
              </a:rPr>
              <a:t>я</a:t>
            </a:r>
            <a:r>
              <a:rPr lang="de-CH" altLang="de-CZ" sz="2800" i="1" dirty="0">
                <a:latin typeface="Times New Roman" panose="02020603050405020304" pitchFamily="18" charset="0"/>
              </a:rPr>
              <a:t>; </a:t>
            </a:r>
            <a:r>
              <a:rPr lang="ru-RU" altLang="de-CZ" sz="2800" i="1" dirty="0">
                <a:latin typeface="Times New Roman" panose="02020603050405020304" pitchFamily="18" charset="0"/>
              </a:rPr>
              <a:t>четырёх, четырём, четырьм</a:t>
            </a:r>
            <a:r>
              <a:rPr lang="ru-RU" altLang="de-CZ" sz="2800" i="1" u="sng" dirty="0">
                <a:latin typeface="Times New Roman" panose="02020603050405020304" pitchFamily="18" charset="0"/>
              </a:rPr>
              <a:t>я</a:t>
            </a:r>
            <a:r>
              <a:rPr lang="ru-RU" altLang="de-CZ" sz="2800" dirty="0">
                <a:latin typeface="Times New Roman" panose="02020603050405020304" pitchFamily="18" charset="0"/>
              </a:rPr>
              <a:t> </a:t>
            </a:r>
            <a:r>
              <a:rPr lang="cs-CZ" altLang="de-CZ" sz="2800" dirty="0">
                <a:latin typeface="Times New Roman" panose="02020603050405020304" pitchFamily="18" charset="0"/>
              </a:rPr>
              <a:t>G/L a D s koncovkami</a:t>
            </a:r>
            <a:r>
              <a:rPr lang="ru-RU" altLang="de-CZ" sz="2800" dirty="0">
                <a:latin typeface="Times New Roman" panose="02020603050405020304" pitchFamily="18" charset="0"/>
              </a:rPr>
              <a:t> </a:t>
            </a:r>
            <a:r>
              <a:rPr lang="cs-CZ" altLang="de-CZ" sz="2800" dirty="0">
                <a:latin typeface="Times New Roman" panose="02020603050405020304" pitchFamily="18" charset="0"/>
              </a:rPr>
              <a:t>/</a:t>
            </a:r>
            <a:r>
              <a:rPr lang="cs-CZ" altLang="de-CZ" sz="2800" dirty="0" err="1">
                <a:latin typeface="Times New Roman" panose="02020603050405020304" pitchFamily="18" charset="0"/>
              </a:rPr>
              <a:t>ux</a:t>
            </a:r>
            <a:r>
              <a:rPr lang="cs-CZ" altLang="de-CZ" sz="2800" dirty="0">
                <a:latin typeface="Times New Roman" panose="02020603050405020304" pitchFamily="18" charset="0"/>
              </a:rPr>
              <a:t>/, /um/, /</a:t>
            </a:r>
            <a:r>
              <a:rPr lang="cs-CZ" altLang="de-CZ" sz="2800" dirty="0" err="1">
                <a:latin typeface="Times New Roman" panose="02020603050405020304" pitchFamily="18" charset="0"/>
              </a:rPr>
              <a:t>ox</a:t>
            </a:r>
            <a:r>
              <a:rPr lang="cs-CZ" altLang="de-CZ" sz="2800" dirty="0">
                <a:latin typeface="Times New Roman" panose="02020603050405020304" pitchFamily="18" charset="0"/>
              </a:rPr>
              <a:t>/, /</a:t>
            </a:r>
            <a:r>
              <a:rPr lang="cs-CZ" altLang="de-CZ" sz="2800" dirty="0" err="1">
                <a:latin typeface="Times New Roman" panose="02020603050405020304" pitchFamily="18" charset="0"/>
              </a:rPr>
              <a:t>om</a:t>
            </a:r>
            <a:r>
              <a:rPr lang="cs-CZ" altLang="de-CZ" sz="2800" dirty="0">
                <a:latin typeface="Times New Roman" panose="02020603050405020304" pitchFamily="18" charset="0"/>
              </a:rPr>
              <a:t>/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altLang="de-CZ" sz="2800" dirty="0">
                <a:latin typeface="Times New Roman" panose="02020603050405020304" pitchFamily="18" charset="0"/>
              </a:rPr>
              <a:t>Problém (a rozdíl) vzniká v instrumentálu, protože zde mají číslovky </a:t>
            </a:r>
            <a:r>
              <a:rPr lang="ru-RU" altLang="de-CZ" sz="2800" i="1" dirty="0">
                <a:latin typeface="Times New Roman" panose="02020603050405020304" pitchFamily="18" charset="0"/>
              </a:rPr>
              <a:t>два</a:t>
            </a:r>
            <a:r>
              <a:rPr lang="ru-RU" altLang="de-CZ" sz="2800" dirty="0">
                <a:latin typeface="Times New Roman" panose="02020603050405020304" pitchFamily="18" charset="0"/>
              </a:rPr>
              <a:t> </a:t>
            </a:r>
            <a:r>
              <a:rPr lang="cs-CZ" altLang="de-CZ" sz="2800" dirty="0">
                <a:latin typeface="Times New Roman" panose="02020603050405020304" pitchFamily="18" charset="0"/>
              </a:rPr>
              <a:t>a </a:t>
            </a:r>
            <a:r>
              <a:rPr lang="ru-RU" altLang="de-CZ" sz="2800" i="1" dirty="0">
                <a:latin typeface="Times New Roman" panose="02020603050405020304" pitchFamily="18" charset="0"/>
              </a:rPr>
              <a:t>три</a:t>
            </a:r>
            <a:r>
              <a:rPr lang="ru-RU" altLang="de-CZ" sz="2800" dirty="0">
                <a:latin typeface="Times New Roman" panose="02020603050405020304" pitchFamily="18" charset="0"/>
              </a:rPr>
              <a:t> </a:t>
            </a:r>
            <a:r>
              <a:rPr lang="cs-CZ" altLang="de-CZ" sz="2800" dirty="0">
                <a:latin typeface="Times New Roman" panose="02020603050405020304" pitchFamily="18" charset="0"/>
              </a:rPr>
              <a:t>vokál, kde ho číslovka </a:t>
            </a:r>
            <a:r>
              <a:rPr lang="ru-RU" altLang="de-CZ" sz="2800" i="1" dirty="0">
                <a:latin typeface="Times New Roman" panose="02020603050405020304" pitchFamily="18" charset="0"/>
              </a:rPr>
              <a:t>четыре</a:t>
            </a:r>
            <a:r>
              <a:rPr lang="ru-RU" altLang="de-CZ" sz="2800" dirty="0">
                <a:latin typeface="Times New Roman" panose="02020603050405020304" pitchFamily="18" charset="0"/>
              </a:rPr>
              <a:t> </a:t>
            </a:r>
            <a:r>
              <a:rPr lang="cs-CZ" altLang="de-CZ" sz="2800" dirty="0">
                <a:latin typeface="Times New Roman" panose="02020603050405020304" pitchFamily="18" charset="0"/>
              </a:rPr>
              <a:t>nemá!</a:t>
            </a:r>
            <a:endParaRPr lang="ru-RU" altLang="de-CZ" sz="2800" dirty="0">
              <a:latin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altLang="de-CZ" sz="2800" dirty="0" err="1">
                <a:latin typeface="Times New Roman" panose="02020603050405020304" pitchFamily="18" charset="0"/>
              </a:rPr>
              <a:t>Ďurovič</a:t>
            </a:r>
            <a:r>
              <a:rPr lang="cs-CZ" altLang="de-CZ" sz="2800" dirty="0">
                <a:latin typeface="Times New Roman" panose="02020603050405020304" pitchFamily="18" charset="0"/>
              </a:rPr>
              <a:t> uvádí koncovku jako /</a:t>
            </a:r>
            <a:r>
              <a:rPr lang="cs-CZ" altLang="de-CZ" sz="2800" dirty="0" err="1">
                <a:latin typeface="Times New Roman" panose="02020603050405020304" pitchFamily="18" charset="0"/>
              </a:rPr>
              <a:t>um,a</a:t>
            </a:r>
            <a:r>
              <a:rPr lang="cs-CZ" altLang="de-CZ" sz="2800" dirty="0">
                <a:latin typeface="Times New Roman" panose="02020603050405020304" pitchFamily="18" charset="0"/>
              </a:rPr>
              <a:t>/, /i</a:t>
            </a:r>
            <a:r>
              <a:rPr lang="de-CH" altLang="de-CZ" sz="2800" baseline="-20000" dirty="0">
                <a:latin typeface="Times New Roman" panose="02020603050405020304" pitchFamily="18" charset="0"/>
              </a:rPr>
              <a:t>3</a:t>
            </a:r>
            <a:r>
              <a:rPr lang="cs-CZ" altLang="de-CZ" sz="2800" dirty="0" err="1">
                <a:latin typeface="Times New Roman" panose="02020603050405020304" pitchFamily="18" charset="0"/>
              </a:rPr>
              <a:t>m,a</a:t>
            </a:r>
            <a:r>
              <a:rPr lang="cs-CZ" altLang="de-CZ" sz="2800" dirty="0">
                <a:latin typeface="Times New Roman" panose="02020603050405020304" pitchFamily="18" charset="0"/>
              </a:rPr>
              <a:t>/ a /</a:t>
            </a:r>
            <a:r>
              <a:rPr lang="cs-CZ" altLang="de-CZ" sz="2800" dirty="0" err="1">
                <a:latin typeface="Times New Roman" panose="02020603050405020304" pitchFamily="18" charset="0"/>
              </a:rPr>
              <a:t>m,a</a:t>
            </a:r>
            <a:r>
              <a:rPr lang="cs-CZ" altLang="de-CZ" sz="2800" dirty="0">
                <a:latin typeface="Times New Roman" panose="02020603050405020304" pitchFamily="18" charset="0"/>
              </a:rPr>
              <a:t>/. Analogicky to má RG (1980): </a:t>
            </a:r>
            <a:r>
              <a:rPr lang="ru-RU" altLang="de-CZ" sz="2800" dirty="0"/>
              <a:t>­|ум</a:t>
            </a:r>
            <a:r>
              <a:rPr lang="en-US" altLang="de-DE" sz="2800" dirty="0"/>
              <a:t>’</a:t>
            </a:r>
            <a:r>
              <a:rPr lang="ru-RU" altLang="ja-JP" sz="2800" dirty="0"/>
              <a:t>а|</a:t>
            </a:r>
            <a:r>
              <a:rPr lang="de-DE" altLang="ja-JP" sz="2800" dirty="0"/>
              <a:t>, </a:t>
            </a:r>
            <a:r>
              <a:rPr lang="ru-RU" altLang="ja-JP" sz="2800" dirty="0"/>
              <a:t>­|αм</a:t>
            </a:r>
            <a:r>
              <a:rPr lang="en-US" altLang="de-DE" sz="2800" dirty="0"/>
              <a:t>’</a:t>
            </a:r>
            <a:r>
              <a:rPr lang="ru-RU" altLang="ja-JP" sz="2800" dirty="0"/>
              <a:t>а|</a:t>
            </a:r>
            <a:r>
              <a:rPr lang="de-DE" altLang="ja-JP" sz="2800" dirty="0"/>
              <a:t>, </a:t>
            </a:r>
            <a:r>
              <a:rPr lang="ru-RU" altLang="ja-JP" sz="2800" dirty="0"/>
              <a:t>­|м</a:t>
            </a:r>
            <a:r>
              <a:rPr lang="en-US" altLang="de-DE" sz="2800" dirty="0"/>
              <a:t>’</a:t>
            </a:r>
            <a:r>
              <a:rPr lang="ru-RU" altLang="ja-JP" sz="2800" dirty="0"/>
              <a:t>а|</a:t>
            </a:r>
            <a:r>
              <a:rPr lang="cs-CZ" altLang="ja-JP" sz="2800" dirty="0">
                <a:latin typeface="Times New Roman" panose="02020603050405020304" pitchFamily="18" charset="0"/>
              </a:rPr>
              <a:t>. Kromě standardního rozdílu ohledně zápisu </a:t>
            </a:r>
            <a:r>
              <a:rPr lang="cs-CZ" altLang="ja-JP" sz="2800" dirty="0" err="1">
                <a:latin typeface="Times New Roman" panose="02020603050405020304" pitchFamily="18" charset="0"/>
              </a:rPr>
              <a:t>neutrali-zační</a:t>
            </a:r>
            <a:r>
              <a:rPr lang="cs-CZ" altLang="ja-JP" sz="2800" dirty="0">
                <a:latin typeface="Times New Roman" panose="02020603050405020304" pitchFamily="18" charset="0"/>
              </a:rPr>
              <a:t> pozice, resp. slabého fonému v tvaru </a:t>
            </a:r>
            <a:r>
              <a:rPr lang="ru-RU" altLang="ja-JP" sz="2800" i="1" dirty="0">
                <a:latin typeface="Times New Roman" panose="02020603050405020304" pitchFamily="18" charset="0"/>
              </a:rPr>
              <a:t>трем</a:t>
            </a:r>
            <a:r>
              <a:rPr lang="ru-RU" altLang="ja-JP" sz="2800" i="1" u="sng" dirty="0">
                <a:latin typeface="Times New Roman" panose="02020603050405020304" pitchFamily="18" charset="0"/>
              </a:rPr>
              <a:t>я</a:t>
            </a:r>
            <a:r>
              <a:rPr lang="cs-CZ" altLang="ja-JP" sz="2800" dirty="0">
                <a:latin typeface="Times New Roman" panose="02020603050405020304" pitchFamily="18" charset="0"/>
              </a:rPr>
              <a:t> je všechno totožné</a:t>
            </a:r>
            <a:endParaRPr lang="de-DE" altLang="ja-JP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altLang="de-CZ" sz="28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Inhaltsplatzhalter 2">
            <a:extLst>
              <a:ext uri="{FF2B5EF4-FFF2-40B4-BE49-F238E27FC236}">
                <a16:creationId xmlns:a16="http://schemas.microsoft.com/office/drawing/2014/main" id="{1CBD8BD6-E1C8-D89A-5967-F35D72BF527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23850" y="260350"/>
            <a:ext cx="8496300" cy="6337300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altLang="de-CZ" sz="2800">
                <a:latin typeface="Times New Roman" panose="02020603050405020304" pitchFamily="18" charset="0"/>
              </a:rPr>
              <a:t>RG (1979, §693, 695) má pouze &lt;m,a&gt;. To by ovšem znamenalo, že vokál /u/, resp. /o/ ve skloňování číslovek </a:t>
            </a:r>
            <a:r>
              <a:rPr lang="ru-RU" altLang="de-CZ" sz="2800" i="1">
                <a:latin typeface="Times New Roman" panose="02020603050405020304" pitchFamily="18" charset="0"/>
              </a:rPr>
              <a:t>два</a:t>
            </a:r>
            <a:r>
              <a:rPr lang="ru-RU" altLang="de-CZ" sz="2800">
                <a:latin typeface="Times New Roman" panose="02020603050405020304" pitchFamily="18" charset="0"/>
              </a:rPr>
              <a:t> </a:t>
            </a:r>
            <a:r>
              <a:rPr lang="cs-CZ" altLang="de-CZ" sz="2800">
                <a:latin typeface="Times New Roman" panose="02020603050405020304" pitchFamily="18" charset="0"/>
              </a:rPr>
              <a:t>a </a:t>
            </a:r>
            <a:r>
              <a:rPr lang="ru-RU" altLang="de-CZ" sz="2800" i="1">
                <a:latin typeface="Times New Roman" panose="02020603050405020304" pitchFamily="18" charset="0"/>
              </a:rPr>
              <a:t>три</a:t>
            </a:r>
            <a:r>
              <a:rPr lang="ru-RU" altLang="de-CZ" sz="2800">
                <a:latin typeface="Times New Roman" panose="02020603050405020304" pitchFamily="18" charset="0"/>
              </a:rPr>
              <a:t> </a:t>
            </a:r>
            <a:r>
              <a:rPr lang="cs-CZ" altLang="de-CZ" sz="2800">
                <a:latin typeface="Times New Roman" panose="02020603050405020304" pitchFamily="18" charset="0"/>
              </a:rPr>
              <a:t>patří v G/L a v D ke koncovce (to RG 1979 explicitně říká!), zatímco v I ke koncovce nepatří, což se nezdá příliš přesvědčivé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altLang="de-CZ" sz="2800">
                <a:latin typeface="Times New Roman" panose="02020603050405020304" pitchFamily="18" charset="0"/>
              </a:rPr>
              <a:t>Na druhé straně při řešení Ďuroviče, resp. RG (1980) vystupují v I tří základních číslovek tři různé koncovky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altLang="de-CZ" sz="2800">
                <a:latin typeface="Times New Roman" panose="02020603050405020304" pitchFamily="18" charset="0"/>
              </a:rPr>
              <a:t>Lze tedy opět položit otázku, zda zde by nebylo vhodnější segmentovat /x/, /m/, /m,a/. Tím by vznikly kmenové alternace v rámci skloňování těchto tří číslovek /dv/ /dvu/, /tr,/ /tr,o/, /či</a:t>
            </a:r>
            <a:r>
              <a:rPr lang="de-CH" altLang="de-CZ" sz="2800" baseline="-20000">
                <a:latin typeface="Times New Roman" panose="02020603050405020304" pitchFamily="18" charset="0"/>
              </a:rPr>
              <a:t>3</a:t>
            </a:r>
            <a:r>
              <a:rPr lang="cs-CZ" altLang="de-CZ" sz="2800">
                <a:latin typeface="Times New Roman" panose="02020603050405020304" pitchFamily="18" charset="0"/>
              </a:rPr>
              <a:t>tir,/ /či</a:t>
            </a:r>
            <a:r>
              <a:rPr lang="de-CH" altLang="de-CZ" sz="2800" baseline="-20000">
                <a:latin typeface="Times New Roman" panose="02020603050405020304" pitchFamily="18" charset="0"/>
              </a:rPr>
              <a:t>3</a:t>
            </a:r>
            <a:r>
              <a:rPr lang="cs-CZ" altLang="de-CZ" sz="2800">
                <a:latin typeface="Times New Roman" panose="02020603050405020304" pitchFamily="18" charset="0"/>
              </a:rPr>
              <a:t>tir,o/, ale koncovky by se zjednodušily a zároveň by pomohly interpretaci zájmena </a:t>
            </a:r>
            <a:r>
              <a:rPr lang="ru-RU" altLang="de-CZ" sz="2800" i="1">
                <a:latin typeface="Times New Roman" panose="02020603050405020304" pitchFamily="18" charset="0"/>
              </a:rPr>
              <a:t>он</a:t>
            </a:r>
            <a:r>
              <a:rPr lang="cs-CZ" altLang="de-CZ" sz="2800">
                <a:latin typeface="Times New Roman" panose="02020603050405020304" pitchFamily="18" charset="0"/>
              </a:rPr>
              <a:t>:</a:t>
            </a:r>
            <a:endParaRPr lang="cs-CZ" altLang="de-CZ" sz="2800" i="1">
              <a:latin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altLang="de-CZ" sz="2800">
              <a:latin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altLang="de-CZ" sz="2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Inhaltsplatzhalter 2">
            <a:extLst>
              <a:ext uri="{FF2B5EF4-FFF2-40B4-BE49-F238E27FC236}">
                <a16:creationId xmlns:a16="http://schemas.microsoft.com/office/drawing/2014/main" id="{CC0246EC-9D3C-3833-91FB-AAFB0F6C2F0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23850" y="260350"/>
            <a:ext cx="8496300" cy="6192838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altLang="de-CZ" sz="2800">
                <a:latin typeface="Times New Roman" panose="02020603050405020304" pitchFamily="18" charset="0"/>
              </a:rPr>
              <a:t>K němu píše Ďurovič (s. 183)</a:t>
            </a:r>
            <a:r>
              <a:rPr lang="sk-SK" altLang="de-CZ" sz="2800">
                <a:latin typeface="Times New Roman" panose="02020603050405020304" pitchFamily="18" charset="0"/>
              </a:rPr>
              <a:t>: „Konečne synchronicky sa nijak nedá riešiť, či v tvaroch (od zámena /on,i/) </a:t>
            </a:r>
            <a:br>
              <a:rPr lang="sk-SK" altLang="de-CZ" sz="2800">
                <a:latin typeface="Times New Roman" panose="02020603050405020304" pitchFamily="18" charset="0"/>
              </a:rPr>
            </a:br>
            <a:r>
              <a:rPr lang="sk-SK" altLang="de-CZ" sz="2800">
                <a:latin typeface="Times New Roman" panose="02020603050405020304" pitchFamily="18" charset="0"/>
              </a:rPr>
              <a:t>/ix/, /im/, /im,i</a:t>
            </a:r>
            <a:r>
              <a:rPr lang="de-CH" altLang="de-CZ" sz="2800" baseline="-20000">
                <a:latin typeface="Times New Roman" panose="02020603050405020304" pitchFamily="18" charset="0"/>
              </a:rPr>
              <a:t>3</a:t>
            </a:r>
            <a:r>
              <a:rPr lang="sk-SK" altLang="de-CZ" sz="2800">
                <a:latin typeface="Times New Roman" panose="02020603050405020304" pitchFamily="18" charset="0"/>
              </a:rPr>
              <a:t>/ je kmeň i- a koncovky -x, -m, -mi</a:t>
            </a:r>
            <a:r>
              <a:rPr lang="de-CH" altLang="de-CZ" sz="2800" baseline="-20000">
                <a:latin typeface="Times New Roman" panose="02020603050405020304" pitchFamily="18" charset="0"/>
              </a:rPr>
              <a:t>3</a:t>
            </a:r>
            <a:r>
              <a:rPr lang="sk-SK" altLang="de-CZ" sz="2800">
                <a:latin typeface="Times New Roman" panose="02020603050405020304" pitchFamily="18" charset="0"/>
              </a:rPr>
              <a:t>, pre čo u iných slov niet opory, alebo či tu niet kmeňa a sú iba koncovky -ix, -im, im,i</a:t>
            </a:r>
            <a:r>
              <a:rPr lang="de-CH" altLang="de-CZ" sz="2800" baseline="-20000">
                <a:latin typeface="Times New Roman" panose="02020603050405020304" pitchFamily="18" charset="0"/>
              </a:rPr>
              <a:t>3</a:t>
            </a:r>
            <a:r>
              <a:rPr lang="sk-SK" altLang="de-CZ" sz="2800">
                <a:latin typeface="Times New Roman" panose="02020603050405020304" pitchFamily="18" charset="0"/>
              </a:rPr>
              <a:t>, čo v systéme ruskej flexie nemá obdoby.</a:t>
            </a:r>
            <a:r>
              <a:rPr lang="sk-SK" altLang="de-DE" sz="2800">
                <a:latin typeface="Times New Roman" panose="02020603050405020304" pitchFamily="18" charset="0"/>
              </a:rPr>
              <a:t>“</a:t>
            </a:r>
            <a:endParaRPr lang="sk-SK" altLang="de-CZ" sz="2800">
              <a:latin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k-SK" altLang="de-CZ" sz="2800">
                <a:latin typeface="Times New Roman" panose="02020603050405020304" pitchFamily="18" charset="0"/>
              </a:rPr>
              <a:t>Kdybychom přece aplikovali první řešení, měli bychom v G/L a D stejné koncovky jako u číslovek </a:t>
            </a:r>
            <a:r>
              <a:rPr lang="ru-RU" altLang="de-CZ" sz="2800" i="1">
                <a:latin typeface="Times New Roman" panose="02020603050405020304" pitchFamily="18" charset="0"/>
              </a:rPr>
              <a:t>два</a:t>
            </a:r>
            <a:r>
              <a:rPr lang="cs-CZ" altLang="de-CZ" sz="2800">
                <a:latin typeface="Times New Roman" panose="02020603050405020304" pitchFamily="18" charset="0"/>
              </a:rPr>
              <a:t>, </a:t>
            </a:r>
            <a:r>
              <a:rPr lang="ru-RU" altLang="de-CZ" sz="2800" i="1">
                <a:latin typeface="Times New Roman" panose="02020603050405020304" pitchFamily="18" charset="0"/>
              </a:rPr>
              <a:t>три</a:t>
            </a:r>
            <a:r>
              <a:rPr lang="cs-CZ" altLang="de-CZ" sz="2800">
                <a:latin typeface="Times New Roman" panose="02020603050405020304" pitchFamily="18" charset="0"/>
              </a:rPr>
              <a:t>, </a:t>
            </a:r>
            <a:r>
              <a:rPr lang="ru-RU" altLang="de-CZ" sz="2800" i="1">
                <a:latin typeface="Times New Roman" panose="02020603050405020304" pitchFamily="18" charset="0"/>
              </a:rPr>
              <a:t>четыре</a:t>
            </a:r>
            <a:r>
              <a:rPr lang="cs-CZ" altLang="de-CZ" sz="2800">
                <a:latin typeface="Times New Roman" panose="02020603050405020304" pitchFamily="18" charset="0"/>
              </a:rPr>
              <a:t>; instrumentálová koncovka by aspoň byla analogická (a navíc vystupuje v substantivních tvarech jako </a:t>
            </a:r>
            <a:r>
              <a:rPr lang="ru-RU" altLang="de-CZ" sz="2800" i="1">
                <a:latin typeface="Times New Roman" panose="02020603050405020304" pitchFamily="18" charset="0"/>
              </a:rPr>
              <a:t>людьм</a:t>
            </a:r>
            <a:r>
              <a:rPr lang="ru-RU" altLang="de-CZ" sz="2800" i="1" u="sng">
                <a:latin typeface="Times New Roman" panose="02020603050405020304" pitchFamily="18" charset="0"/>
              </a:rPr>
              <a:t>и</a:t>
            </a:r>
            <a:r>
              <a:rPr lang="cs-CZ" altLang="de-CZ" sz="2800">
                <a:latin typeface="Times New Roman" panose="02020603050405020304" pitchFamily="18" charset="0"/>
              </a:rPr>
              <a:t>)</a:t>
            </a:r>
            <a:endParaRPr lang="ru-RU" altLang="de-CZ" sz="2800">
              <a:latin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altLang="de-CZ" sz="2800">
                <a:latin typeface="Times New Roman" panose="02020603050405020304" pitchFamily="18" charset="0"/>
              </a:rPr>
              <a:t>Ďurovič a RG (1979) oproti tomu dané tvary fakticky neanalyzují, srov. Ďurovič (c. m.):</a:t>
            </a:r>
            <a:endParaRPr lang="sk-SK" altLang="de-CZ" sz="2800">
              <a:latin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altLang="de-CZ" sz="2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-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-Design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Arial" charset="0"/>
          </a:defRPr>
        </a:defPPr>
      </a:lstStyle>
    </a:lnDef>
  </a:objectDefaults>
  <a:extraClrSchemeLst>
    <a:extraClrScheme>
      <a:clrScheme name="Office-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1568</Words>
  <Application>Microsoft Macintosh PowerPoint</Application>
  <PresentationFormat>Bildschirmpräsentation (4:3)</PresentationFormat>
  <Paragraphs>42</Paragraphs>
  <Slides>13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6" baseType="lpstr">
      <vt:lpstr>Arial</vt:lpstr>
      <vt:lpstr>Times New Roman</vt:lpstr>
      <vt:lpstr>Office-Design</vt:lpstr>
      <vt:lpstr>Morfologie ruštiny</vt:lpstr>
      <vt:lpstr>Některé problémy interpretace morfologických tvarů adjektiv, zájmen a číslovek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Aufbruch und Konsolidierung, Konvergenz und Divergenz: Die slavischen Sprachen im 19. Jahrhundert</dc:title>
  <dc:creator>Markus Giger</dc:creator>
  <cp:lastModifiedBy>Markus Giger</cp:lastModifiedBy>
  <cp:revision>1646</cp:revision>
  <cp:lastPrinted>1601-01-01T00:00:00Z</cp:lastPrinted>
  <dcterms:created xsi:type="dcterms:W3CDTF">2010-03-17T05:32:37Z</dcterms:created>
  <dcterms:modified xsi:type="dcterms:W3CDTF">2025-04-02T09:55:42Z</dcterms:modified>
</cp:coreProperties>
</file>