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3"/>
  </p:sldMasterIdLst>
  <p:notesMasterIdLst>
    <p:notesMasterId r:id="rId31"/>
  </p:notesMasterIdLst>
  <p:handoutMasterIdLst>
    <p:handoutMasterId r:id="rId32"/>
  </p:handoutMasterIdLst>
  <p:sldIdLst>
    <p:sldId id="282" r:id="rId4"/>
    <p:sldId id="363" r:id="rId5"/>
    <p:sldId id="365" r:id="rId6"/>
    <p:sldId id="374" r:id="rId7"/>
    <p:sldId id="355" r:id="rId8"/>
    <p:sldId id="375" r:id="rId9"/>
    <p:sldId id="376" r:id="rId10"/>
    <p:sldId id="377" r:id="rId11"/>
    <p:sldId id="378" r:id="rId12"/>
    <p:sldId id="391" r:id="rId13"/>
    <p:sldId id="379" r:id="rId14"/>
    <p:sldId id="380" r:id="rId15"/>
    <p:sldId id="383" r:id="rId16"/>
    <p:sldId id="384" r:id="rId17"/>
    <p:sldId id="385" r:id="rId18"/>
    <p:sldId id="386" r:id="rId19"/>
    <p:sldId id="387" r:id="rId20"/>
    <p:sldId id="388" r:id="rId21"/>
    <p:sldId id="389" r:id="rId22"/>
    <p:sldId id="381" r:id="rId23"/>
    <p:sldId id="382" r:id="rId24"/>
    <p:sldId id="394" r:id="rId25"/>
    <p:sldId id="393" r:id="rId26"/>
    <p:sldId id="395" r:id="rId27"/>
    <p:sldId id="390" r:id="rId28"/>
    <p:sldId id="397" r:id="rId29"/>
    <p:sldId id="396" r:id="rId30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6464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073A0DAA-6AF3-43AB-8588-CEC1D06C72B9}"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0" autoAdjust="0"/>
    <p:restoredTop sz="64496" autoAdjust="0"/>
  </p:normalViewPr>
  <p:slideViewPr>
    <p:cSldViewPr snapToGrid="0">
      <p:cViewPr varScale="1">
        <p:scale>
          <a:sx n="55" d="100"/>
          <a:sy n="55" d="100"/>
        </p:scale>
        <p:origin x="1770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6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37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9F2ABBF-518D-4884-86CE-FF081563065C}" type="datetime1">
              <a:rPr lang="cs-CZ" smtClean="0"/>
              <a:t>30.10.2024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D7907-2EF3-43DD-AB94-E2AB190773F6}" type="datetime1">
              <a:rPr lang="cs-CZ" smtClean="0"/>
              <a:pPr/>
              <a:t>30.10.2024</a:t>
            </a:fld>
            <a:endParaRPr lang="cs-CZ" dirty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17772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-17002125" y="-11796713"/>
            <a:ext cx="22204363" cy="1249045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77039" cy="41076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lang="en-US" sz="1200" dirty="0" smtClean="0"/>
              <a:t>Davis </a:t>
            </a:r>
            <a:r>
              <a:rPr lang="cs-CZ" sz="1200" dirty="0" smtClean="0"/>
              <a:t>a </a:t>
            </a:r>
            <a:r>
              <a:rPr lang="en-US" sz="1200" dirty="0" err="1" smtClean="0"/>
              <a:t>Memmott</a:t>
            </a:r>
            <a:r>
              <a:rPr lang="en-US" sz="1200" dirty="0" smtClean="0"/>
              <a:t> (1983)</a:t>
            </a:r>
            <a:r>
              <a:rPr lang="cs-CZ" sz="1200" dirty="0" smtClean="0"/>
              <a:t>: </a:t>
            </a:r>
            <a:r>
              <a:rPr lang="cs-CZ" sz="1200" b="1" dirty="0" smtClean="0"/>
              <a:t>hypotéza</a:t>
            </a:r>
            <a:r>
              <a:rPr lang="en-US" sz="1200" b="1" dirty="0" smtClean="0"/>
              <a:t> „</a:t>
            </a:r>
            <a:r>
              <a:rPr lang="cs-CZ" sz="1200" b="1" dirty="0" smtClean="0"/>
              <a:t>krajního případu</a:t>
            </a:r>
            <a:r>
              <a:rPr lang="en-US" sz="1200" b="1" dirty="0" smtClean="0"/>
              <a:t>”</a:t>
            </a:r>
            <a:r>
              <a:rPr lang="cs-CZ" sz="1200" b="1" dirty="0" smtClean="0"/>
              <a:t> (last resort)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0150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-17002125" y="-11796713"/>
            <a:ext cx="22204363" cy="1249045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77039" cy="41076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lang="en-US" sz="1200" dirty="0" smtClean="0"/>
              <a:t>Davis </a:t>
            </a:r>
            <a:r>
              <a:rPr lang="cs-CZ" sz="1200" dirty="0" smtClean="0"/>
              <a:t>a </a:t>
            </a:r>
            <a:r>
              <a:rPr lang="en-US" sz="1200" dirty="0" err="1" smtClean="0"/>
              <a:t>Memmott</a:t>
            </a:r>
            <a:r>
              <a:rPr lang="en-US" sz="1200" dirty="0" smtClean="0"/>
              <a:t> (1983)</a:t>
            </a:r>
            <a:r>
              <a:rPr lang="cs-CZ" sz="1200" dirty="0" smtClean="0"/>
              <a:t>: </a:t>
            </a:r>
            <a:r>
              <a:rPr lang="cs-CZ" sz="1200" b="1" dirty="0" smtClean="0"/>
              <a:t>hypotéza</a:t>
            </a:r>
            <a:r>
              <a:rPr lang="en-US" sz="1200" b="1" dirty="0" smtClean="0"/>
              <a:t> „</a:t>
            </a:r>
            <a:r>
              <a:rPr lang="cs-CZ" sz="1200" b="1" dirty="0" smtClean="0"/>
              <a:t>krajního případu</a:t>
            </a:r>
            <a:r>
              <a:rPr lang="en-US" sz="1200" b="1" dirty="0" smtClean="0"/>
              <a:t>”</a:t>
            </a:r>
            <a:r>
              <a:rPr lang="cs-CZ" sz="1200" b="1" dirty="0" smtClean="0"/>
              <a:t> (last resort</a:t>
            </a:r>
            <a:r>
              <a:rPr lang="cs-CZ" sz="1200" b="1" dirty="0" smtClean="0"/>
              <a:t>)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lang="cs-CZ" sz="1200" b="0" dirty="0" smtClean="0"/>
              <a:t>ATOM (A </a:t>
            </a:r>
            <a:r>
              <a:rPr lang="cs-CZ" sz="1200" b="0" dirty="0" err="1" smtClean="0"/>
              <a:t>Theory</a:t>
            </a:r>
            <a:r>
              <a:rPr lang="cs-CZ" sz="1200" b="0" dirty="0" smtClean="0"/>
              <a:t> </a:t>
            </a:r>
            <a:r>
              <a:rPr lang="cs-CZ" sz="1200" b="0" dirty="0" err="1" smtClean="0"/>
              <a:t>Of</a:t>
            </a:r>
            <a:r>
              <a:rPr lang="cs-CZ" sz="1200" b="0" dirty="0" smtClean="0"/>
              <a:t> Magnitude) – souvisí</a:t>
            </a:r>
            <a:r>
              <a:rPr lang="cs-CZ" sz="1200" b="0" baseline="0" dirty="0" smtClean="0"/>
              <a:t> to spolu a počty a další vlastnosti související s velikostí jsou reprezentovány podobným mechanismem, podporují se vzájemně</a:t>
            </a:r>
            <a:endParaRPr lang="cs-CZ" sz="1200" b="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7840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-17002125" y="-11796713"/>
            <a:ext cx="22204363" cy="1249045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77039" cy="41076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lang="en-US" sz="1200" dirty="0" smtClean="0"/>
              <a:t>Davis </a:t>
            </a:r>
            <a:r>
              <a:rPr lang="cs-CZ" sz="1200" dirty="0" smtClean="0"/>
              <a:t>a </a:t>
            </a:r>
            <a:r>
              <a:rPr lang="en-US" sz="1200" dirty="0" err="1" smtClean="0"/>
              <a:t>Memmott</a:t>
            </a:r>
            <a:r>
              <a:rPr lang="en-US" sz="1200" dirty="0" smtClean="0"/>
              <a:t> (1983)</a:t>
            </a:r>
            <a:r>
              <a:rPr lang="cs-CZ" sz="1200" dirty="0" smtClean="0"/>
              <a:t>: </a:t>
            </a:r>
            <a:r>
              <a:rPr lang="cs-CZ" sz="1200" b="1" dirty="0" smtClean="0"/>
              <a:t>hypotéza</a:t>
            </a:r>
            <a:r>
              <a:rPr lang="en-US" sz="1200" b="1" dirty="0" smtClean="0"/>
              <a:t> „</a:t>
            </a:r>
            <a:r>
              <a:rPr lang="cs-CZ" sz="1200" b="1" dirty="0" smtClean="0"/>
              <a:t>krajního případu</a:t>
            </a:r>
            <a:r>
              <a:rPr lang="en-US" sz="1200" b="1" dirty="0" smtClean="0"/>
              <a:t>”</a:t>
            </a:r>
            <a:r>
              <a:rPr lang="cs-CZ" sz="1200" b="1" dirty="0" smtClean="0"/>
              <a:t> (last resort)</a:t>
            </a:r>
          </a:p>
          <a:p>
            <a:r>
              <a:rPr lang="en-US" sz="12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Subject could pass through the reinforced door</a:t>
            </a:r>
          </a:p>
          <a:p>
            <a:r>
              <a:rPr lang="en-US" sz="12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to rejoin shoal mates in the outer tank (not shown).</a:t>
            </a:r>
            <a:endParaRPr lang="cs-CZ" sz="12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r>
              <a:rPr lang="cs-CZ" sz="12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Půlka trénována na 2 prvky, půlka na 3</a:t>
            </a:r>
            <a:endParaRPr lang="cs-CZ" sz="1200" b="1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73781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77039" cy="41076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88833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77039" cy="41076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r>
              <a:rPr lang="en-US" sz="12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Each subject's performance on the transfer test provides</a:t>
            </a:r>
            <a:r>
              <a:rPr lang="cs-CZ" sz="12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</a:t>
            </a:r>
            <a:r>
              <a:rPr lang="en-US" sz="12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unequivocal evidence that monkeys can detect the </a:t>
            </a:r>
            <a:r>
              <a:rPr lang="en-US" sz="1200" b="0" i="0" u="none" strike="noStrike" baseline="0" dirty="0" err="1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numerosities</a:t>
            </a:r>
            <a:endParaRPr lang="en-US" sz="12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r>
              <a:rPr lang="en-US" sz="12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1-^t and that they deduced the ascending or descending</a:t>
            </a:r>
            <a:r>
              <a:rPr lang="cs-CZ" sz="12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</a:t>
            </a:r>
            <a:r>
              <a:rPr lang="en-US" sz="12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rule that was common to the training sets</a:t>
            </a:r>
            <a:endParaRPr lang="cs-CZ" sz="12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r>
              <a:rPr lang="cs-CZ" sz="1200" b="0" i="0" u="none" strike="noStrike" baseline="0" dirty="0" err="1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The</a:t>
            </a:r>
            <a:r>
              <a:rPr lang="cs-CZ" sz="12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</a:t>
            </a:r>
            <a:r>
              <a:rPr lang="cs-CZ" sz="1200" b="0" i="0" u="none" strike="noStrike" baseline="0" dirty="0" err="1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monkeys</a:t>
            </a:r>
            <a:r>
              <a:rPr lang="cs-CZ" sz="12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</a:t>
            </a:r>
            <a:r>
              <a:rPr lang="cs-CZ" sz="1200" b="0" i="0" u="none" strike="noStrike" baseline="0" dirty="0" err="1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could</a:t>
            </a:r>
            <a:r>
              <a:rPr lang="cs-CZ" sz="12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</a:t>
            </a:r>
            <a:r>
              <a:rPr lang="cs-CZ" sz="1200" b="0" i="0" u="none" strike="noStrike" baseline="0" dirty="0" err="1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have</a:t>
            </a:r>
            <a:r>
              <a:rPr lang="cs-CZ" sz="12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</a:t>
            </a:r>
            <a:r>
              <a:rPr lang="en-US" sz="12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discriminated exemplars of the four </a:t>
            </a:r>
            <a:r>
              <a:rPr lang="en-US" sz="1200" b="0" i="0" u="none" strike="noStrike" baseline="0" dirty="0" err="1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numerosities</a:t>
            </a:r>
            <a:r>
              <a:rPr lang="en-US" sz="12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as nominal</a:t>
            </a:r>
            <a:r>
              <a:rPr lang="cs-CZ" sz="12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</a:t>
            </a:r>
            <a:r>
              <a:rPr lang="en-US" sz="12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categories (A, B, C, and D) and learned to order them</a:t>
            </a:r>
            <a:r>
              <a:rPr lang="cs-CZ" sz="12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</a:t>
            </a:r>
            <a:r>
              <a:rPr lang="en-US" sz="12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as they might the stimuli of an arbitrary sequence</a:t>
            </a:r>
            <a:r>
              <a:rPr lang="cs-CZ" sz="12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(A —' B —• C —• D).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08122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77039" cy="41076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95221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18088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77039" cy="41076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05569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77039" cy="41076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61612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77039" cy="41076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9176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18550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Oblasti účastnící se na počítání jsou v podstatě známy už od 1919 </a:t>
            </a:r>
            <a:r>
              <a:rPr lang="cs-CZ" dirty="0" err="1" smtClean="0"/>
              <a:t>inferior</a:t>
            </a:r>
            <a:endParaRPr lang="cs-CZ" dirty="0" smtClean="0"/>
          </a:p>
          <a:p>
            <a:r>
              <a:rPr lang="cs-CZ" dirty="0" err="1" smtClean="0"/>
              <a:t>parietal</a:t>
            </a:r>
            <a:r>
              <a:rPr lang="cs-CZ" dirty="0" smtClean="0"/>
              <a:t> </a:t>
            </a:r>
            <a:r>
              <a:rPr lang="cs-CZ" dirty="0" err="1" smtClean="0"/>
              <a:t>lobule</a:t>
            </a:r>
            <a:r>
              <a:rPr lang="cs-CZ" dirty="0" smtClean="0"/>
              <a:t> (</a:t>
            </a:r>
            <a:r>
              <a:rPr lang="cs-CZ" dirty="0" err="1" smtClean="0"/>
              <a:t>angular</a:t>
            </a:r>
            <a:r>
              <a:rPr lang="cs-CZ" dirty="0" smtClean="0"/>
              <a:t> </a:t>
            </a:r>
            <a:r>
              <a:rPr lang="cs-CZ" dirty="0" err="1" smtClean="0"/>
              <a:t>gyrus</a:t>
            </a:r>
            <a:r>
              <a:rPr lang="cs-CZ" dirty="0" smtClean="0"/>
              <a:t>),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intraparietal</a:t>
            </a:r>
            <a:r>
              <a:rPr lang="cs-CZ" dirty="0" smtClean="0"/>
              <a:t> </a:t>
            </a:r>
            <a:r>
              <a:rPr lang="cs-CZ" dirty="0" err="1" smtClean="0"/>
              <a:t>sulcus</a:t>
            </a:r>
            <a:r>
              <a:rPr lang="cs-CZ" dirty="0" smtClean="0"/>
              <a:t> (IPS) and </a:t>
            </a:r>
            <a:r>
              <a:rPr lang="cs-CZ" dirty="0" err="1" smtClean="0"/>
              <a:t>the</a:t>
            </a:r>
            <a:endParaRPr lang="cs-CZ" dirty="0" smtClean="0"/>
          </a:p>
          <a:p>
            <a:r>
              <a:rPr lang="cs-CZ" dirty="0" err="1" smtClean="0"/>
              <a:t>inferior</a:t>
            </a:r>
            <a:r>
              <a:rPr lang="cs-CZ" dirty="0" smtClean="0"/>
              <a:t> </a:t>
            </a:r>
            <a:r>
              <a:rPr lang="cs-CZ" dirty="0" err="1" smtClean="0"/>
              <a:t>frontal</a:t>
            </a:r>
            <a:r>
              <a:rPr lang="cs-CZ" dirty="0" smtClean="0"/>
              <a:t> </a:t>
            </a:r>
            <a:r>
              <a:rPr lang="cs-CZ" dirty="0" err="1" smtClean="0"/>
              <a:t>gyrus</a:t>
            </a:r>
            <a:r>
              <a:rPr lang="cs-CZ" dirty="0" smtClean="0"/>
              <a:t> (</a:t>
            </a:r>
            <a:r>
              <a:rPr lang="cs-CZ" dirty="0" err="1" smtClean="0"/>
              <a:t>Henschen</a:t>
            </a:r>
            <a:r>
              <a:rPr lang="cs-CZ" dirty="0" smtClean="0"/>
              <a:t>, 1919; </a:t>
            </a:r>
            <a:r>
              <a:rPr lang="cs-CZ" dirty="0" err="1" smtClean="0"/>
              <a:t>Fig</a:t>
            </a:r>
            <a:r>
              <a:rPr lang="cs-CZ" dirty="0" smtClean="0"/>
              <a:t>. 4A).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50840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The first stage</a:t>
            </a:r>
            <a:r>
              <a:rPr lang="cs-CZ" i="1" dirty="0" smtClean="0"/>
              <a:t> </a:t>
            </a:r>
            <a:r>
              <a:rPr lang="en-US" i="1" dirty="0" smtClean="0"/>
              <a:t>of the model would involve an item-location map, where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discrete items are encoded with respect to the different spatial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location in which they appear. Secondly, the location information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passes through a summation mechanism, in which the different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discrete locations are accumulated and transformed into 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quantity. Finally, the quantitative information is generalized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and transformed into an abstract number-selective code.</a:t>
            </a:r>
            <a:endParaRPr lang="cs-CZ" i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i="1" dirty="0" err="1" smtClean="0"/>
              <a:t>Number</a:t>
            </a:r>
            <a:r>
              <a:rPr lang="cs-CZ" i="1" baseline="0" dirty="0" smtClean="0"/>
              <a:t> </a:t>
            </a:r>
            <a:r>
              <a:rPr lang="cs-CZ" i="1" baseline="0" dirty="0" err="1" smtClean="0"/>
              <a:t>neurons</a:t>
            </a:r>
            <a:r>
              <a:rPr lang="cs-CZ" i="1" baseline="0" dirty="0" smtClean="0"/>
              <a:t>: funguje to na </a:t>
            </a:r>
            <a:r>
              <a:rPr lang="cs-CZ" i="1" baseline="0" dirty="0" err="1" smtClean="0"/>
              <a:t>dot</a:t>
            </a:r>
            <a:r>
              <a:rPr lang="cs-CZ" i="1" baseline="0" dirty="0" smtClean="0"/>
              <a:t> </a:t>
            </a:r>
            <a:r>
              <a:rPr lang="cs-CZ" i="1" baseline="0" dirty="0" err="1" smtClean="0"/>
              <a:t>displays</a:t>
            </a:r>
            <a:r>
              <a:rPr lang="cs-CZ" i="1" baseline="0" dirty="0" smtClean="0"/>
              <a:t> (</a:t>
            </a:r>
            <a:r>
              <a:rPr lang="cs-CZ" i="1" baseline="0" dirty="0" err="1" smtClean="0"/>
              <a:t>Fig</a:t>
            </a:r>
            <a:r>
              <a:rPr lang="cs-CZ" i="1" baseline="0" dirty="0" smtClean="0"/>
              <a:t>. 4D) (</a:t>
            </a:r>
            <a:r>
              <a:rPr lang="cs-CZ" i="1" baseline="0" dirty="0" err="1" smtClean="0"/>
              <a:t>Nieder</a:t>
            </a:r>
            <a:r>
              <a:rPr lang="cs-CZ" i="1" baseline="0" dirty="0" smtClean="0"/>
              <a:t> et al., 2002;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i="1" baseline="0" dirty="0" err="1" smtClean="0"/>
              <a:t>Nieder</a:t>
            </a:r>
            <a:r>
              <a:rPr lang="cs-CZ" i="1" baseline="0" dirty="0" smtClean="0"/>
              <a:t> and Miller, 2003; </a:t>
            </a:r>
            <a:r>
              <a:rPr lang="cs-CZ" i="1" baseline="0" dirty="0" err="1" smtClean="0"/>
              <a:t>Nieder</a:t>
            </a:r>
            <a:r>
              <a:rPr lang="cs-CZ" i="1" baseline="0" dirty="0" smtClean="0"/>
              <a:t>, 2016a; </a:t>
            </a:r>
            <a:r>
              <a:rPr lang="cs-CZ" i="1" baseline="0" dirty="0" err="1" smtClean="0"/>
              <a:t>Okuyama</a:t>
            </a:r>
            <a:r>
              <a:rPr lang="cs-CZ" i="1" baseline="0" dirty="0" smtClean="0"/>
              <a:t> et al., 2015),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i="1" baseline="0" dirty="0" smtClean="0"/>
              <a:t>auditory and </a:t>
            </a:r>
            <a:r>
              <a:rPr lang="cs-CZ" i="1" baseline="0" dirty="0" err="1" smtClean="0"/>
              <a:t>visual</a:t>
            </a:r>
            <a:r>
              <a:rPr lang="cs-CZ" i="1" baseline="0" dirty="0" smtClean="0"/>
              <a:t> </a:t>
            </a:r>
            <a:r>
              <a:rPr lang="cs-CZ" i="1" baseline="0" dirty="0" err="1" smtClean="0"/>
              <a:t>sequences</a:t>
            </a:r>
            <a:r>
              <a:rPr lang="cs-CZ" i="1" baseline="0" dirty="0" smtClean="0"/>
              <a:t> (</a:t>
            </a:r>
            <a:r>
              <a:rPr lang="cs-CZ" i="1" baseline="0" dirty="0" err="1" smtClean="0"/>
              <a:t>Nieder</a:t>
            </a:r>
            <a:r>
              <a:rPr lang="cs-CZ" i="1" baseline="0" dirty="0" smtClean="0"/>
              <a:t> et al., 2006; </a:t>
            </a:r>
            <a:r>
              <a:rPr lang="cs-CZ" i="1" baseline="0" dirty="0" err="1" smtClean="0"/>
              <a:t>Nieder</a:t>
            </a:r>
            <a:r>
              <a:rPr lang="cs-CZ" i="1" baseline="0" dirty="0" smtClean="0"/>
              <a:t>, 2012),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i="1" baseline="0" dirty="0" smtClean="0"/>
              <a:t>and hand </a:t>
            </a:r>
            <a:r>
              <a:rPr lang="cs-CZ" i="1" baseline="0" dirty="0" err="1" smtClean="0"/>
              <a:t>movements</a:t>
            </a:r>
            <a:r>
              <a:rPr lang="cs-CZ" i="1" baseline="0" dirty="0" smtClean="0"/>
              <a:t> (</a:t>
            </a:r>
            <a:r>
              <a:rPr lang="cs-CZ" i="1" baseline="0" dirty="0" err="1" smtClean="0"/>
              <a:t>Sawamura</a:t>
            </a:r>
            <a:r>
              <a:rPr lang="cs-CZ" i="1" baseline="0" dirty="0" smtClean="0"/>
              <a:t> et al., 2002).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Some neurons in the prefrontal cortex (PFC) even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represent the same number of both visual and auditory events: they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respond to number irrespective of the modality (</a:t>
            </a:r>
            <a:r>
              <a:rPr lang="en-US" i="1" dirty="0" err="1" smtClean="0"/>
              <a:t>Nieder</a:t>
            </a:r>
            <a:r>
              <a:rPr lang="en-US" i="1" dirty="0" smtClean="0"/>
              <a:t>, 2012).</a:t>
            </a:r>
            <a:endParaRPr lang="cs-CZ" i="1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15275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50" dirty="0" smtClean="0"/>
              <a:t>Fig. 4. Representation of number in the</a:t>
            </a:r>
            <a:r>
              <a:rPr lang="cs-CZ" sz="1050" dirty="0" smtClean="0"/>
              <a:t> </a:t>
            </a:r>
            <a:r>
              <a:rPr lang="en-US" sz="1050" dirty="0" smtClean="0"/>
              <a:t>mammalian brain. (A) Lateral view of a human</a:t>
            </a:r>
            <a:r>
              <a:rPr lang="cs-CZ" sz="1050" dirty="0" smtClean="0"/>
              <a:t> </a:t>
            </a:r>
            <a:r>
              <a:rPr lang="en-US" sz="1050" dirty="0" smtClean="0"/>
              <a:t>brain (left is anterior); red shading shows areas</a:t>
            </a:r>
            <a:r>
              <a:rPr lang="cs-CZ" sz="1050" dirty="0" smtClean="0"/>
              <a:t> </a:t>
            </a:r>
            <a:r>
              <a:rPr lang="en-US" sz="1050" dirty="0" smtClean="0"/>
              <a:t>that are consistently activated by numbers in</a:t>
            </a:r>
            <a:r>
              <a:rPr lang="cs-CZ" sz="1050" dirty="0" smtClean="0"/>
              <a:t> </a:t>
            </a:r>
            <a:r>
              <a:rPr lang="en-US" sz="1050" dirty="0" smtClean="0"/>
              <a:t>functional imaging studies. (B) A ‘number 3’</a:t>
            </a:r>
            <a:r>
              <a:rPr lang="cs-CZ" sz="1050" dirty="0" smtClean="0"/>
              <a:t> </a:t>
            </a:r>
            <a:r>
              <a:rPr lang="en-US" sz="1050" dirty="0" smtClean="0"/>
              <a:t>neuron recorded from the medial temporal lobe</a:t>
            </a:r>
            <a:r>
              <a:rPr lang="cs-CZ" sz="1050" dirty="0" smtClean="0"/>
              <a:t> </a:t>
            </a:r>
            <a:r>
              <a:rPr lang="en-US" sz="1050" dirty="0" smtClean="0"/>
              <a:t>(MTL) of humans performing a simple arithmetic</a:t>
            </a:r>
            <a:r>
              <a:rPr lang="cs-CZ" sz="1050" dirty="0" smtClean="0"/>
              <a:t> </a:t>
            </a:r>
            <a:r>
              <a:rPr lang="en-US" sz="1050" dirty="0" smtClean="0"/>
              <a:t>task with dot </a:t>
            </a:r>
            <a:r>
              <a:rPr lang="en-US" sz="1050" dirty="0" err="1" smtClean="0"/>
              <a:t>numerosities</a:t>
            </a:r>
            <a:r>
              <a:rPr lang="en-US" sz="1050" dirty="0" smtClean="0"/>
              <a:t>. The spike-density</a:t>
            </a:r>
            <a:r>
              <a:rPr lang="cs-CZ" sz="1050" dirty="0" smtClean="0"/>
              <a:t> </a:t>
            </a:r>
            <a:r>
              <a:rPr lang="en-US" sz="1050" dirty="0" smtClean="0"/>
              <a:t>histogram shows the time-resolved average firing</a:t>
            </a:r>
            <a:r>
              <a:rPr lang="cs-CZ" sz="1050" dirty="0" smtClean="0"/>
              <a:t> </a:t>
            </a:r>
            <a:r>
              <a:rPr lang="en-US" sz="1050" dirty="0" smtClean="0"/>
              <a:t>rate of a single neuron while the patient sees the</a:t>
            </a:r>
            <a:r>
              <a:rPr lang="cs-CZ" sz="1050" dirty="0" smtClean="0"/>
              <a:t> </a:t>
            </a:r>
            <a:r>
              <a:rPr lang="en-US" sz="1050" dirty="0" smtClean="0"/>
              <a:t>number of dots in a sample display (onset at</a:t>
            </a:r>
            <a:r>
              <a:rPr lang="cs-CZ" sz="1050" dirty="0" smtClean="0"/>
              <a:t> </a:t>
            </a:r>
            <a:r>
              <a:rPr lang="en-US" sz="1050" dirty="0" smtClean="0"/>
              <a:t>500 </a:t>
            </a:r>
            <a:r>
              <a:rPr lang="en-US" sz="1050" dirty="0" err="1" smtClean="0"/>
              <a:t>ms</a:t>
            </a:r>
            <a:r>
              <a:rPr lang="en-US" sz="1050" dirty="0" smtClean="0"/>
              <a:t>, offset at 1000 </a:t>
            </a:r>
            <a:r>
              <a:rPr lang="en-US" sz="1050" dirty="0" err="1" smtClean="0"/>
              <a:t>ms</a:t>
            </a:r>
            <a:r>
              <a:rPr lang="en-US" sz="1050" dirty="0" smtClean="0"/>
              <a:t>). The firing rate is</a:t>
            </a:r>
            <a:r>
              <a:rPr lang="cs-CZ" sz="1050" dirty="0" smtClean="0"/>
              <a:t> </a:t>
            </a:r>
            <a:r>
              <a:rPr lang="en-US" sz="1050" dirty="0" smtClean="0"/>
              <a:t>highest to the preferred </a:t>
            </a:r>
            <a:r>
              <a:rPr lang="en-US" sz="1050" dirty="0" err="1" smtClean="0"/>
              <a:t>numerosity</a:t>
            </a:r>
            <a:r>
              <a:rPr lang="en-US" sz="1050" dirty="0" smtClean="0"/>
              <a:t> 3, and</a:t>
            </a:r>
            <a:r>
              <a:rPr lang="cs-CZ" sz="1050" dirty="0" smtClean="0"/>
              <a:t> </a:t>
            </a:r>
            <a:r>
              <a:rPr lang="en-US" sz="1050" dirty="0" smtClean="0"/>
              <a:t>progressively drops at more remote</a:t>
            </a:r>
            <a:r>
              <a:rPr lang="cs-CZ" sz="1050" dirty="0" smtClean="0"/>
              <a:t> </a:t>
            </a:r>
            <a:r>
              <a:rPr lang="en-US" sz="1050" dirty="0" err="1" smtClean="0"/>
              <a:t>numerosities</a:t>
            </a:r>
            <a:r>
              <a:rPr lang="en-US" sz="1050" dirty="0" smtClean="0"/>
              <a:t>. </a:t>
            </a:r>
            <a:r>
              <a:rPr lang="en-US" sz="1050" dirty="0" err="1" smtClean="0"/>
              <a:t>Colours</a:t>
            </a:r>
            <a:r>
              <a:rPr lang="en-US" sz="1050" dirty="0" smtClean="0"/>
              <a:t> correspond to specific</a:t>
            </a:r>
            <a:r>
              <a:rPr lang="cs-CZ" sz="1050" dirty="0" smtClean="0"/>
              <a:t> </a:t>
            </a:r>
            <a:r>
              <a:rPr lang="en-US" sz="1050" dirty="0" smtClean="0"/>
              <a:t>tested numbers from 1 to 5. The inset shows this</a:t>
            </a:r>
            <a:r>
              <a:rPr lang="cs-CZ" sz="1050" dirty="0" smtClean="0"/>
              <a:t> </a:t>
            </a:r>
            <a:r>
              <a:rPr lang="en-US" sz="1050" dirty="0" smtClean="0"/>
              <a:t>neuron’s </a:t>
            </a:r>
            <a:r>
              <a:rPr lang="en-US" sz="1050" dirty="0" err="1" smtClean="0"/>
              <a:t>numerosity</a:t>
            </a:r>
            <a:r>
              <a:rPr lang="en-US" sz="1050" dirty="0" smtClean="0"/>
              <a:t> tuning function, i.e. the</a:t>
            </a:r>
            <a:r>
              <a:rPr lang="cs-CZ" sz="1050" dirty="0" smtClean="0"/>
              <a:t> </a:t>
            </a:r>
            <a:r>
              <a:rPr lang="en-US" sz="1050" dirty="0" smtClean="0"/>
              <a:t>average firing rate of this neuron as a function of</a:t>
            </a:r>
            <a:r>
              <a:rPr lang="cs-CZ" sz="1050" dirty="0" smtClean="0"/>
              <a:t> </a:t>
            </a:r>
            <a:r>
              <a:rPr lang="en-US" sz="1050" dirty="0" smtClean="0"/>
              <a:t>the shown </a:t>
            </a:r>
            <a:r>
              <a:rPr lang="en-US" sz="1050" dirty="0" err="1" smtClean="0"/>
              <a:t>numerosity</a:t>
            </a:r>
            <a:r>
              <a:rPr lang="en-US" sz="1050" dirty="0" smtClean="0"/>
              <a:t> (after </a:t>
            </a:r>
            <a:r>
              <a:rPr lang="en-US" sz="1050" dirty="0" err="1" smtClean="0"/>
              <a:t>Kutter</a:t>
            </a:r>
            <a:r>
              <a:rPr lang="en-US" sz="1050" dirty="0" smtClean="0"/>
              <a:t> et al., 2018).</a:t>
            </a:r>
            <a:r>
              <a:rPr lang="cs-CZ" sz="1050" dirty="0" smtClean="0"/>
              <a:t> </a:t>
            </a:r>
            <a:r>
              <a:rPr lang="en-US" sz="1050" dirty="0" smtClean="0"/>
              <a:t>(C) Lateral view of a rhesus monkey brain (left is</a:t>
            </a:r>
            <a:r>
              <a:rPr lang="cs-CZ" sz="1050" dirty="0" smtClean="0"/>
              <a:t> </a:t>
            </a:r>
            <a:r>
              <a:rPr lang="en-US" sz="1050" dirty="0" smtClean="0"/>
              <a:t>anterior). Recording sites in </a:t>
            </a:r>
            <a:r>
              <a:rPr lang="en-US" sz="1050" b="1" dirty="0" smtClean="0"/>
              <a:t>lateral prefrontal</a:t>
            </a:r>
            <a:r>
              <a:rPr lang="cs-CZ" sz="1050" b="1" dirty="0" smtClean="0"/>
              <a:t> </a:t>
            </a:r>
            <a:r>
              <a:rPr lang="en-US" sz="1050" b="1" dirty="0" smtClean="0"/>
              <a:t>cortex (LPFC</a:t>
            </a:r>
            <a:r>
              <a:rPr lang="en-US" sz="1050" dirty="0" smtClean="0"/>
              <a:t>), </a:t>
            </a:r>
            <a:r>
              <a:rPr lang="en-US" sz="1050" b="1" dirty="0" smtClean="0"/>
              <a:t>posterior parietal cortex (PPC)</a:t>
            </a:r>
            <a:r>
              <a:rPr lang="cs-CZ" sz="1050" dirty="0" smtClean="0"/>
              <a:t> </a:t>
            </a:r>
            <a:r>
              <a:rPr lang="en-US" sz="1050" dirty="0" smtClean="0"/>
              <a:t>and anterior </a:t>
            </a:r>
            <a:r>
              <a:rPr lang="en-US" sz="1050" b="1" dirty="0" smtClean="0"/>
              <a:t>inferior temporal cortex (AITC</a:t>
            </a:r>
            <a:r>
              <a:rPr lang="en-US" sz="1050" dirty="0" smtClean="0"/>
              <a:t>) are</a:t>
            </a:r>
            <a:r>
              <a:rPr lang="cs-CZ" sz="1050" dirty="0" smtClean="0"/>
              <a:t> </a:t>
            </a:r>
            <a:r>
              <a:rPr lang="en-US" sz="1050" dirty="0" smtClean="0"/>
              <a:t>shown. The proportions of </a:t>
            </a:r>
            <a:r>
              <a:rPr lang="en-US" sz="1050" dirty="0" err="1" smtClean="0"/>
              <a:t>numerosity</a:t>
            </a:r>
            <a:r>
              <a:rPr lang="en-US" sz="1050" dirty="0" smtClean="0"/>
              <a:t>-selective</a:t>
            </a:r>
            <a:r>
              <a:rPr lang="cs-CZ" sz="1050" dirty="0" smtClean="0"/>
              <a:t> </a:t>
            </a:r>
            <a:r>
              <a:rPr lang="en-US" sz="1050" dirty="0" smtClean="0"/>
              <a:t>neurons in each area are </a:t>
            </a:r>
            <a:r>
              <a:rPr lang="en-US" sz="1050" dirty="0" err="1" smtClean="0"/>
              <a:t>colour</a:t>
            </a:r>
            <a:r>
              <a:rPr lang="en-US" sz="1050" dirty="0" smtClean="0"/>
              <a:t> coded according</a:t>
            </a:r>
            <a:r>
              <a:rPr lang="cs-CZ" sz="1050" dirty="0" smtClean="0"/>
              <a:t> </a:t>
            </a:r>
            <a:r>
              <a:rPr lang="en-US" sz="1050" dirty="0" smtClean="0"/>
              <a:t>to the </a:t>
            </a:r>
            <a:r>
              <a:rPr lang="en-US" sz="1050" dirty="0" err="1" smtClean="0"/>
              <a:t>colour</a:t>
            </a:r>
            <a:r>
              <a:rPr lang="en-US" sz="1050" dirty="0" smtClean="0"/>
              <a:t> scale. (D) A ‘number 4’ neuron</a:t>
            </a:r>
            <a:r>
              <a:rPr lang="cs-CZ" sz="1050" dirty="0" smtClean="0"/>
              <a:t> </a:t>
            </a:r>
            <a:r>
              <a:rPr lang="en-US" sz="1050" dirty="0" smtClean="0"/>
              <a:t>recorded from </a:t>
            </a:r>
            <a:r>
              <a:rPr lang="en-US" sz="1050" b="1" dirty="0" smtClean="0"/>
              <a:t>ventral intraparietal (VIP) area </a:t>
            </a:r>
            <a:r>
              <a:rPr lang="en-US" sz="1050" dirty="0" smtClean="0"/>
              <a:t>of a</a:t>
            </a:r>
            <a:r>
              <a:rPr lang="cs-CZ" sz="1050" dirty="0" smtClean="0"/>
              <a:t> </a:t>
            </a:r>
            <a:r>
              <a:rPr lang="en-US" sz="1050" dirty="0" smtClean="0"/>
              <a:t>behaving rhesus monkey during a number</a:t>
            </a:r>
            <a:r>
              <a:rPr lang="cs-CZ" sz="1050" dirty="0" smtClean="0"/>
              <a:t> </a:t>
            </a:r>
            <a:r>
              <a:rPr lang="en-US" sz="1050" dirty="0" smtClean="0"/>
              <a:t>discrimination task. The spike-density histogram</a:t>
            </a:r>
            <a:r>
              <a:rPr lang="cs-CZ" sz="1050" dirty="0" smtClean="0"/>
              <a:t> </a:t>
            </a:r>
            <a:r>
              <a:rPr lang="en-US" sz="1050" dirty="0" smtClean="0"/>
              <a:t>shows the time-resolved average firing rate of a</a:t>
            </a:r>
            <a:r>
              <a:rPr lang="cs-CZ" sz="1050" dirty="0" smtClean="0"/>
              <a:t> </a:t>
            </a:r>
            <a:r>
              <a:rPr lang="en-US" sz="1050" dirty="0" smtClean="0"/>
              <a:t>single neuron while the monkey sees the number</a:t>
            </a:r>
            <a:r>
              <a:rPr lang="cs-CZ" sz="1050" dirty="0" smtClean="0"/>
              <a:t> </a:t>
            </a:r>
            <a:r>
              <a:rPr lang="en-US" sz="1050" dirty="0" smtClean="0"/>
              <a:t>of dots in a sample display (onset at 500 </a:t>
            </a:r>
            <a:r>
              <a:rPr lang="en-US" sz="1050" dirty="0" err="1" smtClean="0"/>
              <a:t>ms</a:t>
            </a:r>
            <a:r>
              <a:rPr lang="en-US" sz="1050" dirty="0" smtClean="0"/>
              <a:t>,</a:t>
            </a:r>
            <a:r>
              <a:rPr lang="cs-CZ" sz="1050" dirty="0" smtClean="0"/>
              <a:t> </a:t>
            </a:r>
            <a:r>
              <a:rPr lang="en-US" sz="1050" dirty="0" smtClean="0"/>
              <a:t>offset at 1300 </a:t>
            </a:r>
            <a:r>
              <a:rPr lang="en-US" sz="1050" dirty="0" err="1" smtClean="0"/>
              <a:t>ms</a:t>
            </a:r>
            <a:r>
              <a:rPr lang="en-US" sz="1050" dirty="0" smtClean="0"/>
              <a:t>). The firing rate is highest to the</a:t>
            </a:r>
            <a:r>
              <a:rPr lang="cs-CZ" sz="1050" dirty="0" smtClean="0"/>
              <a:t> </a:t>
            </a:r>
            <a:r>
              <a:rPr lang="en-US" sz="1050" dirty="0" smtClean="0"/>
              <a:t>preferred </a:t>
            </a:r>
            <a:r>
              <a:rPr lang="en-US" sz="1050" dirty="0" err="1" smtClean="0"/>
              <a:t>numerosity</a:t>
            </a:r>
            <a:r>
              <a:rPr lang="cs-CZ" sz="1050" dirty="0" smtClean="0"/>
              <a:t>-</a:t>
            </a:r>
          </a:p>
          <a:p>
            <a:r>
              <a:rPr lang="cs-CZ" sz="1050" dirty="0" err="1" smtClean="0"/>
              <a:t>Intraparietal</a:t>
            </a:r>
            <a:r>
              <a:rPr lang="cs-CZ" sz="1050" dirty="0" smtClean="0"/>
              <a:t> </a:t>
            </a:r>
            <a:r>
              <a:rPr lang="cs-CZ" sz="1050" dirty="0" err="1" smtClean="0"/>
              <a:t>sulcus</a:t>
            </a:r>
            <a:r>
              <a:rPr lang="cs-CZ" sz="1050" dirty="0" smtClean="0"/>
              <a:t> (IPS)</a:t>
            </a:r>
            <a:endParaRPr lang="cs-CZ" sz="105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28763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-17002125" y="-11796713"/>
            <a:ext cx="22204363" cy="1249045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77039" cy="41076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10892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The first stage</a:t>
            </a:r>
            <a:r>
              <a:rPr lang="cs-CZ" i="1" dirty="0" smtClean="0"/>
              <a:t> </a:t>
            </a:r>
            <a:r>
              <a:rPr lang="en-US" i="1" dirty="0" smtClean="0"/>
              <a:t>of the model would involve an item-location map, where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discrete items are encoded with respect to the different spatial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location in which they appear. Secondly, the location information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passes through a summation mechanism, in which the different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discrete locations are accumulated and transformed into 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quantity. Finally, the quantitative information is generalized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and transformed into an abstract number-selective code.</a:t>
            </a:r>
            <a:endParaRPr lang="cs-CZ" i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i="1" dirty="0" err="1" smtClean="0"/>
              <a:t>Number</a:t>
            </a:r>
            <a:r>
              <a:rPr lang="cs-CZ" i="1" baseline="0" dirty="0" smtClean="0"/>
              <a:t> </a:t>
            </a:r>
            <a:r>
              <a:rPr lang="cs-CZ" i="1" baseline="0" dirty="0" err="1" smtClean="0"/>
              <a:t>neurons</a:t>
            </a:r>
            <a:r>
              <a:rPr lang="cs-CZ" i="1" baseline="0" dirty="0" smtClean="0"/>
              <a:t>: funguje to na </a:t>
            </a:r>
            <a:r>
              <a:rPr lang="cs-CZ" i="1" baseline="0" dirty="0" err="1" smtClean="0"/>
              <a:t>dot</a:t>
            </a:r>
            <a:r>
              <a:rPr lang="cs-CZ" i="1" baseline="0" dirty="0" smtClean="0"/>
              <a:t> </a:t>
            </a:r>
            <a:r>
              <a:rPr lang="cs-CZ" i="1" baseline="0" dirty="0" err="1" smtClean="0"/>
              <a:t>displays</a:t>
            </a:r>
            <a:r>
              <a:rPr lang="cs-CZ" i="1" baseline="0" dirty="0" smtClean="0"/>
              <a:t> (</a:t>
            </a:r>
            <a:r>
              <a:rPr lang="cs-CZ" i="1" baseline="0" dirty="0" err="1" smtClean="0"/>
              <a:t>Fig</a:t>
            </a:r>
            <a:r>
              <a:rPr lang="cs-CZ" i="1" baseline="0" dirty="0" smtClean="0"/>
              <a:t>. 4D) (</a:t>
            </a:r>
            <a:r>
              <a:rPr lang="cs-CZ" i="1" baseline="0" dirty="0" err="1" smtClean="0"/>
              <a:t>Nieder</a:t>
            </a:r>
            <a:r>
              <a:rPr lang="cs-CZ" i="1" baseline="0" dirty="0" smtClean="0"/>
              <a:t> et al., 2002;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i="1" baseline="0" dirty="0" err="1" smtClean="0"/>
              <a:t>Nieder</a:t>
            </a:r>
            <a:r>
              <a:rPr lang="cs-CZ" i="1" baseline="0" dirty="0" smtClean="0"/>
              <a:t> and Miller, 2003; </a:t>
            </a:r>
            <a:r>
              <a:rPr lang="cs-CZ" i="1" baseline="0" dirty="0" err="1" smtClean="0"/>
              <a:t>Nieder</a:t>
            </a:r>
            <a:r>
              <a:rPr lang="cs-CZ" i="1" baseline="0" dirty="0" smtClean="0"/>
              <a:t>, 2016a; </a:t>
            </a:r>
            <a:r>
              <a:rPr lang="cs-CZ" i="1" baseline="0" dirty="0" err="1" smtClean="0"/>
              <a:t>Okuyama</a:t>
            </a:r>
            <a:r>
              <a:rPr lang="cs-CZ" i="1" baseline="0" dirty="0" smtClean="0"/>
              <a:t> et al., 2015),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i="1" baseline="0" dirty="0" smtClean="0"/>
              <a:t>auditory and </a:t>
            </a:r>
            <a:r>
              <a:rPr lang="cs-CZ" i="1" baseline="0" dirty="0" err="1" smtClean="0"/>
              <a:t>visual</a:t>
            </a:r>
            <a:r>
              <a:rPr lang="cs-CZ" i="1" baseline="0" dirty="0" smtClean="0"/>
              <a:t> </a:t>
            </a:r>
            <a:r>
              <a:rPr lang="cs-CZ" i="1" baseline="0" dirty="0" err="1" smtClean="0"/>
              <a:t>sequences</a:t>
            </a:r>
            <a:r>
              <a:rPr lang="cs-CZ" i="1" baseline="0" dirty="0" smtClean="0"/>
              <a:t> (</a:t>
            </a:r>
            <a:r>
              <a:rPr lang="cs-CZ" i="1" baseline="0" dirty="0" err="1" smtClean="0"/>
              <a:t>Nieder</a:t>
            </a:r>
            <a:r>
              <a:rPr lang="cs-CZ" i="1" baseline="0" dirty="0" smtClean="0"/>
              <a:t> et al., 2006; </a:t>
            </a:r>
            <a:r>
              <a:rPr lang="cs-CZ" i="1" baseline="0" dirty="0" err="1" smtClean="0"/>
              <a:t>Nieder</a:t>
            </a:r>
            <a:r>
              <a:rPr lang="cs-CZ" i="1" baseline="0" dirty="0" smtClean="0"/>
              <a:t>, 2012),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i="1" baseline="0" dirty="0" smtClean="0"/>
              <a:t>and hand </a:t>
            </a:r>
            <a:r>
              <a:rPr lang="cs-CZ" i="1" baseline="0" dirty="0" err="1" smtClean="0"/>
              <a:t>movements</a:t>
            </a:r>
            <a:r>
              <a:rPr lang="cs-CZ" i="1" baseline="0" dirty="0" smtClean="0"/>
              <a:t> (</a:t>
            </a:r>
            <a:r>
              <a:rPr lang="cs-CZ" i="1" baseline="0" dirty="0" err="1" smtClean="0"/>
              <a:t>Sawamura</a:t>
            </a:r>
            <a:r>
              <a:rPr lang="cs-CZ" i="1" baseline="0" dirty="0" smtClean="0"/>
              <a:t> et al., 2002).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Some neurons in the prefrontal cortex (PFC) even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represent the same number of both visual and auditory events: they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respond to number irrespective of the modality (</a:t>
            </a:r>
            <a:r>
              <a:rPr lang="en-US" i="1" dirty="0" err="1" smtClean="0"/>
              <a:t>Nieder</a:t>
            </a:r>
            <a:r>
              <a:rPr lang="en-US" i="1" dirty="0" smtClean="0"/>
              <a:t>, 2012).</a:t>
            </a:r>
            <a:endParaRPr lang="cs-CZ" i="1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5516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3103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i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i="1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2654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Agrillo</a:t>
            </a:r>
            <a:r>
              <a:rPr lang="en-US" dirty="0" smtClean="0"/>
              <a:t>, C., &amp; </a:t>
            </a:r>
            <a:r>
              <a:rPr lang="en-US" dirty="0" err="1" smtClean="0"/>
              <a:t>Miletto</a:t>
            </a:r>
            <a:r>
              <a:rPr lang="en-US" dirty="0" smtClean="0"/>
              <a:t> </a:t>
            </a:r>
            <a:r>
              <a:rPr lang="en-US" dirty="0" err="1" smtClean="0"/>
              <a:t>Petrazzini</a:t>
            </a:r>
            <a:r>
              <a:rPr lang="en-US" dirty="0" smtClean="0"/>
              <a:t>, M. E. (2013). Glimpse of ATOM in non-human species?. </a:t>
            </a:r>
            <a:r>
              <a:rPr lang="en-US" i="1" dirty="0" smtClean="0"/>
              <a:t>Frontiers in Psychology</a:t>
            </a:r>
            <a:r>
              <a:rPr lang="en-US" dirty="0" smtClean="0"/>
              <a:t>, </a:t>
            </a:r>
            <a:r>
              <a:rPr lang="en-US" i="1" dirty="0" smtClean="0"/>
              <a:t>4</a:t>
            </a:r>
            <a:r>
              <a:rPr lang="en-US" dirty="0" smtClean="0"/>
              <a:t>, 460.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i="1" dirty="0" smtClean="0"/>
              <a:t>- Ví se o tom</a:t>
            </a:r>
            <a:r>
              <a:rPr lang="cs-CZ" i="1" baseline="0" dirty="0" smtClean="0"/>
              <a:t> málo, vlastně pokusy, kde se zvířata řídí třeba rozestupy, </a:t>
            </a:r>
            <a:r>
              <a:rPr lang="cs-CZ" i="1" baseline="0" dirty="0" err="1" smtClean="0"/>
              <a:t>zaujmutou</a:t>
            </a:r>
            <a:r>
              <a:rPr lang="cs-CZ" i="1" baseline="0" dirty="0" smtClean="0"/>
              <a:t> plochou, místo (nebo spíš navíc k) početnosti by mohly ukazovat, že obě magnitudy jsou zpracovávány paralelně a podobným systémem. Ale asi ne všechny vlastnosti času a prostoru jsou zpracovávány stejně a zaměnitelně se způsobem zpracování počtů.</a:t>
            </a:r>
            <a:endParaRPr lang="cs-CZ" i="1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1781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i="1" dirty="0" smtClean="0"/>
              <a:t>Pravidlo</a:t>
            </a:r>
            <a:r>
              <a:rPr lang="cs-CZ" i="1" baseline="0" dirty="0" smtClean="0"/>
              <a:t> vzdálenosti – lépe se diskriminují počty, které jsou od sebe dál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i="1" baseline="0" dirty="0" smtClean="0"/>
              <a:t>Pravidlo velikosti – lépe se diskriminují nižší počty</a:t>
            </a:r>
            <a:endParaRPr lang="cs-CZ" i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i="1" dirty="0" smtClean="0"/>
              <a:t>Weber, </a:t>
            </a:r>
            <a:r>
              <a:rPr lang="cs-CZ" i="1" dirty="0" err="1" smtClean="0"/>
              <a:t>Fechner</a:t>
            </a:r>
            <a:endParaRPr lang="cs-CZ" i="1" dirty="0" smtClean="0"/>
          </a:p>
          <a:p>
            <a:r>
              <a:rPr lang="cs-CZ" dirty="0" smtClean="0"/>
              <a:t>1860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work</a:t>
            </a:r>
            <a:r>
              <a:rPr lang="cs-CZ" dirty="0" smtClean="0"/>
              <a:t> </a:t>
            </a:r>
            <a:r>
              <a:rPr lang="cs-CZ" i="1" dirty="0" smtClean="0"/>
              <a:t>Elemente der </a:t>
            </a:r>
            <a:r>
              <a:rPr lang="cs-CZ" i="1" dirty="0" err="1" smtClean="0"/>
              <a:t>Psychophysik</a:t>
            </a:r>
            <a:r>
              <a:rPr lang="cs-CZ" dirty="0" smtClean="0"/>
              <a:t> (</a:t>
            </a:r>
            <a:r>
              <a:rPr lang="cs-CZ" i="1" dirty="0" err="1" smtClean="0"/>
              <a:t>Elements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Psychophysics</a:t>
            </a:r>
            <a:r>
              <a:rPr lang="cs-CZ" dirty="0" smtClean="0"/>
              <a:t>)</a:t>
            </a:r>
          </a:p>
          <a:p>
            <a:r>
              <a:rPr lang="en-US" dirty="0" smtClean="0"/>
              <a:t>Weber’s law</a:t>
            </a:r>
            <a:r>
              <a:rPr lang="cs-CZ" dirty="0" smtClean="0"/>
              <a:t>:</a:t>
            </a:r>
            <a:r>
              <a:rPr lang="en-US" dirty="0" smtClean="0"/>
              <a:t> the</a:t>
            </a:r>
            <a:r>
              <a:rPr lang="cs-CZ" dirty="0" smtClean="0"/>
              <a:t> </a:t>
            </a:r>
            <a:r>
              <a:rPr lang="en-US" dirty="0" smtClean="0"/>
              <a:t>ratio of the increment threshold to the background intensity of</a:t>
            </a:r>
          </a:p>
          <a:p>
            <a:r>
              <a:rPr lang="en-US" dirty="0" smtClean="0"/>
              <a:t>a stimulus is a constant</a:t>
            </a:r>
            <a:r>
              <a:rPr lang="cs-CZ" dirty="0" smtClean="0"/>
              <a:t> = </a:t>
            </a:r>
            <a:r>
              <a:rPr lang="cs-CZ" dirty="0" smtClean="0"/>
              <a:t>poměr prahového přírůstku k intenzitě pozadí podnětu je konstantní.</a:t>
            </a:r>
          </a:p>
          <a:p>
            <a:r>
              <a:rPr lang="cs-CZ" dirty="0" smtClean="0"/>
              <a:t>Například rozdíl mezi 1 a 2 kameny bude vnímán jako větší než rozdíl mezi 101 a 102 kameny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4874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err="1" smtClean="0"/>
              <a:t>numerosity</a:t>
            </a:r>
            <a:r>
              <a:rPr lang="en-US" i="1" dirty="0" smtClean="0"/>
              <a:t> perception</a:t>
            </a:r>
            <a:r>
              <a:rPr lang="cs-CZ" i="1" dirty="0" smtClean="0"/>
              <a:t> </a:t>
            </a:r>
            <a:r>
              <a:rPr lang="en-US" i="1" dirty="0" smtClean="0"/>
              <a:t>is susceptible to sensory adaptation similarly to primary sensory</a:t>
            </a:r>
            <a:r>
              <a:rPr lang="cs-CZ" i="1" dirty="0" smtClean="0"/>
              <a:t> </a:t>
            </a:r>
            <a:r>
              <a:rPr lang="en-US" i="1" dirty="0" smtClean="0"/>
              <a:t>properties such as size or color (Burr et al., 2018; for a review</a:t>
            </a:r>
            <a:r>
              <a:rPr lang="cs-CZ" i="1" dirty="0" smtClean="0"/>
              <a:t> </a:t>
            </a:r>
            <a:r>
              <a:rPr lang="en-US" i="1" dirty="0" smtClean="0"/>
              <a:t>see Burr and Ross, 2008). </a:t>
            </a:r>
            <a:r>
              <a:rPr lang="en-US" i="1" dirty="0" err="1" smtClean="0"/>
              <a:t>Numerosity</a:t>
            </a:r>
            <a:r>
              <a:rPr lang="en-US" i="1" dirty="0" smtClean="0"/>
              <a:t> estimates increase after</a:t>
            </a:r>
            <a:r>
              <a:rPr lang="cs-CZ" i="1" dirty="0" smtClean="0"/>
              <a:t> </a:t>
            </a:r>
            <a:r>
              <a:rPr lang="en-US" i="1" dirty="0" smtClean="0"/>
              <a:t>a period of adaptation to small sets, and the opposite occurs</a:t>
            </a:r>
            <a:r>
              <a:rPr lang="cs-CZ" i="1" dirty="0" smtClean="0"/>
              <a:t> </a:t>
            </a:r>
            <a:r>
              <a:rPr lang="en-US" i="1" dirty="0" smtClean="0"/>
              <a:t>for large sets</a:t>
            </a:r>
            <a:endParaRPr lang="cs-CZ" i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i="1" dirty="0" smtClean="0"/>
              <a:t>Neurony pro počet</a:t>
            </a:r>
            <a:r>
              <a:rPr lang="cs-CZ" i="1" baseline="0" dirty="0" smtClean="0"/>
              <a:t> vytvářejí v mozku mapy (</a:t>
            </a:r>
            <a:r>
              <a:rPr lang="cs-CZ" i="1" baseline="0" dirty="0" err="1" smtClean="0"/>
              <a:t>topographically</a:t>
            </a:r>
            <a:r>
              <a:rPr lang="cs-CZ" i="1" baseline="0" dirty="0" smtClean="0"/>
              <a:t> </a:t>
            </a:r>
            <a:r>
              <a:rPr lang="cs-CZ" i="1" baseline="0" dirty="0" err="1" smtClean="0"/>
              <a:t>organized</a:t>
            </a:r>
            <a:r>
              <a:rPr lang="cs-CZ" i="1" baseline="0" dirty="0" smtClean="0"/>
              <a:t> </a:t>
            </a:r>
            <a:r>
              <a:rPr lang="cs-CZ" i="1" baseline="0" dirty="0" err="1" smtClean="0"/>
              <a:t>into</a:t>
            </a:r>
            <a:r>
              <a:rPr lang="cs-CZ" i="1" baseline="0" dirty="0" smtClean="0"/>
              <a:t> </a:t>
            </a:r>
            <a:r>
              <a:rPr lang="cs-CZ" i="1" baseline="0" dirty="0" err="1" smtClean="0"/>
              <a:t>maps</a:t>
            </a:r>
            <a:r>
              <a:rPr lang="cs-CZ" i="1" baseline="0" dirty="0" smtClean="0"/>
              <a:t>), jako třeba velikost</a:t>
            </a:r>
            <a:endParaRPr lang="cs-CZ" i="1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598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simultaneous, fast, and unconscious visual perception of</a:t>
            </a:r>
          </a:p>
          <a:p>
            <a:r>
              <a:rPr lang="en-US" dirty="0" smtClean="0"/>
              <a:t>small sets of objects with an upper bound of three to four</a:t>
            </a:r>
          </a:p>
          <a:p>
            <a:r>
              <a:rPr lang="en-US" dirty="0" smtClean="0"/>
              <a:t>items, a process also known as “</a:t>
            </a:r>
            <a:r>
              <a:rPr lang="en-US" dirty="0" err="1" smtClean="0"/>
              <a:t>subitizing</a:t>
            </a:r>
            <a:r>
              <a:rPr lang="en-US" dirty="0" smtClean="0"/>
              <a:t>” (though whether</a:t>
            </a:r>
          </a:p>
          <a:p>
            <a:r>
              <a:rPr lang="en-US" dirty="0" err="1" smtClean="0"/>
              <a:t>subitizing</a:t>
            </a:r>
            <a:r>
              <a:rPr lang="en-US" dirty="0" smtClean="0"/>
              <a:t> and OTS are identical processes is unclear). It is well-</a:t>
            </a:r>
          </a:p>
          <a:p>
            <a:r>
              <a:rPr lang="en-US" dirty="0" smtClean="0"/>
              <a:t>differentiated from ANS in being precise and dependent on the</a:t>
            </a:r>
          </a:p>
          <a:p>
            <a:r>
              <a:rPr lang="en-US" dirty="0" smtClean="0"/>
              <a:t>absolute number of items</a:t>
            </a:r>
            <a:endParaRPr lang="cs-CZ" dirty="0" smtClean="0"/>
          </a:p>
          <a:p>
            <a:r>
              <a:rPr lang="en-US" dirty="0" smtClean="0"/>
              <a:t>The second non-symbolic system available for numbers is the Object Tracking System580</a:t>
            </a:r>
          </a:p>
          <a:p>
            <a:r>
              <a:rPr lang="en-US" dirty="0" smtClean="0"/>
              <a:t>(OTS) (22, 23, 141, 142) (Fig. 2). This system enables the automatic and perceptual581</a:t>
            </a:r>
          </a:p>
          <a:p>
            <a:r>
              <a:rPr lang="en-US" dirty="0" smtClean="0"/>
              <a:t>individuation, tracking, and memory of a limited number of 3 or 4 items at a time. The582</a:t>
            </a:r>
          </a:p>
          <a:p>
            <a:r>
              <a:rPr lang="en-US" dirty="0" smtClean="0"/>
              <a:t>individuation of single objects has been conceptualized to occur through object files, serving583</a:t>
            </a:r>
          </a:p>
          <a:p>
            <a:r>
              <a:rPr lang="en-US" dirty="0" smtClean="0"/>
              <a:t>as a temporary episodic representation (143), or a limited number of object markers called584</a:t>
            </a:r>
          </a:p>
          <a:p>
            <a:r>
              <a:rPr lang="en-US" dirty="0" smtClean="0"/>
              <a:t>FINSTs (</a:t>
            </a:r>
            <a:r>
              <a:rPr lang="en-US" dirty="0" err="1" smtClean="0"/>
              <a:t>FINgers</a:t>
            </a:r>
            <a:r>
              <a:rPr lang="en-US" dirty="0" smtClean="0"/>
              <a:t> of </a:t>
            </a:r>
            <a:r>
              <a:rPr lang="en-US" dirty="0" err="1" smtClean="0"/>
              <a:t>INSTantiation</a:t>
            </a:r>
            <a:r>
              <a:rPr lang="en-US" dirty="0" smtClean="0"/>
              <a:t>) that are automatically attached to targets in the visual585</a:t>
            </a:r>
          </a:p>
          <a:p>
            <a:r>
              <a:rPr lang="en-US" dirty="0" smtClean="0"/>
              <a:t>field for later processing (144, 145). As the OTS focuses on individuating discrete items586</a:t>
            </a:r>
          </a:p>
          <a:p>
            <a:r>
              <a:rPr lang="en-US" dirty="0" smtClean="0"/>
              <a:t>rather than sets, the resulting mental representation is precise but not inherently numerical587</a:t>
            </a:r>
          </a:p>
          <a:p>
            <a:r>
              <a:rPr lang="en-US" dirty="0" smtClean="0"/>
              <a:t>(23, 142).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3538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-17002125" y="-11796713"/>
            <a:ext cx="22204363" cy="1249045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77039" cy="41076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lang="en-US" sz="1200" dirty="0" smtClean="0"/>
              <a:t>If they encountered more landmarks on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lang="en-US" sz="1200" dirty="0" err="1" smtClean="0"/>
              <a:t>theirway</a:t>
            </a:r>
            <a:r>
              <a:rPr lang="en-US" sz="1200" dirty="0" smtClean="0"/>
              <a:t> from the hive to the feeder than they had during training, significantly more bees landed at a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lang="en-US" sz="1200" dirty="0" err="1" smtClean="0"/>
              <a:t>shorterdistance</a:t>
            </a:r>
            <a:r>
              <a:rPr lang="en-US" sz="1200" dirty="0" smtClean="0"/>
              <a:t> than during control tests with the training landmark set-up. If they encountered fewer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lang="en-US" sz="1200" dirty="0" err="1" smtClean="0"/>
              <a:t>landmarks,they</a:t>
            </a:r>
            <a:r>
              <a:rPr lang="en-US" sz="1200" dirty="0" smtClean="0"/>
              <a:t> flew significantly further.</a:t>
            </a:r>
            <a:endParaRPr lang="cs-CZ" sz="1200" dirty="0" smtClean="0"/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lang="cs-CZ" sz="1200" dirty="0" smtClean="0"/>
              <a:t>Mravenci – když jim prodloužili</a:t>
            </a:r>
            <a:r>
              <a:rPr lang="cs-CZ" sz="1200" baseline="0" dirty="0" smtClean="0"/>
              <a:t> nebo zkrátili nohy, tak se odhad vzdálenosti zhoršil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3907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rázku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980476" y="0"/>
            <a:ext cx="2211524" cy="6858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svoji fotku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rtlCol="0" anchor="b"/>
          <a:lstStyle>
            <a:lvl1pPr algn="r">
              <a:lnSpc>
                <a:spcPts val="5000"/>
              </a:lnSpc>
              <a:defRPr sz="5500" b="1" cap="all" spc="-30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cs-CZ" dirty="0"/>
              <a:t>NÁZEV PREZENTACE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1904" y="4650539"/>
            <a:ext cx="3401478" cy="1192038"/>
          </a:xfrm>
          <a:solidFill>
            <a:schemeClr val="tx1"/>
          </a:solidFill>
        </p:spPr>
        <p:txBody>
          <a:bodyPr lIns="252000" tIns="0" rtlCol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můžete upravit styl předlohy podnadpisů.</a:t>
            </a:r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512000"/>
            <a:ext cx="4500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text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29800" y="1511250"/>
            <a:ext cx="4500000" cy="4680000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D4FE60C-ACE5-4516-8CB6-EEDD96DB735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9" name="Podnadpis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2916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72900" y="1511476"/>
            <a:ext cx="2916000" cy="4679249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1" name="Zástupný symbol pro text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13800" y="1511475"/>
            <a:ext cx="2916000" cy="4679250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loupc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Kliknutím můžete upravit nadpis stránky</a:t>
            </a:r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noProof="0"/>
              <a:t>Podnadpis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1764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3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 noProof="0" dirty="0"/>
              <a:t>Upravit styly předlohy textu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90450" y="1512000"/>
            <a:ext cx="1764000" cy="4679250"/>
          </a:xfrm>
        </p:spPr>
        <p:txBody>
          <a:bodyPr rtlCol="0"/>
          <a:lstStyle>
            <a:lvl2pPr>
              <a:defRPr sz="13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 rtl="0"/>
            <a:r>
              <a:rPr lang="cs-CZ" noProof="0" dirty="0"/>
              <a:t>Upravit styly předlohy textu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48900" y="1512000"/>
            <a:ext cx="1764000" cy="4679250"/>
          </a:xfrm>
        </p:spPr>
        <p:txBody>
          <a:bodyPr rtlCol="0"/>
          <a:lstStyle>
            <a:lvl2pPr>
              <a:defRPr sz="13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 rtl="0"/>
            <a:r>
              <a:rPr lang="cs-CZ" noProof="0" dirty="0"/>
              <a:t>Upravit styly předlohy textu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15" name="Zástupný symbol pro text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07350" y="1507535"/>
            <a:ext cx="1764000" cy="4679250"/>
          </a:xfrm>
        </p:spPr>
        <p:txBody>
          <a:bodyPr rtlCol="0"/>
          <a:lstStyle>
            <a:lvl2pPr>
              <a:defRPr sz="13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 rtl="0"/>
            <a:r>
              <a:rPr lang="cs-CZ" noProof="0" dirty="0"/>
              <a:t>Upravit styly předlohy textu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17" name="Zástupný symbol pro text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65800" y="1507535"/>
            <a:ext cx="1764000" cy="4683715"/>
          </a:xfrm>
        </p:spPr>
        <p:txBody>
          <a:bodyPr rtlCol="0"/>
          <a:lstStyle>
            <a:lvl2pPr>
              <a:defRPr sz="13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 rtl="0"/>
            <a:r>
              <a:rPr lang="cs-CZ" noProof="0" dirty="0"/>
              <a:t>Upravit styly předlohy textu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5A8293F-A5B5-4FCC-BF27-A25B1BAFF24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9198116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E801980-CBAE-4A50-886D-54D7BB2E19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310D190-B83D-438A-91BC-470C41B22A2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pPr lvl="0"/>
            <a:fld id="{C1C2AF55-2B6F-4FFA-94B7-3739CB7856AE}" type="slidenum">
              <a:rPr lang="cs-CZ" smtClean="0"/>
              <a:pPr lvl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465050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554ED587-2D2F-4D3F-B55B-C64465AB4EC5}"/>
              </a:ext>
            </a:extLst>
          </p:cNvPr>
          <p:cNvSpPr/>
          <p:nvPr userDrawn="1"/>
        </p:nvSpPr>
        <p:spPr>
          <a:xfrm>
            <a:off x="69274" y="66963"/>
            <a:ext cx="9911201" cy="67273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rtlCol="0" anchor="b"/>
          <a:lstStyle>
            <a:lvl1pPr algn="r">
              <a:lnSpc>
                <a:spcPts val="5000"/>
              </a:lnSpc>
              <a:defRPr sz="5500" b="1" cap="all" spc="-3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cs-CZ" dirty="0"/>
              <a:t>NÁZEV PREZENTACE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26418" y="4650539"/>
            <a:ext cx="2456210" cy="1192038"/>
          </a:xfrm>
          <a:solidFill>
            <a:schemeClr val="bg1"/>
          </a:solidFill>
        </p:spPr>
        <p:txBody>
          <a:bodyPr lIns="252000" tIns="0" rtlCol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můžete upravit styl předlohy podnadpisů.</a:t>
            </a:r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798A99C-9485-48F0-8E1E-227AD1348A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8115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rázku 1">
            <a:extLst>
              <a:ext uri="{FF2B5EF4-FFF2-40B4-BE49-F238E27FC236}">
                <a16:creationId xmlns:a16="http://schemas.microsoft.com/office/drawing/2014/main" id="{069FFAE5-B16E-4571-88F7-52FA5354B1A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273" y="63691"/>
            <a:ext cx="9911201" cy="6727346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svoji fotku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rtlCol="0" anchor="b"/>
          <a:lstStyle>
            <a:lvl1pPr algn="r">
              <a:lnSpc>
                <a:spcPts val="5000"/>
              </a:lnSpc>
              <a:defRPr sz="5500" b="1" cap="all" spc="-3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cs-CZ" dirty="0"/>
              <a:t>NÁZEV PREZENTACE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26418" y="4650539"/>
            <a:ext cx="2456210" cy="1192038"/>
          </a:xfrm>
          <a:solidFill>
            <a:schemeClr val="bg1"/>
          </a:solidFill>
        </p:spPr>
        <p:txBody>
          <a:bodyPr lIns="252000" tIns="0" rtlCol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můžete upravit styl předlohy podnadpisů.</a:t>
            </a:r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798A99C-9485-48F0-8E1E-227AD1348A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4738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– fotk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obrázku 1">
            <a:extLst>
              <a:ext uri="{FF2B5EF4-FFF2-40B4-BE49-F238E27FC236}">
                <a16:creationId xmlns:a16="http://schemas.microsoft.com/office/drawing/2014/main" id="{1599E2D7-24B3-4D66-9AFB-83C1AEC4DBB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80476" y="0"/>
            <a:ext cx="2211524" cy="6192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svoji fotku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5086" y="1302818"/>
            <a:ext cx="5184913" cy="937132"/>
          </a:xfrm>
        </p:spPr>
        <p:txBody>
          <a:bodyPr rtlCol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cs-CZ" dirty="0"/>
              <a:t>Kliknutím můžete upravit nadpis stránky</a:t>
            </a:r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44886" y="2383950"/>
            <a:ext cx="5184913" cy="360000"/>
          </a:xfrm>
        </p:spPr>
        <p:txBody>
          <a:bodyPr rtlCol="0"/>
          <a:lstStyle>
            <a:lvl1pPr marL="0" indent="0" algn="r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445000" y="2908300"/>
            <a:ext cx="5184800" cy="3283700"/>
          </a:xfrm>
          <a:solidFill>
            <a:schemeClr val="bg1"/>
          </a:solidFill>
        </p:spPr>
        <p:txBody>
          <a:bodyPr lIns="180000" tIns="252000" rIns="252000" rtlCol="0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3DA1E79-BA17-41C5-98B7-CFBC5859A51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– fot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23393" y="1343906"/>
            <a:ext cx="3736800" cy="3933645"/>
          </a:xfrm>
          <a:solidFill>
            <a:schemeClr val="bg1"/>
          </a:solidFill>
        </p:spPr>
        <p:txBody>
          <a:bodyPr lIns="180000" tIns="180000" rIns="180000"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3DA1E79-BA17-41C5-98B7-CFBC5859A51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9" name="Zástupný symbol obrázku 6">
            <a:extLst>
              <a:ext uri="{FF2B5EF4-FFF2-40B4-BE49-F238E27FC236}">
                <a16:creationId xmlns:a16="http://schemas.microsoft.com/office/drawing/2014/main" id="{492C2A1D-F7BD-46B6-BC01-15D365ACD50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60193" y="1344803"/>
            <a:ext cx="3737526" cy="3933645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svoji fotku</a:t>
            </a:r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7F4F1543-153D-4F77-A4A9-C9BBA1C20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31100" cy="432000"/>
          </a:xfrm>
        </p:spPr>
        <p:txBody>
          <a:bodyPr rtlCol="0"/>
          <a:lstStyle/>
          <a:p>
            <a:pPr rtl="0"/>
            <a:r>
              <a:rPr lang="cs-CZ" dirty="0"/>
              <a:t>Kliknutím můžete upravit styl předlohy nadpisů.</a:t>
            </a: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9FAA210E-391A-499A-89D5-F222045FD1A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68959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7197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9" name="Podnadpis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3" name="Porovnání – zástupný symbol vlevo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432296"/>
            <a:ext cx="4500000" cy="527076"/>
          </a:xfrm>
          <a:solidFill>
            <a:schemeClr val="tx1"/>
          </a:solidFill>
        </p:spPr>
        <p:txBody>
          <a:bodyPr lIns="180000" tIns="36000" rtlCol="0" anchor="ctr"/>
          <a:lstStyle>
            <a:lvl1pPr marL="0" indent="0">
              <a:buNone/>
              <a:defRPr sz="2400" b="1" spc="-15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Upravit styly předlohy textu</a:t>
            </a:r>
            <a:endParaRPr lang="cs-CZ" dirty="0"/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023668"/>
            <a:ext cx="4500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2" name="Porovnání – zástupný symbol vlevo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29800" y="1433105"/>
            <a:ext cx="4500000" cy="525283"/>
          </a:xfrm>
          <a:solidFill>
            <a:schemeClr val="tx1"/>
          </a:solidFill>
        </p:spPr>
        <p:txBody>
          <a:bodyPr lIns="180000" tIns="36000" rtlCol="0" anchor="ctr"/>
          <a:lstStyle>
            <a:lvl1pPr marL="0" indent="0">
              <a:buNone/>
              <a:defRPr sz="2400" b="1" spc="-15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cs-CZ"/>
              <a:t>Upravit styly předlohy textu</a:t>
            </a:r>
            <a:endParaRPr lang="cs-CZ" dirty="0"/>
          </a:p>
        </p:txBody>
      </p:sp>
      <p:sp>
        <p:nvSpPr>
          <p:cNvPr id="8" name="Zástupný symbol pro text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29800" y="2020359"/>
            <a:ext cx="4500000" cy="4170891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lká 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obrázku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99200" y="432000"/>
            <a:ext cx="5472113" cy="5759250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svoji fotku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75314" y="5096632"/>
            <a:ext cx="2028686" cy="1094618"/>
          </a:xfrm>
        </p:spPr>
        <p:txBody>
          <a:bodyPr rtlCol="0" anchor="b"/>
          <a:lstStyle>
            <a:lvl1pPr marL="0" indent="0" algn="r">
              <a:buNone/>
              <a:defRPr i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Zadejte titulek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25951D2-91DB-40E7-95D5-4B372602DE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nímek s poděkován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74360" y="2112793"/>
            <a:ext cx="6798250" cy="1674470"/>
          </a:xfrm>
        </p:spPr>
        <p:txBody>
          <a:bodyPr rtlCol="0" anchor="ctr"/>
          <a:lstStyle>
            <a:lvl1pPr algn="ctr">
              <a:lnSpc>
                <a:spcPct val="100000"/>
              </a:lnSpc>
              <a:defRPr sz="6000" b="1" cap="all" spc="-30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cs-CZ"/>
              <a:t>Děkujeme!</a:t>
            </a:r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0" name="Zástupný symbol pro text 5">
            <a:extLst>
              <a:ext uri="{FF2B5EF4-FFF2-40B4-BE49-F238E27FC236}">
                <a16:creationId xmlns:a16="http://schemas.microsoft.com/office/drawing/2014/main" id="{CA3EFDD3-A9D2-4EB6-BB2A-F6999D9F7E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4361" y="4035727"/>
            <a:ext cx="3329850" cy="382887"/>
          </a:xfrm>
        </p:spPr>
        <p:txBody>
          <a:bodyPr rtlCol="0"/>
          <a:lstStyle>
            <a:lvl1pPr marL="0" indent="0" algn="r">
              <a:buNone/>
              <a:defRPr sz="2400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Jméno a příjmení</a:t>
            </a:r>
            <a:endParaRPr lang="cs-CZ" dirty="0"/>
          </a:p>
        </p:txBody>
      </p:sp>
      <p:sp>
        <p:nvSpPr>
          <p:cNvPr id="12" name="Zástupný symbol pro text 6">
            <a:extLst>
              <a:ext uri="{FF2B5EF4-FFF2-40B4-BE49-F238E27FC236}">
                <a16:creationId xmlns:a16="http://schemas.microsoft.com/office/drawing/2014/main" id="{261ED1F7-B623-43D9-9BDA-8808C5CFAF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2268" y="4150118"/>
            <a:ext cx="2910342" cy="238016"/>
          </a:xfrm>
        </p:spPr>
        <p:txBody>
          <a:bodyPr rtlCol="0"/>
          <a:lstStyle>
            <a:lvl1pPr marL="0" indent="0" algn="l"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Telefonní číslo</a:t>
            </a:r>
            <a:endParaRPr lang="cs-CZ" dirty="0"/>
          </a:p>
        </p:txBody>
      </p:sp>
      <p:sp>
        <p:nvSpPr>
          <p:cNvPr id="13" name="Zástupný symbol pro text 7">
            <a:extLst>
              <a:ext uri="{FF2B5EF4-FFF2-40B4-BE49-F238E27FC236}">
                <a16:creationId xmlns:a16="http://schemas.microsoft.com/office/drawing/2014/main" id="{E27366FC-4115-4122-9CE2-5FA9D424AD5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62268" y="4540691"/>
            <a:ext cx="2910342" cy="238016"/>
          </a:xfrm>
        </p:spPr>
        <p:txBody>
          <a:bodyPr rtlCol="0"/>
          <a:lstStyle>
            <a:lvl1pPr marL="0" indent="0" algn="l"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E-mail nebo uživatelské jméno ze sociální sítě</a:t>
            </a:r>
            <a:endParaRPr lang="cs-CZ" dirty="0"/>
          </a:p>
        </p:txBody>
      </p:sp>
      <p:sp>
        <p:nvSpPr>
          <p:cNvPr id="14" name="Zástupný symbol pro text 8">
            <a:extLst>
              <a:ext uri="{FF2B5EF4-FFF2-40B4-BE49-F238E27FC236}">
                <a16:creationId xmlns:a16="http://schemas.microsoft.com/office/drawing/2014/main" id="{DEB36829-2F8B-4E22-AB6D-4111D18AF8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62268" y="4931263"/>
            <a:ext cx="2910342" cy="238016"/>
          </a:xfrm>
        </p:spPr>
        <p:txBody>
          <a:bodyPr rtlCol="0"/>
          <a:lstStyle>
            <a:lvl1pPr marL="0" indent="0" algn="l"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Web společnosti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9010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9198116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442953D-28FC-41B5-A1BB-BB3BA7CA40B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32C8D0EF-1DB6-4ADC-8F31-5AE53BF5EAF4}"/>
              </a:ext>
            </a:extLst>
          </p:cNvPr>
          <p:cNvSpPr/>
          <p:nvPr userDrawn="1"/>
        </p:nvSpPr>
        <p:spPr>
          <a:xfrm>
            <a:off x="69274" y="66963"/>
            <a:ext cx="9911201" cy="67273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2F208ED-79A0-4B2C-A5EE-9D27466BCA3F}"/>
              </a:ext>
            </a:extLst>
          </p:cNvPr>
          <p:cNvSpPr/>
          <p:nvPr userDrawn="1"/>
        </p:nvSpPr>
        <p:spPr>
          <a:xfrm>
            <a:off x="11407775" y="6356350"/>
            <a:ext cx="784225" cy="365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Zástupný symbol pro nadpis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9198116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9198116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i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7502" y="6401750"/>
            <a:ext cx="278418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4" name="Textové pole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9630116" y="6346108"/>
            <a:ext cx="1662546" cy="404658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pPr algn="r" rtl="0">
              <a:lnSpc>
                <a:spcPts val="1400"/>
              </a:lnSpc>
            </a:pPr>
            <a:r>
              <a:rPr lang="cs-CZ" sz="1600" b="1" spc="-1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FIRST UP</a:t>
            </a:r>
            <a:r>
              <a:rPr lang="cs-CZ" sz="1600" b="1" spc="-100" baseline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/>
            </a:r>
            <a:br>
              <a:rPr lang="cs-CZ" sz="1600" b="1" spc="-100" baseline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</a:br>
            <a:r>
              <a:rPr lang="cs-CZ" sz="1600" b="1" spc="-100">
                <a:solidFill>
                  <a:schemeClr val="accent1"/>
                </a:solidFill>
                <a:latin typeface="Corbel" panose="020B0503020204020204" pitchFamily="34" charset="0"/>
              </a:rPr>
              <a:t> </a:t>
            </a:r>
            <a:r>
              <a:rPr lang="cs-CZ" sz="1600" b="1" spc="-100">
                <a:solidFill>
                  <a:schemeClr val="tx1"/>
                </a:solidFill>
                <a:latin typeface="Corbel" panose="020B0503020204020204" pitchFamily="34" charset="0"/>
              </a:rPr>
              <a:t>CONSULTANTS</a:t>
            </a:r>
            <a:endParaRPr lang="cs-CZ" sz="1600" b="1" spc="-1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6B322F68-670D-45A0-A54F-7E70BCEAED3F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69B5F15-353A-4344-8D61-F4E25AA9FB6C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2FA0C0AA-FCE8-4A7F-928A-54C96BBA9053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5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54" r:id="rId13"/>
    <p:sldLayoutId id="2147483655" r:id="rId14"/>
    <p:sldLayoutId id="2147483666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spc="-1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jpeg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7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Numerická kompetence</a:t>
            </a:r>
            <a:endParaRPr lang="cs-CZ" dirty="0"/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mtClean="0"/>
              <a:t>Jitka Lindová</a:t>
            </a:r>
            <a:endParaRPr lang="cs-CZ" dirty="0"/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8" r="56623"/>
          <a:stretch/>
        </p:blipFill>
        <p:spPr>
          <a:xfrm>
            <a:off x="9971314" y="0"/>
            <a:ext cx="2235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961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1775520" y="214946"/>
            <a:ext cx="8712968" cy="886397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 algn="l"/>
            <a:r>
              <a:rPr lang="cs-CZ" dirty="0"/>
              <a:t>Numerické schopnosti ryb – bazální kognice obratlovců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396713" y="1816684"/>
            <a:ext cx="3528392" cy="460638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cs-CZ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cs-CZ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9pPr>
          </a:lstStyle>
          <a:p>
            <a:pPr marL="0" indent="0">
              <a:buClr>
                <a:srgbClr val="000000"/>
              </a:buClr>
              <a:buSzPct val="45000"/>
              <a:buFont typeface="Symbol" pitchFamily="2"/>
              <a:buChar char=""/>
            </a:pPr>
            <a:r>
              <a:rPr lang="cs-CZ" sz="2000" dirty="0"/>
              <a:t> </a:t>
            </a:r>
            <a:r>
              <a:rPr lang="cs-CZ" sz="1800" i="1" dirty="0" err="1"/>
              <a:t>Agrillo</a:t>
            </a:r>
            <a:r>
              <a:rPr lang="cs-CZ" sz="1800" i="1" dirty="0"/>
              <a:t> </a:t>
            </a:r>
            <a:r>
              <a:rPr lang="cs-CZ" sz="1800" i="1" dirty="0" err="1"/>
              <a:t>et</a:t>
            </a:r>
            <a:r>
              <a:rPr lang="cs-CZ" sz="1800" i="1" dirty="0"/>
              <a:t> </a:t>
            </a:r>
            <a:r>
              <a:rPr lang="cs-CZ" sz="1800" i="1" dirty="0" err="1"/>
              <a:t>al</a:t>
            </a:r>
            <a:r>
              <a:rPr lang="cs-CZ" sz="1800" i="1" dirty="0"/>
              <a:t>. 2008</a:t>
            </a:r>
            <a:endParaRPr lang="cs-CZ" sz="2000" i="1" dirty="0"/>
          </a:p>
          <a:p>
            <a:pPr marL="0" indent="0">
              <a:buClr>
                <a:srgbClr val="000000"/>
              </a:buClr>
              <a:buSzPct val="45000"/>
              <a:buFont typeface="Symbol" pitchFamily="2"/>
              <a:buChar char=""/>
            </a:pPr>
            <a:r>
              <a:rPr lang="cs-CZ" sz="2000" dirty="0"/>
              <a:t>Živorodky schopny vybrat nejpočetnější hejno</a:t>
            </a:r>
          </a:p>
          <a:p>
            <a:pPr marL="0" indent="0">
              <a:buClr>
                <a:srgbClr val="000000"/>
              </a:buClr>
              <a:buSzPct val="45000"/>
              <a:buFont typeface="Symbol" pitchFamily="2"/>
              <a:buChar char=""/>
            </a:pPr>
            <a:r>
              <a:rPr lang="cs-CZ" sz="2000" dirty="0"/>
              <a:t> relativně přesné do počtu 4, nad 4 odhad množství</a:t>
            </a:r>
          </a:p>
          <a:p>
            <a:pPr marL="0" indent="0">
              <a:buClr>
                <a:srgbClr val="000000"/>
              </a:buClr>
              <a:buSzPct val="45000"/>
              <a:buFont typeface="Symbol" pitchFamily="2"/>
              <a:buChar char=""/>
            </a:pPr>
            <a:r>
              <a:rPr lang="cs-CZ" sz="2000" dirty="0"/>
              <a:t> Když jsou k dispozici jiné informace (plocha zabraná hejnem, četnost pohybů), řídí se těmito nenumerickými znaky</a:t>
            </a:r>
          </a:p>
          <a:p>
            <a:pPr marL="0" indent="0">
              <a:buClr>
                <a:srgbClr val="000000"/>
              </a:buClr>
              <a:buSzPct val="45000"/>
              <a:buFont typeface="Symbol" pitchFamily="2"/>
              <a:buChar char=""/>
            </a:pPr>
            <a:r>
              <a:rPr lang="cs-CZ" sz="2000" dirty="0"/>
              <a:t> Když je rozdíl pouze v počtu, dokážou počítat</a:t>
            </a:r>
          </a:p>
          <a:p>
            <a:pPr marL="0" indent="0">
              <a:buClr>
                <a:srgbClr val="000000"/>
              </a:buClr>
              <a:buSzPct val="45000"/>
            </a:pPr>
            <a:r>
              <a:rPr lang="cs-CZ" sz="2000" b="1" dirty="0">
                <a:sym typeface="Symbol"/>
              </a:rPr>
              <a:t></a:t>
            </a:r>
            <a:r>
              <a:rPr lang="cs-CZ" sz="2000" b="1" dirty="0"/>
              <a:t>hypotéza</a:t>
            </a:r>
            <a:r>
              <a:rPr lang="en-US" sz="2000" b="1" dirty="0"/>
              <a:t> „</a:t>
            </a:r>
            <a:r>
              <a:rPr lang="cs-CZ" sz="2000" b="1" dirty="0"/>
              <a:t>krajního případu</a:t>
            </a:r>
            <a:r>
              <a:rPr lang="en-US" sz="2000" b="1" dirty="0"/>
              <a:t>”</a:t>
            </a:r>
            <a:r>
              <a:rPr lang="cs-CZ" sz="2000" b="1" dirty="0"/>
              <a:t> (last resort)</a:t>
            </a:r>
          </a:p>
        </p:txBody>
      </p:sp>
      <p:pic>
        <p:nvPicPr>
          <p:cNvPr id="80900" name="Picture 4" descr="http://cprg.psy.unipd.it/immagini/2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1784" y="2283416"/>
            <a:ext cx="5238750" cy="3333750"/>
          </a:xfrm>
          <a:prstGeom prst="rect">
            <a:avLst/>
          </a:prstGeom>
          <a:noFill/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1775520" y="1258307"/>
            <a:ext cx="8568952" cy="523220"/>
          </a:xfrm>
          <a:prstGeom prst="rect">
            <a:avLst/>
          </a:prstGeom>
        </p:spPr>
        <p:txBody>
          <a:bodyPr vert="horz" wrap="square" anchor="b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>
              <a:spcBef>
                <a:spcPct val="0"/>
              </a:spcBef>
              <a:defRPr/>
            </a:pPr>
            <a:r>
              <a:rPr lang="cs-CZ" sz="2800" dirty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A) přirozené objekty</a:t>
            </a:r>
          </a:p>
        </p:txBody>
      </p:sp>
      <p:sp>
        <p:nvSpPr>
          <p:cNvPr id="4" name="Obdélník 3"/>
          <p:cNvSpPr/>
          <p:nvPr/>
        </p:nvSpPr>
        <p:spPr>
          <a:xfrm>
            <a:off x="1587984" y="6053741"/>
            <a:ext cx="2499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Davis </a:t>
            </a:r>
            <a:r>
              <a:rPr lang="cs-CZ" i="1" dirty="0"/>
              <a:t>a </a:t>
            </a:r>
            <a:r>
              <a:rPr lang="en-US" i="1" dirty="0" err="1"/>
              <a:t>Memmott</a:t>
            </a:r>
            <a:r>
              <a:rPr lang="en-US" i="1" dirty="0"/>
              <a:t> (1983)</a:t>
            </a:r>
            <a:endParaRPr lang="cs-CZ" i="1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8" r="56623"/>
          <a:stretch/>
        </p:blipFill>
        <p:spPr>
          <a:xfrm>
            <a:off x="9971314" y="0"/>
            <a:ext cx="2235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864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1775520" y="333873"/>
            <a:ext cx="7673280" cy="886397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 algn="l"/>
            <a:r>
              <a:rPr lang="cs-CZ" dirty="0" smtClean="0"/>
              <a:t>Problém faktorů nenumerické kvantity </a:t>
            </a:r>
            <a:endParaRPr lang="cs-CZ" dirty="0"/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1775520" y="2478532"/>
            <a:ext cx="3528392" cy="112851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cs-CZ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cs-CZ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9pPr>
          </a:lstStyle>
          <a:p>
            <a:pPr marL="0" indent="0">
              <a:buClr>
                <a:srgbClr val="000000"/>
              </a:buClr>
              <a:buSzPct val="45000"/>
              <a:buFont typeface="Symbol" pitchFamily="2"/>
              <a:buChar char=""/>
            </a:pPr>
            <a:r>
              <a:rPr lang="cs-CZ" sz="2000" dirty="0" smtClean="0"/>
              <a:t> sytost</a:t>
            </a:r>
            <a:endParaRPr lang="cs-CZ" sz="2000" dirty="0"/>
          </a:p>
          <a:p>
            <a:pPr marL="0" indent="0">
              <a:buClr>
                <a:srgbClr val="000000"/>
              </a:buClr>
              <a:buSzPct val="45000"/>
              <a:buFont typeface="Symbol" pitchFamily="2"/>
              <a:buChar char=""/>
            </a:pPr>
            <a:r>
              <a:rPr lang="cs-CZ" sz="2000" dirty="0"/>
              <a:t> </a:t>
            </a:r>
            <a:r>
              <a:rPr lang="cs-CZ" sz="2000" dirty="0" smtClean="0"/>
              <a:t>plocha</a:t>
            </a:r>
            <a:endParaRPr lang="cs-CZ" sz="2000" dirty="0"/>
          </a:p>
          <a:p>
            <a:pPr marL="0" indent="0">
              <a:buClr>
                <a:srgbClr val="000000"/>
              </a:buClr>
              <a:buSzPct val="45000"/>
              <a:buFont typeface="Symbol" pitchFamily="2"/>
              <a:buChar char=""/>
            </a:pPr>
            <a:r>
              <a:rPr lang="cs-CZ" sz="2000" dirty="0"/>
              <a:t> </a:t>
            </a:r>
            <a:r>
              <a:rPr lang="cs-CZ" sz="2000" dirty="0" smtClean="0"/>
              <a:t>hustota</a:t>
            </a:r>
            <a:endParaRPr lang="cs-CZ" sz="2000" dirty="0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1402362" y="1372347"/>
            <a:ext cx="8568952" cy="954107"/>
          </a:xfrm>
          <a:prstGeom prst="rect">
            <a:avLst/>
          </a:prstGeom>
        </p:spPr>
        <p:txBody>
          <a:bodyPr vert="horz" wrap="square" anchor="b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>
              <a:buClr>
                <a:srgbClr val="000000"/>
              </a:buClr>
              <a:buSzPct val="45000"/>
            </a:pPr>
            <a:r>
              <a:rPr lang="cs-CZ" sz="2800" dirty="0" smtClean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= </a:t>
            </a:r>
            <a:r>
              <a:rPr lang="cs-CZ" sz="2800" dirty="0" smtClean="0"/>
              <a:t>Faktory</a:t>
            </a:r>
            <a:r>
              <a:rPr lang="cs-CZ" sz="2800" dirty="0"/>
              <a:t>, které ovlivňují volbu zvířete, ale nesvědčí o numerických schopnostech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8" r="56623"/>
          <a:stretch/>
        </p:blipFill>
        <p:spPr>
          <a:xfrm>
            <a:off x="9971314" y="0"/>
            <a:ext cx="2235200" cy="6858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63427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121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476210" y="245644"/>
            <a:ext cx="8712968" cy="886397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 algn="l"/>
            <a:r>
              <a:rPr lang="cs-CZ" dirty="0"/>
              <a:t>Numerické schopnosti ryb – bazální kognice obratlovců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653143" y="5217586"/>
            <a:ext cx="9144000" cy="145167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cs-CZ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cs-CZ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9pPr>
          </a:lstStyle>
          <a:p>
            <a:pPr marL="0" indent="0">
              <a:buClr>
                <a:srgbClr val="000000"/>
              </a:buClr>
              <a:buSzPct val="45000"/>
              <a:buFont typeface="Symbol" pitchFamily="2"/>
              <a:buChar char=""/>
            </a:pPr>
            <a:r>
              <a:rPr lang="cs-CZ" sz="2000" dirty="0"/>
              <a:t> </a:t>
            </a:r>
            <a:r>
              <a:rPr lang="cs-CZ" sz="1800" i="1" dirty="0" err="1"/>
              <a:t>Agrillo</a:t>
            </a:r>
            <a:r>
              <a:rPr lang="cs-CZ" sz="1800" i="1" dirty="0"/>
              <a:t> </a:t>
            </a:r>
            <a:r>
              <a:rPr lang="cs-CZ" sz="1800" i="1" dirty="0" err="1"/>
              <a:t>et</a:t>
            </a:r>
            <a:r>
              <a:rPr lang="cs-CZ" sz="1800" i="1" dirty="0"/>
              <a:t> </a:t>
            </a:r>
            <a:r>
              <a:rPr lang="cs-CZ" sz="1800" i="1" dirty="0" err="1"/>
              <a:t>al</a:t>
            </a:r>
            <a:r>
              <a:rPr lang="cs-CZ" sz="1800" i="1" dirty="0"/>
              <a:t>. 2009</a:t>
            </a:r>
            <a:endParaRPr lang="cs-CZ" sz="2000" i="1" dirty="0"/>
          </a:p>
          <a:p>
            <a:pPr marL="0" indent="0">
              <a:buClr>
                <a:srgbClr val="000000"/>
              </a:buClr>
              <a:buSzPct val="45000"/>
              <a:buFont typeface="Symbol" pitchFamily="2"/>
              <a:buChar char=""/>
            </a:pPr>
            <a:r>
              <a:rPr lang="cs-CZ" sz="2000" dirty="0">
                <a:latin typeface="+mn-lt"/>
                <a:cs typeface="Arial" pitchFamily="34" charset="0"/>
              </a:rPr>
              <a:t>Když je rozdíl pouze v počtu, odliší 2 a 3</a:t>
            </a:r>
          </a:p>
          <a:p>
            <a:pPr marL="0" lvl="1" indent="0">
              <a:buSzPct val="45000"/>
              <a:buFont typeface="Symbol" pitchFamily="2"/>
              <a:buChar char=""/>
            </a:pPr>
            <a:r>
              <a:rPr lang="cs-CZ" sz="1800" dirty="0">
                <a:latin typeface="+mn-lt"/>
                <a:cs typeface="Arial" pitchFamily="34" charset="0"/>
              </a:rPr>
              <a:t>Podněty se 2 a 3 prvky měly stejnou kumulativní sytost, plochu povrchu a zabraného místa</a:t>
            </a:r>
          </a:p>
          <a:p>
            <a:pPr marL="0" lvl="1" indent="0">
              <a:buSzPct val="45000"/>
              <a:buFont typeface="Symbol" pitchFamily="2"/>
              <a:buChar char=""/>
            </a:pPr>
            <a:r>
              <a:rPr lang="cs-CZ" sz="1800" dirty="0">
                <a:latin typeface="+mn-lt"/>
                <a:cs typeface="Arial" pitchFamily="34" charset="0"/>
              </a:rPr>
              <a:t>Živorodky stejně úspěšné jako při rozdílnosti těchto znaků</a:t>
            </a:r>
            <a:endParaRPr lang="cs-CZ" sz="2400" dirty="0">
              <a:latin typeface="+mn-lt"/>
              <a:cs typeface="Arial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774034" y="1292232"/>
            <a:ext cx="8568952" cy="523220"/>
          </a:xfrm>
          <a:prstGeom prst="rect">
            <a:avLst/>
          </a:prstGeom>
        </p:spPr>
        <p:txBody>
          <a:bodyPr vert="horz" wrap="square" anchor="b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>
              <a:spcBef>
                <a:spcPct val="0"/>
              </a:spcBef>
              <a:defRPr/>
            </a:pPr>
            <a:r>
              <a:rPr lang="cs-CZ" sz="2800" dirty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B) symboly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832694" y="1228770"/>
            <a:ext cx="4131000" cy="3959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1363204" y="2042229"/>
            <a:ext cx="2880320" cy="2905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8" r="56623"/>
          <a:stretch/>
        </p:blipFill>
        <p:spPr>
          <a:xfrm>
            <a:off x="9971314" y="0"/>
            <a:ext cx="2235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4168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1775520" y="1628800"/>
            <a:ext cx="4680520" cy="457561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cs-CZ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cs-CZ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9pPr>
          </a:lstStyle>
          <a:p>
            <a:pPr marL="0" indent="0">
              <a:buClr>
                <a:srgbClr val="000000"/>
              </a:buClr>
              <a:buSzPct val="45000"/>
              <a:buFont typeface="Wingdings" pitchFamily="2"/>
              <a:buChar char=""/>
            </a:pPr>
            <a:r>
              <a:rPr lang="cs-CZ" sz="1800" i="1" dirty="0" err="1"/>
              <a:t>Church</a:t>
            </a:r>
            <a:r>
              <a:rPr lang="cs-CZ" sz="1800" i="1" dirty="0"/>
              <a:t> a </a:t>
            </a:r>
            <a:r>
              <a:rPr lang="cs-CZ" sz="1800" i="1" dirty="0" err="1"/>
              <a:t>Meck</a:t>
            </a:r>
            <a:r>
              <a:rPr lang="cs-CZ" sz="1800" i="1" dirty="0"/>
              <a:t> 1984 </a:t>
            </a:r>
          </a:p>
          <a:p>
            <a:pPr marL="0" indent="0">
              <a:buClr>
                <a:srgbClr val="000000"/>
              </a:buClr>
              <a:buSzPct val="45000"/>
              <a:buFont typeface="Wingdings" pitchFamily="2"/>
              <a:buChar char=""/>
            </a:pPr>
            <a:r>
              <a:rPr lang="cs-CZ" sz="2000" dirty="0"/>
              <a:t>Krysy trénovány, aby mačkaly pravou páčku, když slyší 2 tóny nebo vidí 2 záblesky a levou páčku, když slyší 4 tóny nebo vidí 4 </a:t>
            </a:r>
            <a:r>
              <a:rPr lang="cs-CZ" sz="2000" dirty="0" err="1"/>
              <a:t>záblesky</a:t>
            </a:r>
            <a:r>
              <a:rPr lang="cs-CZ" sz="2000" dirty="0">
                <a:sym typeface="Symbol"/>
              </a:rPr>
              <a:t> vznik silné asociace </a:t>
            </a:r>
            <a:endParaRPr lang="cs-CZ" sz="2000" dirty="0"/>
          </a:p>
          <a:p>
            <a:pPr marL="0" indent="0">
              <a:buClr>
                <a:srgbClr val="000000"/>
              </a:buClr>
              <a:buSzPct val="45000"/>
              <a:buFont typeface="Wingdings" pitchFamily="2"/>
              <a:buChar char=""/>
              <a:tabLst>
                <a:tab pos="104760" algn="l"/>
                <a:tab pos="553680" algn="l"/>
                <a:tab pos="1002960" algn="l"/>
                <a:tab pos="1452240" algn="l"/>
                <a:tab pos="1901520" algn="l"/>
                <a:tab pos="2350800" algn="l"/>
                <a:tab pos="2800080" algn="l"/>
                <a:tab pos="3249360" algn="l"/>
                <a:tab pos="3698639" algn="l"/>
                <a:tab pos="4147920" algn="l"/>
                <a:tab pos="4597200" algn="l"/>
                <a:tab pos="5046480" algn="l"/>
                <a:tab pos="5495760" algn="l"/>
                <a:tab pos="5945040" algn="l"/>
                <a:tab pos="6394319" algn="l"/>
                <a:tab pos="6843600" algn="l"/>
                <a:tab pos="7292880" algn="l"/>
                <a:tab pos="7742160" algn="l"/>
                <a:tab pos="8191440" algn="l"/>
                <a:tab pos="8640720" algn="l"/>
                <a:tab pos="8653320" algn="l"/>
                <a:tab pos="9102599" algn="l"/>
                <a:tab pos="9551880" algn="l"/>
                <a:tab pos="10001160" algn="l"/>
                <a:tab pos="10450440" algn="l"/>
              </a:tabLst>
            </a:pPr>
            <a:r>
              <a:rPr lang="cs-CZ" sz="2000" dirty="0"/>
              <a:t>Když 2x za sebou pustili současně tón a záblesk, krysy mačkaly levou, tj. sčítaly tóny a záblesky</a:t>
            </a:r>
          </a:p>
          <a:p>
            <a:pPr marL="0" indent="0">
              <a:buClr>
                <a:srgbClr val="000000"/>
              </a:buClr>
              <a:buSzPct val="45000"/>
              <a:buFont typeface="Wingdings" pitchFamily="2"/>
              <a:buChar char=""/>
              <a:tabLst>
                <a:tab pos="104760" algn="l"/>
                <a:tab pos="553680" algn="l"/>
                <a:tab pos="1002960" algn="l"/>
                <a:tab pos="1452240" algn="l"/>
                <a:tab pos="1901520" algn="l"/>
                <a:tab pos="2350800" algn="l"/>
                <a:tab pos="2800080" algn="l"/>
                <a:tab pos="3249360" algn="l"/>
                <a:tab pos="3698639" algn="l"/>
                <a:tab pos="4147920" algn="l"/>
                <a:tab pos="4597200" algn="l"/>
                <a:tab pos="5046480" algn="l"/>
                <a:tab pos="5495760" algn="l"/>
                <a:tab pos="5945040" algn="l"/>
                <a:tab pos="6394319" algn="l"/>
                <a:tab pos="6843600" algn="l"/>
                <a:tab pos="7292880" algn="l"/>
                <a:tab pos="7742160" algn="l"/>
                <a:tab pos="8191440" algn="l"/>
                <a:tab pos="8640720" algn="l"/>
                <a:tab pos="8653320" algn="l"/>
                <a:tab pos="9102599" algn="l"/>
                <a:tab pos="9551880" algn="l"/>
                <a:tab pos="10001160" algn="l"/>
                <a:tab pos="10450440" algn="l"/>
              </a:tabLst>
            </a:pPr>
            <a:r>
              <a:rPr lang="cs-CZ" sz="2000" dirty="0"/>
              <a:t>Tj. nefunguje jako zdvojený podnět asociovaný s pravou páčkou</a:t>
            </a:r>
          </a:p>
          <a:p>
            <a:pPr marL="0" indent="0">
              <a:buClr>
                <a:srgbClr val="000000"/>
              </a:buClr>
              <a:buSzPct val="45000"/>
              <a:buFont typeface="Wingdings" pitchFamily="2"/>
              <a:buChar char=""/>
              <a:tabLst>
                <a:tab pos="104760" algn="l"/>
                <a:tab pos="553680" algn="l"/>
                <a:tab pos="1002960" algn="l"/>
                <a:tab pos="1452240" algn="l"/>
                <a:tab pos="1901520" algn="l"/>
                <a:tab pos="2350800" algn="l"/>
                <a:tab pos="2800080" algn="l"/>
                <a:tab pos="3249360" algn="l"/>
                <a:tab pos="3698639" algn="l"/>
                <a:tab pos="4147920" algn="l"/>
                <a:tab pos="4597200" algn="l"/>
                <a:tab pos="5046480" algn="l"/>
                <a:tab pos="5495760" algn="l"/>
                <a:tab pos="5945040" algn="l"/>
                <a:tab pos="6394319" algn="l"/>
                <a:tab pos="6843600" algn="l"/>
                <a:tab pos="7292880" algn="l"/>
                <a:tab pos="7742160" algn="l"/>
                <a:tab pos="8191440" algn="l"/>
                <a:tab pos="8640720" algn="l"/>
                <a:tab pos="8653320" algn="l"/>
                <a:tab pos="9102599" algn="l"/>
                <a:tab pos="9551880" algn="l"/>
                <a:tab pos="10001160" algn="l"/>
                <a:tab pos="10450440" algn="l"/>
              </a:tabLst>
            </a:pPr>
            <a:r>
              <a:rPr lang="cs-CZ" sz="2000" dirty="0"/>
              <a:t>X tudíž </a:t>
            </a:r>
            <a:r>
              <a:rPr lang="cs-CZ" sz="2000" b="1" dirty="0"/>
              <a:t>počet reprezentován abstraktně </a:t>
            </a:r>
            <a:r>
              <a:rPr lang="cs-CZ" sz="2000" dirty="0"/>
              <a:t>nezávisle na modalitě (</a:t>
            </a:r>
            <a:r>
              <a:rPr lang="cs-CZ" sz="2000" dirty="0" err="1"/>
              <a:t>auditorní</a:t>
            </a:r>
            <a:r>
              <a:rPr lang="cs-CZ" sz="2000" dirty="0"/>
              <a:t> x vizuální)</a:t>
            </a:r>
          </a:p>
          <a:p>
            <a:pPr marL="0" indent="0">
              <a:buClr>
                <a:srgbClr val="000000"/>
              </a:buClr>
              <a:buSzPct val="45000"/>
              <a:buFont typeface="Wingdings" pitchFamily="2"/>
              <a:buChar char=""/>
              <a:tabLst>
                <a:tab pos="104760" algn="l"/>
                <a:tab pos="553680" algn="l"/>
                <a:tab pos="1002960" algn="l"/>
                <a:tab pos="1452240" algn="l"/>
                <a:tab pos="1901520" algn="l"/>
                <a:tab pos="2350800" algn="l"/>
                <a:tab pos="2800080" algn="l"/>
                <a:tab pos="3249360" algn="l"/>
                <a:tab pos="3698639" algn="l"/>
                <a:tab pos="4147920" algn="l"/>
                <a:tab pos="4597200" algn="l"/>
                <a:tab pos="5046480" algn="l"/>
                <a:tab pos="5495760" algn="l"/>
                <a:tab pos="5945040" algn="l"/>
                <a:tab pos="6394319" algn="l"/>
                <a:tab pos="6843600" algn="l"/>
                <a:tab pos="7292880" algn="l"/>
                <a:tab pos="7742160" algn="l"/>
                <a:tab pos="8191440" algn="l"/>
                <a:tab pos="8640720" algn="l"/>
                <a:tab pos="8653320" algn="l"/>
                <a:tab pos="9102599" algn="l"/>
                <a:tab pos="9551880" algn="l"/>
                <a:tab pos="10001160" algn="l"/>
                <a:tab pos="10450440" algn="l"/>
              </a:tabLst>
            </a:pPr>
            <a:r>
              <a:rPr lang="cs-CZ" sz="2000" dirty="0"/>
              <a:t>Schopnost </a:t>
            </a:r>
            <a:r>
              <a:rPr lang="cs-CZ" sz="2000" b="1" dirty="0"/>
              <a:t>operace s počty - sčítání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6672064" y="1988840"/>
            <a:ext cx="3743280" cy="34383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1703512" y="188640"/>
            <a:ext cx="8712968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anchor="b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>
              <a:spcBef>
                <a:spcPct val="0"/>
              </a:spcBef>
            </a:pPr>
            <a:r>
              <a:rPr lang="cs-CZ" sz="3200" dirty="0"/>
              <a:t>Numerické schopnosti hlodavců – doklad abstraktní reprezentace počtu u savců</a:t>
            </a:r>
            <a:endParaRPr lang="cs-CZ" sz="3200" dirty="0">
              <a:solidFill>
                <a:schemeClr val="accent3">
                  <a:shade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672064" y="5589241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(Ilustrační obrázek – neodpovídá zcela dizajnu)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775520" y="6397611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Podobné výsledky na makacích – Jordan et al. 2008</a:t>
            </a:r>
          </a:p>
        </p:txBody>
      </p:sp>
      <p:sp>
        <p:nvSpPr>
          <p:cNvPr id="7" name="Obdélník 6"/>
          <p:cNvSpPr/>
          <p:nvPr/>
        </p:nvSpPr>
        <p:spPr>
          <a:xfrm>
            <a:off x="10005646" y="6262872"/>
            <a:ext cx="2186354" cy="5451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006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5880" y="903283"/>
            <a:ext cx="5652120" cy="3563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text 2"/>
          <p:cNvSpPr txBox="1">
            <a:spLocks/>
          </p:cNvSpPr>
          <p:nvPr/>
        </p:nvSpPr>
        <p:spPr>
          <a:xfrm>
            <a:off x="1703512" y="1124744"/>
            <a:ext cx="3384376" cy="25955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>
            <a:spAutoFit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cs-CZ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cs-CZ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9pPr>
          </a:lstStyle>
          <a:p>
            <a:pPr marL="0" indent="0">
              <a:buClr>
                <a:srgbClr val="000000"/>
              </a:buClr>
              <a:buSzPct val="45000"/>
              <a:buFont typeface="Wingdings" pitchFamily="2"/>
              <a:buChar char=""/>
              <a:defRPr/>
            </a:pPr>
            <a:r>
              <a:rPr lang="cs-CZ" sz="1600" i="1" dirty="0" err="1"/>
              <a:t>Brannon</a:t>
            </a:r>
            <a:r>
              <a:rPr lang="cs-CZ" sz="1600" i="1" dirty="0"/>
              <a:t> a </a:t>
            </a:r>
            <a:r>
              <a:rPr lang="cs-CZ" sz="1600" i="1" dirty="0" err="1"/>
              <a:t>Terrace</a:t>
            </a:r>
            <a:r>
              <a:rPr lang="cs-CZ" sz="1600" i="1" dirty="0"/>
              <a:t> 1998, 2000, 2002</a:t>
            </a:r>
          </a:p>
          <a:p>
            <a:pPr marL="0" indent="0">
              <a:buClr>
                <a:srgbClr val="000000"/>
              </a:buClr>
              <a:buSzPct val="45000"/>
              <a:buFont typeface="Wingdings" pitchFamily="2"/>
              <a:buChar char=""/>
              <a:defRPr/>
            </a:pPr>
            <a:r>
              <a:rPr lang="cs-CZ" sz="2000" dirty="0"/>
              <a:t>Makak </a:t>
            </a:r>
            <a:r>
              <a:rPr lang="cs-CZ" sz="2000" dirty="0" err="1"/>
              <a:t>rhesus</a:t>
            </a:r>
            <a:endParaRPr lang="cs-CZ" sz="2000" dirty="0"/>
          </a:p>
          <a:p>
            <a:pPr marL="0" indent="0">
              <a:buClr>
                <a:srgbClr val="000000"/>
              </a:buClr>
              <a:buSzPct val="45000"/>
              <a:defRPr/>
            </a:pPr>
            <a:r>
              <a:rPr lang="cs-CZ" sz="2000" dirty="0"/>
              <a:t>Cíle:</a:t>
            </a:r>
          </a:p>
          <a:p>
            <a:pPr marL="0" indent="0">
              <a:buClr>
                <a:srgbClr val="000000"/>
              </a:buClr>
              <a:buSzPct val="45000"/>
              <a:buFont typeface="Wingdings" pitchFamily="2"/>
              <a:buChar char=""/>
              <a:defRPr/>
            </a:pPr>
            <a:r>
              <a:rPr lang="cs-CZ" sz="2000" dirty="0"/>
              <a:t>Eliminace nenumerických vodítek</a:t>
            </a:r>
          </a:p>
          <a:p>
            <a:pPr marL="0" indent="0">
              <a:buClr>
                <a:srgbClr val="000000"/>
              </a:buClr>
              <a:buSzPct val="45000"/>
              <a:buFont typeface="Wingdings" pitchFamily="2"/>
              <a:buChar char=""/>
              <a:defRPr/>
            </a:pPr>
            <a:r>
              <a:rPr lang="cs-CZ" sz="2000" dirty="0"/>
              <a:t>Test nominální i ordinální schopnosti</a:t>
            </a: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1524000" y="26622"/>
            <a:ext cx="9144000" cy="9541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anchor="b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>
              <a:spcBef>
                <a:spcPct val="0"/>
              </a:spcBef>
              <a:defRPr/>
            </a:pPr>
            <a:r>
              <a:rPr lang="cs-CZ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Numerické schopnosti primátů– nominální i ordinální reprezentace počtu</a:t>
            </a:r>
          </a:p>
        </p:txBody>
      </p:sp>
      <p:sp>
        <p:nvSpPr>
          <p:cNvPr id="7" name="Obdélník 6"/>
          <p:cNvSpPr/>
          <p:nvPr/>
        </p:nvSpPr>
        <p:spPr>
          <a:xfrm>
            <a:off x="10005646" y="6262872"/>
            <a:ext cx="2186354" cy="5451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1524000" y="3933056"/>
            <a:ext cx="9144000" cy="296491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cs-CZ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cs-CZ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9pPr>
          </a:lstStyle>
          <a:p>
            <a:pPr marL="0" indent="0">
              <a:buClr>
                <a:srgbClr val="000000"/>
              </a:buClr>
              <a:buSzPct val="45000"/>
              <a:buFont typeface="Wingdings" pitchFamily="2"/>
              <a:buChar char=""/>
            </a:pPr>
            <a:r>
              <a:rPr lang="cs-CZ" sz="2000" dirty="0"/>
              <a:t>Trénováni na řazení stimulů podle počtu vzestupně (1-4)</a:t>
            </a:r>
          </a:p>
          <a:p>
            <a:pPr marL="0" indent="0">
              <a:buClr>
                <a:srgbClr val="000000"/>
              </a:buClr>
              <a:buSzPct val="45000"/>
              <a:buFont typeface="Wingdings" pitchFamily="2"/>
              <a:buChar char=""/>
            </a:pPr>
            <a:r>
              <a:rPr lang="cs-CZ" sz="2000" dirty="0"/>
              <a:t>Počty v různých podobách (stejná plocha, povrch, náhodná velikost, různé tvary...)</a:t>
            </a:r>
          </a:p>
          <a:p>
            <a:pPr marL="0" indent="0">
              <a:buClr>
                <a:srgbClr val="000000"/>
              </a:buClr>
              <a:buSzPct val="45000"/>
              <a:buFont typeface="Wingdings" pitchFamily="2"/>
              <a:buChar char=""/>
            </a:pPr>
            <a:r>
              <a:rPr lang="cs-CZ" sz="2000" dirty="0"/>
              <a:t>Dokázali to i s novými podněty (i novými typy podnětů) </a:t>
            </a:r>
            <a:r>
              <a:rPr lang="cs-CZ" sz="2000" dirty="0">
                <a:sym typeface="Symbol"/>
              </a:rPr>
              <a:t> </a:t>
            </a:r>
            <a:r>
              <a:rPr lang="cs-CZ" sz="2000" b="1" dirty="0">
                <a:sym typeface="Symbol"/>
              </a:rPr>
              <a:t>Dokážou odlišit počet a vyvodit pravidlo řazení počtů</a:t>
            </a:r>
            <a:endParaRPr lang="cs-CZ" sz="2000" b="1" dirty="0"/>
          </a:p>
          <a:p>
            <a:pPr marL="0" indent="0">
              <a:buClr>
                <a:srgbClr val="000000"/>
              </a:buClr>
              <a:buSzPct val="45000"/>
              <a:buFont typeface="Wingdings" pitchFamily="2"/>
              <a:buChar char=""/>
            </a:pPr>
            <a:r>
              <a:rPr lang="cs-CZ" sz="2000" dirty="0"/>
              <a:t>Dokázali určit větší počet z jakéhokoli páru </a:t>
            </a:r>
            <a:r>
              <a:rPr lang="cs-CZ" sz="2000" dirty="0">
                <a:sym typeface="Symbol"/>
              </a:rPr>
              <a:t> sled počtů pro ně není arbitrární sekvence , ale </a:t>
            </a:r>
            <a:r>
              <a:rPr lang="cs-CZ" sz="2000" b="1" dirty="0">
                <a:sym typeface="Symbol"/>
              </a:rPr>
              <a:t>sekvence s ordinálními vztahy</a:t>
            </a:r>
            <a:endParaRPr lang="cs-CZ" sz="2000" b="1" dirty="0"/>
          </a:p>
          <a:p>
            <a:pPr marL="0" indent="0">
              <a:buClr>
                <a:srgbClr val="000000"/>
              </a:buClr>
              <a:buSzPct val="45000"/>
              <a:buFont typeface="Wingdings" pitchFamily="2"/>
              <a:buChar char=""/>
            </a:pPr>
            <a:r>
              <a:rPr lang="cs-CZ" sz="2000" dirty="0"/>
              <a:t>A to nejen v rámci počtu 1-4, ale i nových podnětů 5-9 (8 a 9 s problémy) </a:t>
            </a:r>
            <a:r>
              <a:rPr lang="cs-CZ" sz="2000" dirty="0">
                <a:sym typeface="Symbol"/>
              </a:rPr>
              <a:t> </a:t>
            </a:r>
            <a:r>
              <a:rPr lang="cs-CZ" sz="2000" b="1" dirty="0">
                <a:sym typeface="Symbol"/>
              </a:rPr>
              <a:t>ordinální pravidlo abstraktním konceptem, schopnost operovat s počty do 7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074629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ven pigeons sit atop seven computer screens, each screen displays a set of different shapes in different colo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056" y="1294822"/>
            <a:ext cx="4200401" cy="448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063552" y="1268760"/>
            <a:ext cx="3456384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err="1"/>
              <a:t>Scarf</a:t>
            </a:r>
            <a:r>
              <a:rPr lang="cs-CZ" dirty="0"/>
              <a:t> et al. 2011 – řazení počtů 1-9 třemi holuby</a:t>
            </a:r>
          </a:p>
          <a:p>
            <a:r>
              <a:rPr lang="cs-CZ" dirty="0"/>
              <a:t>- Odvození ordinálního pravidla</a:t>
            </a:r>
          </a:p>
          <a:p>
            <a:r>
              <a:rPr lang="cs-CZ" dirty="0"/>
              <a:t>-kontrola na plochu, sytost atd.</a:t>
            </a:r>
          </a:p>
          <a:p>
            <a:r>
              <a:rPr lang="cs-CZ" dirty="0"/>
              <a:t>-různé tvary, barvy atd. tak, aby holub byl tlačen k tomu, hledat spojitost v počtu, jediné společné charakteristice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063552" y="404665"/>
            <a:ext cx="8136904" cy="4924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600" dirty="0"/>
              <a:t>Numerické schopnosti ptáků – odpovídají primátům</a:t>
            </a:r>
          </a:p>
        </p:txBody>
      </p:sp>
      <p:sp>
        <p:nvSpPr>
          <p:cNvPr id="5" name="Obdélník 4"/>
          <p:cNvSpPr/>
          <p:nvPr/>
        </p:nvSpPr>
        <p:spPr>
          <a:xfrm>
            <a:off x="10005646" y="6262872"/>
            <a:ext cx="2186354" cy="5451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46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980728"/>
            <a:ext cx="8846420" cy="6863786"/>
          </a:xfrm>
          <a:prstGeom prst="rect">
            <a:avLst/>
          </a:prstGeom>
        </p:spPr>
      </p:pic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1703512" y="237448"/>
            <a:ext cx="8964488" cy="886397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cs-CZ" dirty="0" smtClean="0"/>
              <a:t>Přirozená reprezentace počtu, bez tréninku</a:t>
            </a:r>
            <a:endParaRPr lang="cs-CZ" dirty="0"/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502227" y="908721"/>
            <a:ext cx="3157788" cy="3272691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cs-CZ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cs-CZ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9pPr>
          </a:lstStyle>
          <a:p>
            <a:pPr marL="0" indent="0">
              <a:buClr>
                <a:srgbClr val="000000"/>
              </a:buClr>
              <a:buSzPct val="45000"/>
              <a:buFont typeface="Wingdings" pitchFamily="2"/>
              <a:buChar char=""/>
            </a:pPr>
            <a:r>
              <a:rPr lang="cs-CZ" sz="2000" dirty="0"/>
              <a:t>Makaci ve volné přírodě</a:t>
            </a:r>
          </a:p>
          <a:p>
            <a:pPr marL="0" indent="0">
              <a:buClr>
                <a:srgbClr val="000000"/>
              </a:buClr>
              <a:buSzPct val="45000"/>
              <a:buFont typeface="Wingdings" pitchFamily="2"/>
              <a:buChar char=""/>
            </a:pPr>
            <a:r>
              <a:rPr lang="cs-CZ" sz="2000" dirty="0"/>
              <a:t>Experimentátor dával po jednom jablka do dvou kýblů</a:t>
            </a:r>
          </a:p>
          <a:p>
            <a:pPr marL="0" indent="0">
              <a:buClr>
                <a:srgbClr val="000000"/>
              </a:buClr>
              <a:buSzPct val="45000"/>
              <a:buFont typeface="Wingdings" pitchFamily="2"/>
              <a:buChar char=""/>
            </a:pPr>
            <a:r>
              <a:rPr lang="cs-CZ" sz="2000" dirty="0"/>
              <a:t>Opice volily kýbl s více jablky</a:t>
            </a:r>
          </a:p>
          <a:p>
            <a:pPr marL="0" indent="0">
              <a:buClr>
                <a:srgbClr val="000000"/>
              </a:buClr>
              <a:buSzPct val="45000"/>
              <a:buFont typeface="Wingdings" pitchFamily="2"/>
              <a:buChar char=""/>
            </a:pPr>
            <a:r>
              <a:rPr lang="cs-CZ" sz="2000" dirty="0"/>
              <a:t>Zvládly nejvíc 3 : 4, ale ne 4 : 5, 5:6, dokonce ani 3:8</a:t>
            </a:r>
          </a:p>
          <a:p>
            <a:pPr marL="0" indent="0">
              <a:buClr>
                <a:srgbClr val="000000"/>
              </a:buClr>
              <a:buSzPct val="45000"/>
              <a:buFont typeface="Wingdings" pitchFamily="2"/>
              <a:buChar char=""/>
            </a:pPr>
            <a:r>
              <a:rPr lang="cs-CZ" sz="2000" dirty="0"/>
              <a:t>tj. řídí se reprezentací počtu, ne dobou pokládání potravy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919536" y="119675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Hauser, </a:t>
            </a:r>
            <a:r>
              <a:rPr lang="cs-CZ" i="1" dirty="0" err="1"/>
              <a:t>Carey</a:t>
            </a:r>
            <a:r>
              <a:rPr lang="cs-CZ" i="1" dirty="0"/>
              <a:t>, Hauser 2000</a:t>
            </a:r>
          </a:p>
        </p:txBody>
      </p:sp>
      <p:sp>
        <p:nvSpPr>
          <p:cNvPr id="6" name="Obdélník 5"/>
          <p:cNvSpPr/>
          <p:nvPr/>
        </p:nvSpPr>
        <p:spPr>
          <a:xfrm>
            <a:off x="10005646" y="6262872"/>
            <a:ext cx="2186354" cy="5451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9464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Přirozená reprezentace počtu: bez tréninku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46522" y="1140186"/>
            <a:ext cx="4997078" cy="531336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cs-CZ" sz="1900" i="1" dirty="0" err="1" smtClean="0"/>
              <a:t>Ujfalussy</a:t>
            </a:r>
            <a:r>
              <a:rPr lang="cs-CZ" sz="1900" i="1" dirty="0" smtClean="0"/>
              <a:t> et al. 2014</a:t>
            </a:r>
          </a:p>
          <a:p>
            <a:r>
              <a:rPr lang="cs-CZ" sz="2200" i="1" dirty="0" smtClean="0"/>
              <a:t>Kavky vybíraly mezi dvěma miskami s různým množstvím kusů potravy</a:t>
            </a:r>
          </a:p>
          <a:p>
            <a:r>
              <a:rPr lang="cs-CZ" sz="2200" i="1" dirty="0" smtClean="0"/>
              <a:t>Misky skryté za zástěnou, experimentátor ukazoval kousky v ruce a postupně vkládal do jedné a pak druhé misky</a:t>
            </a:r>
          </a:p>
          <a:p>
            <a:r>
              <a:rPr lang="cs-CZ" sz="2200" i="1" dirty="0" smtClean="0"/>
              <a:t>Bez tréninku</a:t>
            </a:r>
          </a:p>
          <a:p>
            <a:r>
              <a:rPr lang="cs-CZ" sz="2200" i="1" dirty="0" smtClean="0"/>
              <a:t>Kontrola </a:t>
            </a:r>
          </a:p>
          <a:p>
            <a:pPr lvl="1"/>
            <a:r>
              <a:rPr lang="cs-CZ" sz="1900" i="1" dirty="0" smtClean="0"/>
              <a:t>vizuálních proměnných mimo počtu (vkládání): kavky neviděly obsah misky </a:t>
            </a:r>
          </a:p>
          <a:p>
            <a:pPr lvl="1"/>
            <a:r>
              <a:rPr lang="cs-CZ" sz="1900" i="1" dirty="0" smtClean="0"/>
              <a:t>Času vkládání: do misek s menším počtem přidány kamínky do vyrovnání počtu</a:t>
            </a:r>
          </a:p>
          <a:p>
            <a:r>
              <a:rPr lang="cs-CZ" sz="2200" i="1" dirty="0" smtClean="0"/>
              <a:t>Výsledky</a:t>
            </a:r>
          </a:p>
          <a:p>
            <a:pPr lvl="1"/>
            <a:r>
              <a:rPr lang="cs-CZ" sz="1900" i="1" dirty="0" err="1" smtClean="0"/>
              <a:t>Výbírání</a:t>
            </a:r>
            <a:r>
              <a:rPr lang="cs-CZ" sz="1900" i="1" dirty="0" smtClean="0"/>
              <a:t> většího počtu v kombinacích do 3, problémy s 3-4, 3-5 a 4-5</a:t>
            </a:r>
          </a:p>
          <a:p>
            <a:pPr lvl="2"/>
            <a:r>
              <a:rPr lang="cs-CZ" sz="1700" i="1" dirty="0" smtClean="0"/>
              <a:t>Weberovo pravidlo</a:t>
            </a:r>
          </a:p>
          <a:p>
            <a:pPr lvl="1"/>
            <a:r>
              <a:rPr lang="cs-CZ" sz="1900" i="1" dirty="0" smtClean="0"/>
              <a:t>Ve variantě s odkrytými miskami se řídí plochou potravy (jeden velký kus vybírán stejně často jako 3 malé), ve skryté ale počtem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009" y="3140968"/>
            <a:ext cx="4631463" cy="2303476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0005646" y="6262872"/>
            <a:ext cx="2186354" cy="5451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3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1775520" y="305205"/>
            <a:ext cx="8712968" cy="1329595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cs-CZ" dirty="0" smtClean="0"/>
              <a:t>Numerické schopnosti šimpanzů – přirozené operace s počty i používání symbolů</a:t>
            </a:r>
            <a:endParaRPr lang="cs-CZ" dirty="0"/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1775520" y="2060848"/>
            <a:ext cx="5400600" cy="3754874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cs-CZ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cs-CZ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9pPr>
          </a:lstStyle>
          <a:p>
            <a:pPr marL="0" indent="0">
              <a:buClr>
                <a:srgbClr val="000000"/>
              </a:buClr>
              <a:buSzPct val="45000"/>
              <a:buFont typeface="Wingdings" pitchFamily="2"/>
              <a:buChar char=""/>
            </a:pPr>
            <a:r>
              <a:rPr lang="cs-CZ" sz="1800" i="1" dirty="0" err="1"/>
              <a:t>Boysen</a:t>
            </a:r>
            <a:r>
              <a:rPr lang="cs-CZ" sz="1800" i="1" dirty="0"/>
              <a:t> a </a:t>
            </a:r>
            <a:r>
              <a:rPr lang="cs-CZ" sz="1800" i="1" dirty="0" err="1"/>
              <a:t>Berntson</a:t>
            </a:r>
            <a:r>
              <a:rPr lang="cs-CZ" sz="1800" i="1" dirty="0"/>
              <a:t> 1989</a:t>
            </a:r>
          </a:p>
          <a:p>
            <a:pPr marL="0" indent="0">
              <a:buClr>
                <a:srgbClr val="000000"/>
              </a:buClr>
              <a:buSzPct val="45000"/>
              <a:buFont typeface="Wingdings" pitchFamily="2"/>
              <a:buChar char=""/>
            </a:pPr>
            <a:r>
              <a:rPr lang="cs-CZ" sz="2000" dirty="0" err="1"/>
              <a:t>Šimpanzice</a:t>
            </a:r>
            <a:r>
              <a:rPr lang="cs-CZ" sz="2000" dirty="0"/>
              <a:t> </a:t>
            </a:r>
            <a:r>
              <a:rPr lang="cs-CZ" sz="2000" dirty="0" err="1"/>
              <a:t>Sheba</a:t>
            </a:r>
            <a:r>
              <a:rPr lang="cs-CZ" sz="2000" dirty="0"/>
              <a:t> se naučila počítat pomeranče do 9 a používat k tomu arabské číslice 0-9 –</a:t>
            </a:r>
            <a:r>
              <a:rPr lang="cs-CZ" sz="2000" b="1" dirty="0"/>
              <a:t>symbolická reprezentace počtu</a:t>
            </a:r>
          </a:p>
          <a:p>
            <a:pPr marL="0" indent="0">
              <a:buClr>
                <a:srgbClr val="000000"/>
              </a:buClr>
              <a:buSzPct val="45000"/>
              <a:buFont typeface="Wingdings" pitchFamily="2"/>
              <a:buChar char=""/>
            </a:pPr>
            <a:r>
              <a:rPr lang="cs-CZ" sz="2000" dirty="0"/>
              <a:t>Ve 3 krabicích různé počty pomerančů, uměla je postupně připočíst, tj. sečíst dohromady a vybrat odpovídající číslici (a to bez tréninku) – (přirozená) schopnost </a:t>
            </a:r>
            <a:r>
              <a:rPr lang="cs-CZ" sz="2000" b="1" dirty="0"/>
              <a:t>sčítání</a:t>
            </a:r>
          </a:p>
          <a:p>
            <a:pPr marL="0" indent="0">
              <a:buClr>
                <a:srgbClr val="000000"/>
              </a:buClr>
              <a:buSzPct val="45000"/>
              <a:buFont typeface="Wingdings" pitchFamily="2"/>
              <a:buChar char=""/>
              <a:tabLst>
                <a:tab pos="104760" algn="l"/>
                <a:tab pos="553680" algn="l"/>
                <a:tab pos="1002960" algn="l"/>
                <a:tab pos="1452240" algn="l"/>
                <a:tab pos="1901520" algn="l"/>
                <a:tab pos="2350800" algn="l"/>
                <a:tab pos="2800080" algn="l"/>
                <a:tab pos="3249360" algn="l"/>
                <a:tab pos="3698639" algn="l"/>
                <a:tab pos="4147920" algn="l"/>
                <a:tab pos="4597200" algn="l"/>
                <a:tab pos="5046480" algn="l"/>
                <a:tab pos="5495760" algn="l"/>
                <a:tab pos="5945040" algn="l"/>
                <a:tab pos="6394319" algn="l"/>
                <a:tab pos="6843600" algn="l"/>
                <a:tab pos="7292880" algn="l"/>
                <a:tab pos="7742160" algn="l"/>
                <a:tab pos="8191440" algn="l"/>
                <a:tab pos="8640720" algn="l"/>
                <a:tab pos="8653320" algn="l"/>
                <a:tab pos="9102599" algn="l"/>
                <a:tab pos="9551880" algn="l"/>
                <a:tab pos="10001160" algn="l"/>
                <a:tab pos="10450440" algn="l"/>
              </a:tabLst>
            </a:pPr>
            <a:r>
              <a:rPr lang="cs-CZ" sz="2000" dirty="0"/>
              <a:t>Uměla sčítat nejen reálné předměty, ale také symboly arabských číslic – </a:t>
            </a:r>
            <a:r>
              <a:rPr lang="cs-CZ" sz="2000" b="1" dirty="0"/>
              <a:t>symbolické početní operace</a:t>
            </a:r>
            <a:endParaRPr lang="cs-CZ" sz="24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8544272" y="2348881"/>
            <a:ext cx="1905120" cy="25621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délník 4"/>
          <p:cNvSpPr/>
          <p:nvPr/>
        </p:nvSpPr>
        <p:spPr>
          <a:xfrm>
            <a:off x="10005646" y="6262872"/>
            <a:ext cx="2186354" cy="5451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5184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1524000" y="404665"/>
            <a:ext cx="9144000" cy="769441"/>
          </a:xfrm>
          <a:prstGeom prst="rect">
            <a:avLst/>
          </a:prstGeom>
        </p:spPr>
        <p:txBody>
          <a:bodyPr vert="horz" wrap="square" anchor="b">
            <a:spAutoFit/>
          </a:bodyPr>
          <a:lstStyle>
            <a:defPPr lvl="0">
              <a:buNone/>
              <a:defRPr/>
            </a:defPPr>
            <a:lvl1pPr lvl="0"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400" dirty="0"/>
              <a:t>Papoušek</a:t>
            </a:r>
            <a:endParaRPr lang="cs-CZ" dirty="0"/>
          </a:p>
        </p:txBody>
      </p:sp>
      <p:pic>
        <p:nvPicPr>
          <p:cNvPr id="2050" name="Picture 2" descr="http://graphics8.nytimes.com/images/2007/09/11/us/11parrot-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412776"/>
            <a:ext cx="5715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063552" y="4941169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Slovní pojmenování počtů, číslovky – </a:t>
            </a:r>
            <a:r>
              <a:rPr lang="cs-CZ" b="1" dirty="0"/>
              <a:t>abstraktní reprezentace pojmu</a:t>
            </a:r>
          </a:p>
          <a:p>
            <a:endParaRPr lang="cs-CZ" dirty="0"/>
          </a:p>
          <a:p>
            <a:r>
              <a:rPr lang="cs-CZ" dirty="0"/>
              <a:t>Netriviální vizuální úlohy, netriviální otázky: „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four</a:t>
            </a:r>
            <a:r>
              <a:rPr lang="cs-CZ" dirty="0"/>
              <a:t>?“ „blue </a:t>
            </a:r>
            <a:r>
              <a:rPr lang="cs-CZ" dirty="0" err="1"/>
              <a:t>cork</a:t>
            </a:r>
            <a:r>
              <a:rPr lang="cs-CZ" dirty="0"/>
              <a:t>“ – složité </a:t>
            </a:r>
            <a:r>
              <a:rPr lang="cs-CZ"/>
              <a:t>kognitivní operace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0005646" y="6262872"/>
            <a:ext cx="2186354" cy="5451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42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cs-CZ" dirty="0" smtClean="0"/>
              <a:t>Chytrý hans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25E40B9-054F-4D79-BD17-68E71C740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5305" y="1096228"/>
            <a:ext cx="6187552" cy="3933645"/>
          </a:xfrm>
        </p:spPr>
        <p:txBody>
          <a:bodyPr rtlCol="0"/>
          <a:lstStyle/>
          <a:p>
            <a:pPr rtl="0"/>
            <a:endParaRPr lang="cs-CZ" sz="1200" i="1" dirty="0" smtClean="0"/>
          </a:p>
          <a:p>
            <a:r>
              <a:rPr lang="cs-CZ" sz="2000" i="1" dirty="0" smtClean="0"/>
              <a:t>Van Osten - majitel</a:t>
            </a:r>
          </a:p>
          <a:p>
            <a:r>
              <a:rPr lang="cs-CZ" sz="2000" i="1" dirty="0" smtClean="0"/>
              <a:t>Oskar </a:t>
            </a:r>
            <a:r>
              <a:rPr lang="cs-CZ" sz="2000" i="1" dirty="0" err="1" smtClean="0"/>
              <a:t>Pfungst</a:t>
            </a:r>
            <a:r>
              <a:rPr lang="cs-CZ" sz="2000" i="1" dirty="0" smtClean="0"/>
              <a:t> – autor kritických publikací</a:t>
            </a:r>
            <a:endParaRPr lang="cs-CZ" sz="2000" i="1" dirty="0"/>
          </a:p>
          <a:p>
            <a:r>
              <a:rPr lang="cs-CZ" sz="2000" i="1" dirty="0" smtClean="0"/>
              <a:t>Neverbální signály před cílovým počtem, napětí v publiku</a:t>
            </a:r>
            <a:endParaRPr lang="cs-CZ" sz="2000" i="1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2</a:t>
            </a:fld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8061" y="6352224"/>
            <a:ext cx="2213987" cy="420365"/>
          </a:xfrm>
          <a:prstGeom prst="rect">
            <a:avLst/>
          </a:prstGeom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4714148" y="2951874"/>
            <a:ext cx="5057640" cy="37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zápatí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8" r="56623"/>
          <a:stretch/>
        </p:blipFill>
        <p:spPr>
          <a:xfrm>
            <a:off x="9971314" y="0"/>
            <a:ext cx="2235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25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31055" y="634909"/>
            <a:ext cx="7772400" cy="443198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cs-CZ" dirty="0" smtClean="0"/>
              <a:t>Zvířata x </a:t>
            </a:r>
            <a:r>
              <a:rPr lang="cs-CZ" dirty="0"/>
              <a:t>děti – kdo lépe </a:t>
            </a:r>
            <a:r>
              <a:rPr lang="cs-CZ" dirty="0" smtClean="0"/>
              <a:t>počítá?</a:t>
            </a:r>
            <a:endParaRPr lang="cs-CZ" dirty="0"/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31055" y="1185618"/>
            <a:ext cx="7523945" cy="3229089"/>
          </a:xfrm>
        </p:spPr>
        <p:txBody>
          <a:bodyPr wrap="square">
            <a:spAutoFit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cs-CZ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cs-CZ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9pPr>
          </a:lstStyle>
          <a:p>
            <a:pPr marL="0" indent="0">
              <a:buClr>
                <a:srgbClr val="000000"/>
              </a:buClr>
              <a:buSzPct val="45000"/>
              <a:buFont typeface="Wingdings" pitchFamily="2"/>
              <a:buChar char=""/>
            </a:pPr>
            <a:r>
              <a:rPr lang="cs-CZ" sz="2000" dirty="0"/>
              <a:t>Šimpanzi vyžadují mnohaletý trénink (předchozí pokusy)</a:t>
            </a:r>
          </a:p>
          <a:p>
            <a:pPr marL="0" indent="0">
              <a:buClr>
                <a:srgbClr val="000000"/>
              </a:buClr>
              <a:buSzPct val="45000"/>
              <a:buFont typeface="Wingdings" pitchFamily="2"/>
              <a:buChar char=""/>
            </a:pPr>
            <a:r>
              <a:rPr lang="cs-CZ" sz="2000" dirty="0"/>
              <a:t>Děti se učí počítání a čísla (symboly) rychle a spontánně???</a:t>
            </a:r>
          </a:p>
          <a:p>
            <a:pPr marL="0" indent="0">
              <a:buClr>
                <a:srgbClr val="000000"/>
              </a:buClr>
              <a:buSzPct val="45000"/>
              <a:buFont typeface="Wingdings" pitchFamily="2"/>
              <a:buChar char=""/>
            </a:pPr>
            <a:r>
              <a:rPr lang="cs-CZ" sz="2000" dirty="0"/>
              <a:t>NE! Děti také mnohaletý trénink, složitého souboru dovedností</a:t>
            </a:r>
          </a:p>
          <a:p>
            <a:pPr marL="0" indent="0">
              <a:buClr>
                <a:srgbClr val="000000"/>
              </a:buClr>
              <a:buSzPct val="45000"/>
              <a:buFont typeface="Wingdings" pitchFamily="2"/>
              <a:buChar char=""/>
            </a:pPr>
            <a:r>
              <a:rPr lang="cs-CZ" sz="2000" dirty="0"/>
              <a:t>Řada pokusů potvrzujících přirozenou reprezentaci počtu</a:t>
            </a:r>
          </a:p>
          <a:p>
            <a:pPr marL="0" indent="0">
              <a:buClr>
                <a:srgbClr val="000000"/>
              </a:buClr>
              <a:buSzPct val="45000"/>
              <a:buFont typeface="Wingdings" pitchFamily="2"/>
              <a:buChar char=""/>
            </a:pPr>
            <a:r>
              <a:rPr lang="cs-CZ" sz="2000" dirty="0" smtClean="0"/>
              <a:t>U </a:t>
            </a:r>
            <a:r>
              <a:rPr lang="cs-CZ" sz="2000" dirty="0"/>
              <a:t>dětí podpořeno znalostí jazyka</a:t>
            </a:r>
          </a:p>
          <a:p>
            <a:pPr marL="0" indent="0">
              <a:buClr>
                <a:srgbClr val="000000"/>
              </a:buClr>
              <a:buSzPct val="45000"/>
              <a:buFont typeface="Wingdings" pitchFamily="2"/>
              <a:buChar char=""/>
            </a:pPr>
            <a:r>
              <a:rPr lang="cs-CZ" sz="2000" dirty="0"/>
              <a:t>I u zvířat možné podpořit znalostí symbolů </a:t>
            </a:r>
          </a:p>
          <a:p>
            <a:pPr marL="399960" lvl="1" indent="0">
              <a:buSzPct val="45000"/>
              <a:buFont typeface="Wingdings" pitchFamily="2"/>
              <a:buChar char=""/>
            </a:pPr>
            <a:r>
              <a:rPr lang="cs-CZ" sz="1800" dirty="0"/>
              <a:t>Alex, </a:t>
            </a:r>
            <a:r>
              <a:rPr lang="cs-CZ" sz="1800" dirty="0" err="1"/>
              <a:t>Sheba</a:t>
            </a:r>
            <a:r>
              <a:rPr lang="cs-CZ" sz="1800" dirty="0"/>
              <a:t>...</a:t>
            </a:r>
          </a:p>
          <a:p>
            <a:pPr marL="331560" indent="-331560"/>
            <a:endParaRPr lang="cs-CZ" sz="20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314" y="3367314"/>
            <a:ext cx="3490685" cy="349068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857" y="3957014"/>
            <a:ext cx="4844143" cy="290098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8" y="4015429"/>
            <a:ext cx="3403919" cy="2777597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314" y="838109"/>
            <a:ext cx="3222171" cy="241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541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2"/>
          <p:cNvSpPr txBox="1">
            <a:spLocks/>
          </p:cNvSpPr>
          <p:nvPr/>
        </p:nvSpPr>
        <p:spPr>
          <a:xfrm>
            <a:off x="406399" y="775106"/>
            <a:ext cx="9986109" cy="57528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>
            <a:spAutoFit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cs-CZ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cs-CZ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9pPr>
          </a:lstStyle>
          <a:p>
            <a:pPr marL="342900" lvl="1" indent="-342900">
              <a:defRPr/>
            </a:pPr>
            <a:r>
              <a:rPr lang="cs-CZ" sz="2000" dirty="0" smtClean="0"/>
              <a:t>Odhad </a:t>
            </a:r>
            <a:r>
              <a:rPr lang="cs-CZ" sz="2000" dirty="0"/>
              <a:t>množství potravy a hodnocení kvality potravního naleziště – většinou „go </a:t>
            </a:r>
            <a:r>
              <a:rPr lang="cs-CZ" sz="2000" dirty="0" err="1"/>
              <a:t>for</a:t>
            </a:r>
            <a:r>
              <a:rPr lang="cs-CZ" sz="2000" dirty="0"/>
              <a:t> more“</a:t>
            </a:r>
          </a:p>
          <a:p>
            <a:pPr marL="342900" lvl="1" indent="-342900">
              <a:defRPr/>
            </a:pPr>
            <a:r>
              <a:rPr lang="cs-CZ" sz="2000" dirty="0" smtClean="0"/>
              <a:t>Navigace - řídí </a:t>
            </a:r>
            <a:r>
              <a:rPr lang="cs-CZ" sz="2000" dirty="0"/>
              <a:t>se pořadím objektu (při výběru úkrytu, volbě změny směru, hledání potravy…)</a:t>
            </a:r>
          </a:p>
          <a:p>
            <a:pPr marL="342900" lvl="1" indent="-342900">
              <a:defRPr/>
            </a:pPr>
            <a:r>
              <a:rPr lang="cs-CZ" sz="2000" dirty="0"/>
              <a:t>Rozpoznání parazitických </a:t>
            </a:r>
            <a:r>
              <a:rPr lang="cs-CZ" sz="2000" dirty="0" smtClean="0"/>
              <a:t>vajec </a:t>
            </a:r>
            <a:endParaRPr lang="cs-CZ" sz="2000" dirty="0"/>
          </a:p>
          <a:p>
            <a:pPr marL="342900" lvl="1" indent="-342900">
              <a:defRPr/>
            </a:pPr>
            <a:r>
              <a:rPr lang="cs-CZ" sz="2000" dirty="0" smtClean="0"/>
              <a:t>Kvorum – min. usnášeníschopný počet</a:t>
            </a:r>
          </a:p>
          <a:p>
            <a:pPr marL="743220" lvl="2" indent="-342900">
              <a:defRPr/>
            </a:pPr>
            <a:r>
              <a:rPr lang="cs-CZ" sz="1600" dirty="0" smtClean="0"/>
              <a:t>Časté u hmyzu – mravenci; ryby – rozhodnutí o migraci, přesunu za potravou; paviání – přesun </a:t>
            </a:r>
          </a:p>
          <a:p>
            <a:pPr marL="743220" lvl="2" indent="-342900">
              <a:defRPr/>
            </a:pPr>
            <a:r>
              <a:rPr lang="cs-CZ" sz="1600" dirty="0" smtClean="0"/>
              <a:t>Určení </a:t>
            </a:r>
            <a:r>
              <a:rPr lang="cs-CZ" sz="1600" dirty="0"/>
              <a:t>a porovnání velikosti skupiny vetřelců a vlastní tlupy u lvů (řev)</a:t>
            </a:r>
          </a:p>
          <a:p>
            <a:pPr marL="342900" lvl="1" indent="-342900">
              <a:defRPr/>
            </a:pPr>
            <a:r>
              <a:rPr lang="cs-CZ" sz="2000" dirty="0" smtClean="0"/>
              <a:t>Obrana vůči predátorům</a:t>
            </a:r>
          </a:p>
          <a:p>
            <a:pPr marL="743220" lvl="2" indent="-342900">
              <a:defRPr/>
            </a:pPr>
            <a:r>
              <a:rPr lang="cs-CZ" sz="1600" dirty="0" smtClean="0"/>
              <a:t>Buďto tak malá skupina, že se predátor nezajímá</a:t>
            </a:r>
          </a:p>
          <a:p>
            <a:pPr marL="743220" lvl="2" indent="-342900">
              <a:defRPr/>
            </a:pPr>
            <a:r>
              <a:rPr lang="cs-CZ" sz="1600" dirty="0" smtClean="0"/>
              <a:t>Nebo tak velká skupina, že se snižuje šance, že predátor uloví mě (ryby – </a:t>
            </a:r>
            <a:r>
              <a:rPr lang="cs-CZ" sz="1600" dirty="0" err="1" smtClean="0"/>
              <a:t>dilution</a:t>
            </a:r>
            <a:r>
              <a:rPr lang="cs-CZ" sz="1600" dirty="0" smtClean="0"/>
              <a:t> </a:t>
            </a:r>
            <a:r>
              <a:rPr lang="cs-CZ" sz="1600" dirty="0" err="1" smtClean="0"/>
              <a:t>effect</a:t>
            </a:r>
            <a:r>
              <a:rPr lang="cs-CZ" sz="1600" dirty="0" smtClean="0"/>
              <a:t>)</a:t>
            </a:r>
          </a:p>
          <a:p>
            <a:pPr marL="743220" lvl="2" indent="-342900">
              <a:defRPr/>
            </a:pPr>
            <a:r>
              <a:rPr lang="cs-CZ" sz="1600" dirty="0" smtClean="0"/>
              <a:t>Nebo </a:t>
            </a:r>
            <a:r>
              <a:rPr lang="cs-CZ" sz="1600" dirty="0" err="1" smtClean="0"/>
              <a:t>mobbing</a:t>
            </a:r>
            <a:r>
              <a:rPr lang="cs-CZ" sz="1600" dirty="0" smtClean="0"/>
              <a:t>, aktivní protiútok</a:t>
            </a:r>
          </a:p>
          <a:p>
            <a:pPr marL="743220" lvl="2" indent="-342900">
              <a:defRPr/>
            </a:pPr>
            <a:r>
              <a:rPr lang="cs-CZ" sz="1600" dirty="0" smtClean="0"/>
              <a:t>Kooperativní obrana teritoria (lvi)</a:t>
            </a:r>
            <a:endParaRPr lang="cs-CZ" sz="1600" dirty="0"/>
          </a:p>
          <a:p>
            <a:pPr marL="342900" lvl="1" indent="-342900">
              <a:defRPr/>
            </a:pPr>
            <a:r>
              <a:rPr lang="cs-CZ" sz="2000" dirty="0" smtClean="0"/>
              <a:t>Kooperativní lov</a:t>
            </a:r>
          </a:p>
          <a:p>
            <a:pPr marL="743220" lvl="2" indent="-342900">
              <a:defRPr/>
            </a:pPr>
            <a:r>
              <a:rPr lang="cs-CZ" sz="1600" dirty="0" smtClean="0"/>
              <a:t>Vlci- optimální velikost skupiny podle typu kořisti – srnec 2-6, bizon 9-13</a:t>
            </a:r>
          </a:p>
          <a:p>
            <a:pPr marL="342900" lvl="1" indent="-342900">
              <a:defRPr/>
            </a:pPr>
            <a:r>
              <a:rPr lang="cs-CZ" sz="2000" dirty="0" smtClean="0"/>
              <a:t>Odhad </a:t>
            </a:r>
            <a:r>
              <a:rPr lang="cs-CZ" sz="2000" dirty="0"/>
              <a:t>množství potenciálních </a:t>
            </a:r>
            <a:r>
              <a:rPr lang="cs-CZ" sz="2000" dirty="0" smtClean="0"/>
              <a:t>partnerů, fertilizace vajec</a:t>
            </a:r>
          </a:p>
          <a:p>
            <a:pPr marL="342900" lvl="1" indent="-342900">
              <a:defRPr/>
            </a:pPr>
            <a:r>
              <a:rPr lang="cs-CZ" sz="2000" dirty="0" smtClean="0"/>
              <a:t>Počet dětí</a:t>
            </a:r>
            <a:endParaRPr lang="cs-CZ" sz="2400" dirty="0"/>
          </a:p>
        </p:txBody>
      </p:sp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290286" y="243023"/>
            <a:ext cx="9689682" cy="443198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cs-CZ" dirty="0" smtClean="0"/>
              <a:t>Adaptivní funkce numerických schopností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9312360" y="4908600"/>
            <a:ext cx="2879640" cy="194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9312360" y="2577146"/>
            <a:ext cx="2857320" cy="1905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4838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22</a:t>
            </a:fld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21667" t="27949" r="37853" b="16667"/>
          <a:stretch/>
        </p:blipFill>
        <p:spPr>
          <a:xfrm>
            <a:off x="1389185" y="704335"/>
            <a:ext cx="7403123" cy="5697415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10005646" y="6262872"/>
            <a:ext cx="2186354" cy="5451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 txBox="1">
            <a:spLocks/>
          </p:cNvSpPr>
          <p:nvPr/>
        </p:nvSpPr>
        <p:spPr>
          <a:xfrm>
            <a:off x="432000" y="388457"/>
            <a:ext cx="9131100" cy="432000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spc="-1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Strom numerických schopností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75934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388457"/>
            <a:ext cx="9131100" cy="432000"/>
          </a:xfrm>
        </p:spPr>
        <p:txBody>
          <a:bodyPr rtlCol="0"/>
          <a:lstStyle/>
          <a:p>
            <a:r>
              <a:rPr lang="cs-CZ" dirty="0" smtClean="0"/>
              <a:t>mechanismus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25E40B9-054F-4D79-BD17-68E71C740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55630" y="863999"/>
            <a:ext cx="6364216" cy="4974093"/>
          </a:xfrm>
        </p:spPr>
        <p:txBody>
          <a:bodyPr rtlCol="0"/>
          <a:lstStyle/>
          <a:p>
            <a:pPr marL="342900" indent="-342900">
              <a:buFont typeface="+mj-lt"/>
              <a:buAutoNum type="arabicPeriod"/>
            </a:pPr>
            <a:r>
              <a:rPr lang="cs-CZ" sz="2000" i="1" dirty="0" smtClean="0"/>
              <a:t>Vnitřní </a:t>
            </a:r>
            <a:r>
              <a:rPr lang="cs-CZ" sz="2000" i="1" dirty="0"/>
              <a:t>přibližný numerický </a:t>
            </a:r>
            <a:r>
              <a:rPr lang="cs-CZ" sz="2000" i="1" dirty="0" smtClean="0"/>
              <a:t>systém</a:t>
            </a:r>
          </a:p>
          <a:p>
            <a:pPr lvl="1"/>
            <a:r>
              <a:rPr lang="cs-CZ" sz="1800" i="1" u="sng" dirty="0" smtClean="0"/>
              <a:t>Sčítací mechanismus </a:t>
            </a:r>
            <a:r>
              <a:rPr lang="cs-CZ" sz="1800" i="1" dirty="0" smtClean="0"/>
              <a:t>– neurony reagují proporcionálně na počet (u zvířat prokázány takové neurony korově i podkorově)</a:t>
            </a:r>
          </a:p>
          <a:p>
            <a:pPr lvl="1"/>
            <a:r>
              <a:rPr lang="cs-CZ" sz="1800" b="1" i="1" u="sng" dirty="0" smtClean="0"/>
              <a:t>Mechanismus citlivý na počet </a:t>
            </a:r>
            <a:r>
              <a:rPr lang="cs-CZ" sz="1800" i="1" dirty="0" smtClean="0"/>
              <a:t>– reagují na konkrétní počet a na ostatní počty proporcionálně ke vzdálenosti od preferovaného počtu</a:t>
            </a:r>
          </a:p>
          <a:p>
            <a:pPr lvl="2"/>
            <a:r>
              <a:rPr lang="cs-CZ" sz="1600" i="1" dirty="0" smtClean="0"/>
              <a:t>Neurony pro počet </a:t>
            </a:r>
            <a:r>
              <a:rPr lang="cs-CZ" sz="1600" i="1" dirty="0"/>
              <a:t>u </a:t>
            </a:r>
            <a:r>
              <a:rPr lang="cs-CZ" sz="1600" i="1" dirty="0" smtClean="0"/>
              <a:t>makaků, vran, lidí  </a:t>
            </a:r>
            <a:r>
              <a:rPr lang="cs-CZ" sz="1600" i="1" dirty="0"/>
              <a:t>(</a:t>
            </a:r>
            <a:r>
              <a:rPr lang="cs-CZ" sz="1600" i="1" dirty="0" err="1"/>
              <a:t>Nieder</a:t>
            </a:r>
            <a:r>
              <a:rPr lang="cs-CZ" sz="1600" i="1" dirty="0"/>
              <a:t> et al</a:t>
            </a:r>
            <a:r>
              <a:rPr lang="cs-CZ" sz="1600" i="1" dirty="0" smtClean="0"/>
              <a:t>., 2002</a:t>
            </a:r>
            <a:r>
              <a:rPr lang="cs-CZ" sz="1600" i="1" dirty="0"/>
              <a:t>; </a:t>
            </a:r>
            <a:r>
              <a:rPr lang="cs-CZ" sz="1600" i="1" dirty="0" err="1"/>
              <a:t>Sawamura</a:t>
            </a:r>
            <a:r>
              <a:rPr lang="cs-CZ" sz="1600" i="1" dirty="0"/>
              <a:t> et al., 2002; </a:t>
            </a:r>
            <a:r>
              <a:rPr lang="cs-CZ" sz="1600" i="1" dirty="0" err="1"/>
              <a:t>Nieder</a:t>
            </a:r>
            <a:r>
              <a:rPr lang="cs-CZ" sz="1600" i="1" dirty="0"/>
              <a:t> </a:t>
            </a:r>
            <a:r>
              <a:rPr lang="cs-CZ" sz="1600" i="1" dirty="0" smtClean="0"/>
              <a:t>a </a:t>
            </a:r>
            <a:r>
              <a:rPr lang="cs-CZ" sz="1600" i="1" dirty="0"/>
              <a:t>Miller, 2004; </a:t>
            </a:r>
            <a:r>
              <a:rPr lang="cs-CZ" sz="1600" i="1" dirty="0" err="1" smtClean="0"/>
              <a:t>Nieder</a:t>
            </a:r>
            <a:r>
              <a:rPr lang="cs-CZ" sz="1600" i="1" dirty="0" smtClean="0"/>
              <a:t> a </a:t>
            </a:r>
            <a:r>
              <a:rPr lang="cs-CZ" sz="1600" i="1" dirty="0" err="1"/>
              <a:t>Merten</a:t>
            </a:r>
            <a:r>
              <a:rPr lang="cs-CZ" sz="1600" i="1" dirty="0"/>
              <a:t>, 2007)</a:t>
            </a:r>
            <a:endParaRPr lang="cs-CZ" sz="1600" i="1" dirty="0" smtClean="0"/>
          </a:p>
          <a:p>
            <a:pPr lvl="2"/>
            <a:r>
              <a:rPr lang="cs-CZ" sz="1600" i="1" dirty="0" smtClean="0"/>
              <a:t>Vzdálenost </a:t>
            </a:r>
            <a:r>
              <a:rPr lang="cs-CZ" sz="1600" i="1" dirty="0"/>
              <a:t>- neuron pro určitý počet aktivování tím méně, čím větší vzdálenost od „jeho“ preferovaného počtu</a:t>
            </a:r>
          </a:p>
          <a:p>
            <a:pPr lvl="2"/>
            <a:r>
              <a:rPr lang="cs-CZ" sz="1600" i="1" dirty="0"/>
              <a:t>Velikost - méně specializovaných neuronů pro vyšší </a:t>
            </a:r>
            <a:r>
              <a:rPr lang="cs-CZ" sz="1600" i="1" dirty="0" smtClean="0"/>
              <a:t>počty</a:t>
            </a:r>
          </a:p>
          <a:p>
            <a:pPr lvl="1"/>
            <a:r>
              <a:rPr lang="cs-CZ" sz="1800" i="1" dirty="0" smtClean="0"/>
              <a:t>Trojstupňový výpočetní model </a:t>
            </a:r>
            <a:r>
              <a:rPr lang="en-US" i="1" dirty="0" smtClean="0"/>
              <a:t>(</a:t>
            </a:r>
            <a:r>
              <a:rPr lang="en-US" i="1" dirty="0" err="1"/>
              <a:t>Dehaene</a:t>
            </a:r>
            <a:r>
              <a:rPr lang="en-US" i="1" dirty="0"/>
              <a:t> a </a:t>
            </a:r>
            <a:r>
              <a:rPr lang="en-US" i="1" dirty="0" err="1"/>
              <a:t>Changeux</a:t>
            </a:r>
            <a:r>
              <a:rPr lang="en-US" i="1" dirty="0"/>
              <a:t>, 1993; </a:t>
            </a:r>
            <a:r>
              <a:rPr lang="en-US" i="1" dirty="0" err="1"/>
              <a:t>Verguts</a:t>
            </a:r>
            <a:r>
              <a:rPr lang="en-US" i="1" dirty="0"/>
              <a:t> a </a:t>
            </a:r>
            <a:r>
              <a:rPr lang="en-US" i="1" dirty="0" err="1"/>
              <a:t>Fias</a:t>
            </a:r>
            <a:r>
              <a:rPr lang="en-US" i="1" dirty="0"/>
              <a:t>, 2004)</a:t>
            </a:r>
            <a:endParaRPr lang="cs-CZ" sz="1800" i="1" dirty="0"/>
          </a:p>
          <a:p>
            <a:pPr marL="885825" lvl="2" indent="-342900">
              <a:buFont typeface="+mj-lt"/>
              <a:buAutoNum type="arabicPeriod"/>
            </a:pPr>
            <a:r>
              <a:rPr lang="cs-CZ" sz="1600" i="1" dirty="0" smtClean="0"/>
              <a:t>lokalizace objektů, tvorba mapy prostorového uspořádání</a:t>
            </a:r>
          </a:p>
          <a:p>
            <a:pPr marL="885825" lvl="2" indent="-342900">
              <a:buFont typeface="+mj-lt"/>
              <a:buAutoNum type="arabicPeriod"/>
            </a:pPr>
            <a:r>
              <a:rPr lang="cs-CZ" sz="1600" i="1" dirty="0" smtClean="0"/>
              <a:t>sumační mechanismus – lokace jsou akumulovány do kvantity</a:t>
            </a:r>
          </a:p>
          <a:p>
            <a:pPr marL="885825" lvl="2" indent="-342900">
              <a:buFont typeface="+mj-lt"/>
              <a:buAutoNum type="arabicPeriod"/>
            </a:pPr>
            <a:r>
              <a:rPr lang="cs-CZ" sz="1600" i="1" dirty="0" smtClean="0"/>
              <a:t>převod na abstraktní kód</a:t>
            </a:r>
          </a:p>
          <a:p>
            <a:pPr lvl="2"/>
            <a:endParaRPr lang="cs-CZ" i="1" dirty="0" smtClean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23</a:t>
            </a:fld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8061" y="6352224"/>
            <a:ext cx="2213987" cy="42036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4"/>
          <a:srcRect b="10586"/>
          <a:stretch/>
        </p:blipFill>
        <p:spPr>
          <a:xfrm>
            <a:off x="9967855" y="0"/>
            <a:ext cx="2237397" cy="683622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3" t="-635" r="45687" b="635"/>
          <a:stretch/>
        </p:blipFill>
        <p:spPr>
          <a:xfrm>
            <a:off x="9954438" y="0"/>
            <a:ext cx="2264229" cy="6858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8" r="56623"/>
          <a:stretch/>
        </p:blipFill>
        <p:spPr>
          <a:xfrm>
            <a:off x="9971314" y="0"/>
            <a:ext cx="2235200" cy="6858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89" y="4097216"/>
            <a:ext cx="2327624" cy="232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1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24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neurofyziologie numerické kompetence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/>
          <a:srcRect l="20994" t="19573" r="40064" b="10171"/>
          <a:stretch/>
        </p:blipFill>
        <p:spPr>
          <a:xfrm>
            <a:off x="431800" y="1008000"/>
            <a:ext cx="5215700" cy="529297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10005646" y="6262872"/>
            <a:ext cx="2186354" cy="5451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/>
          <a:srcRect l="33397" t="19060" r="33622" b="11709"/>
          <a:stretch/>
        </p:blipFill>
        <p:spPr>
          <a:xfrm>
            <a:off x="5620578" y="837652"/>
            <a:ext cx="5098715" cy="602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7380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2898776" y="531056"/>
            <a:ext cx="5501481" cy="443198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cs-CZ" dirty="0"/>
              <a:t>Shrnutí počítání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1775520" y="1766889"/>
            <a:ext cx="4176464" cy="3170099"/>
          </a:xfrm>
        </p:spPr>
        <p:txBody>
          <a:bodyPr wrap="square">
            <a:spAutoFit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cs-CZ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cs-CZ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9pPr>
          </a:lstStyle>
          <a:p>
            <a:pPr marL="0" indent="0">
              <a:buClr>
                <a:srgbClr val="000000"/>
              </a:buClr>
              <a:buSzPct val="45000"/>
              <a:buFont typeface="Wingdings" pitchFamily="2"/>
              <a:buChar char=""/>
            </a:pPr>
            <a:r>
              <a:rPr lang="cs-CZ" sz="2000" dirty="0"/>
              <a:t>Schopnost porovnání množství potřebná a pravděpodobně přirozeně přítomná u všech obratlovců</a:t>
            </a:r>
          </a:p>
          <a:p>
            <a:pPr marL="0" indent="0">
              <a:buClr>
                <a:srgbClr val="000000"/>
              </a:buClr>
              <a:buSzPct val="45000"/>
              <a:buFont typeface="Wingdings" pitchFamily="2"/>
              <a:buChar char=""/>
            </a:pPr>
            <a:r>
              <a:rPr lang="cs-CZ" sz="2000" dirty="0"/>
              <a:t>Reprezentace počtu prokázána u mnoha druhů zvířat</a:t>
            </a:r>
          </a:p>
          <a:p>
            <a:pPr marL="0" indent="0">
              <a:buClr>
                <a:srgbClr val="000000"/>
              </a:buClr>
              <a:buSzPct val="45000"/>
              <a:buFont typeface="Wingdings" pitchFamily="2"/>
              <a:buChar char=""/>
            </a:pPr>
            <a:r>
              <a:rPr lang="cs-CZ" sz="2000" dirty="0"/>
              <a:t>Nejen po tréninku, ale i bez něj</a:t>
            </a:r>
          </a:p>
          <a:p>
            <a:pPr marL="0" indent="0">
              <a:buClr>
                <a:srgbClr val="000000"/>
              </a:buClr>
              <a:buSzPct val="45000"/>
              <a:buFont typeface="Wingdings" pitchFamily="2"/>
              <a:buChar char=""/>
            </a:pPr>
            <a:r>
              <a:rPr lang="cs-CZ" sz="2000" dirty="0"/>
              <a:t>I když pokud jsou k dispozici jiné informace (plocha, velikost), řídí se často spíše jimi</a:t>
            </a:r>
          </a:p>
        </p:txBody>
      </p:sp>
      <p:sp>
        <p:nvSpPr>
          <p:cNvPr id="4" name="Zástupný symbol pro text 2"/>
          <p:cNvSpPr txBox="1">
            <a:spLocks/>
          </p:cNvSpPr>
          <p:nvPr/>
        </p:nvSpPr>
        <p:spPr>
          <a:xfrm>
            <a:off x="6096000" y="1772816"/>
            <a:ext cx="4320480" cy="380617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cs-CZ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cs-CZ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9pPr>
          </a:lstStyle>
          <a:p>
            <a:pPr marL="0" indent="0">
              <a:buClr>
                <a:srgbClr val="000000"/>
              </a:buClr>
              <a:buSzPct val="45000"/>
              <a:buFont typeface="Wingdings" pitchFamily="2"/>
              <a:buChar char=""/>
              <a:defRPr/>
            </a:pPr>
            <a:r>
              <a:rPr lang="cs-CZ" sz="2400" dirty="0"/>
              <a:t> </a:t>
            </a:r>
            <a:r>
              <a:rPr lang="cs-CZ" sz="2000" dirty="0"/>
              <a:t>Malé počty (cca 3: ryby – 5: šimpanzi) – zpracovány přesně, vyšší počty odhadovány – čím větší množství, tím větší potřebný rozdíl v počtu pro správné odlišení</a:t>
            </a:r>
            <a:r>
              <a:rPr lang="cs-CZ" sz="2400" dirty="0"/>
              <a:t> </a:t>
            </a:r>
            <a:r>
              <a:rPr lang="cs-CZ" sz="1800" dirty="0"/>
              <a:t>(Weberovo pravidlo)</a:t>
            </a:r>
          </a:p>
          <a:p>
            <a:pPr marL="0" indent="0">
              <a:buClr>
                <a:srgbClr val="000000"/>
              </a:buClr>
              <a:buSzPct val="45000"/>
              <a:buFont typeface="Wingdings" pitchFamily="2"/>
              <a:buChar char=""/>
            </a:pPr>
            <a:r>
              <a:rPr lang="cs-CZ" sz="2000" dirty="0"/>
              <a:t>U řady druhů prokázána schopnost abstraktní reprezentace počtu, např. umožňující sčítání</a:t>
            </a:r>
          </a:p>
          <a:p>
            <a:pPr marL="0" indent="0">
              <a:buClr>
                <a:srgbClr val="000000"/>
              </a:buClr>
              <a:buSzPct val="45000"/>
              <a:buFont typeface="Wingdings" pitchFamily="2"/>
              <a:buChar char=""/>
              <a:defRPr/>
            </a:pPr>
            <a:r>
              <a:rPr lang="cs-CZ" sz="2000" dirty="0"/>
              <a:t>A to jak stejných objektů v různých místech, různých časech, tak různých typů podnětů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919536" y="5578987"/>
            <a:ext cx="8136904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Lidské matematické schopnosti mají kořeny v bazálním, evolučně starém mozkovém systému pro percepci a manipulaci s přibližnými počty.</a:t>
            </a:r>
          </a:p>
        </p:txBody>
      </p:sp>
      <p:sp>
        <p:nvSpPr>
          <p:cNvPr id="6" name="Obdélník 5"/>
          <p:cNvSpPr/>
          <p:nvPr/>
        </p:nvSpPr>
        <p:spPr>
          <a:xfrm>
            <a:off x="10005646" y="6262872"/>
            <a:ext cx="2186354" cy="5451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722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388457"/>
            <a:ext cx="9131100" cy="432000"/>
          </a:xfrm>
        </p:spPr>
        <p:txBody>
          <a:bodyPr rtlCol="0"/>
          <a:lstStyle/>
          <a:p>
            <a:r>
              <a:rPr lang="cs-CZ" dirty="0" smtClean="0"/>
              <a:t>Reprezentace času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25E40B9-054F-4D79-BD17-68E71C740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55630" y="863999"/>
            <a:ext cx="6364216" cy="4974093"/>
          </a:xfrm>
        </p:spPr>
        <p:txBody>
          <a:bodyPr rtlCol="0"/>
          <a:lstStyle/>
          <a:p>
            <a:pPr marL="342900" indent="-342900">
              <a:buFont typeface="+mj-lt"/>
              <a:buAutoNum type="arabicPeriod"/>
            </a:pPr>
            <a:r>
              <a:rPr lang="cs-CZ" sz="2000" i="1" dirty="0" smtClean="0"/>
              <a:t>Specializované modely (</a:t>
            </a:r>
            <a:r>
              <a:rPr lang="cs-CZ" sz="1800" i="1" dirty="0" err="1" smtClean="0"/>
              <a:t>Dedicated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models</a:t>
            </a:r>
            <a:r>
              <a:rPr lang="cs-CZ" sz="1800" i="1" dirty="0" smtClean="0"/>
              <a:t>)</a:t>
            </a:r>
          </a:p>
          <a:p>
            <a:pPr marL="619125" lvl="1" indent="-342900">
              <a:buFont typeface="+mj-lt"/>
              <a:buAutoNum type="arabicPeriod"/>
            </a:pPr>
            <a:r>
              <a:rPr lang="cs-CZ" i="1" dirty="0" smtClean="0"/>
              <a:t>Generátor pulzů – akumulátor </a:t>
            </a:r>
          </a:p>
          <a:p>
            <a:pPr marL="619125" lvl="1" indent="-342900">
              <a:buFont typeface="+mj-lt"/>
              <a:buAutoNum type="arabicPeriod"/>
            </a:pPr>
            <a:endParaRPr lang="cs-CZ" i="1" dirty="0" smtClean="0"/>
          </a:p>
          <a:p>
            <a:pPr marL="619125" lvl="1" indent="-342900">
              <a:buFont typeface="+mj-lt"/>
              <a:buAutoNum type="arabicPeriod"/>
            </a:pPr>
            <a:endParaRPr lang="cs-CZ" i="1" dirty="0"/>
          </a:p>
          <a:p>
            <a:pPr marL="619125" lvl="1" indent="-342900">
              <a:buFont typeface="+mj-lt"/>
              <a:buAutoNum type="arabicPeriod"/>
            </a:pPr>
            <a:endParaRPr lang="cs-CZ" i="1" dirty="0" smtClean="0"/>
          </a:p>
          <a:p>
            <a:pPr marL="619125" lvl="1" indent="-342900">
              <a:buFont typeface="+mj-lt"/>
              <a:buAutoNum type="arabicPeriod"/>
            </a:pPr>
            <a:endParaRPr lang="cs-CZ" i="1" dirty="0"/>
          </a:p>
          <a:p>
            <a:pPr marL="619125" lvl="1" indent="-342900">
              <a:buFont typeface="+mj-lt"/>
              <a:buAutoNum type="arabicPeriod"/>
            </a:pPr>
            <a:endParaRPr lang="cs-CZ" i="1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2000" i="1" dirty="0" err="1" smtClean="0"/>
              <a:t>Intrinsické</a:t>
            </a:r>
            <a:r>
              <a:rPr lang="cs-CZ" sz="2000" i="1" dirty="0" smtClean="0"/>
              <a:t> modely</a:t>
            </a:r>
          </a:p>
          <a:p>
            <a:pPr marL="619125" lvl="1" indent="-342900">
              <a:buFont typeface="+mj-lt"/>
              <a:buAutoNum type="arabicPeriod"/>
            </a:pPr>
            <a:r>
              <a:rPr lang="cs-CZ" sz="1800" i="1" dirty="0" smtClean="0"/>
              <a:t>Jiné procesy odhadují čas, např. úbytek paměti, emoční změny, synaptická plasticita, vynaložená energie</a:t>
            </a:r>
          </a:p>
          <a:p>
            <a:pPr marL="885825" lvl="2" indent="-342900">
              <a:buFont typeface="+mj-lt"/>
              <a:buAutoNum type="arabicPeriod"/>
            </a:pPr>
            <a:r>
              <a:rPr lang="cs-CZ" sz="1600" i="1" dirty="0" smtClean="0"/>
              <a:t>Model propusti – čím déle přitéká voda, tím více prosakuje propusti, podle intenzity prosakování měřen čas</a:t>
            </a:r>
            <a:endParaRPr lang="cs-CZ" sz="1600" i="1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2000" i="1" dirty="0" smtClean="0"/>
              <a:t>Stoupající neurální aktivace (</a:t>
            </a:r>
            <a:r>
              <a:rPr lang="cs-CZ" sz="2000" i="1" dirty="0" err="1" smtClean="0"/>
              <a:t>climbing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neural</a:t>
            </a:r>
            <a:r>
              <a:rPr lang="cs-CZ" sz="2000" i="1" dirty="0" smtClean="0"/>
              <a:t> aktivity)</a:t>
            </a:r>
            <a:endParaRPr lang="cs-CZ" sz="2000" i="1" dirty="0" smtClean="0"/>
          </a:p>
          <a:p>
            <a:pPr lvl="1"/>
            <a:r>
              <a:rPr lang="cs-CZ" sz="1800" i="1" dirty="0" smtClean="0"/>
              <a:t>Mechanismus u makaků</a:t>
            </a:r>
            <a:r>
              <a:rPr lang="cs-CZ" sz="1800" i="1" smtClean="0"/>
              <a:t>, holubů</a:t>
            </a:r>
            <a:endParaRPr lang="cs-CZ" sz="1600" i="1" dirty="0" smtClean="0"/>
          </a:p>
          <a:p>
            <a:pPr lvl="2"/>
            <a:endParaRPr lang="cs-CZ" i="1" dirty="0" smtClean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26</a:t>
            </a:fld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8061" y="6352224"/>
            <a:ext cx="2213987" cy="42036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5" r="39919"/>
          <a:stretch/>
        </p:blipFill>
        <p:spPr>
          <a:xfrm>
            <a:off x="9988062" y="-11323"/>
            <a:ext cx="2215661" cy="686932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379370"/>
            <a:ext cx="23241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80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4090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>
              <a:lnSpc>
                <a:spcPts val="5300"/>
              </a:lnSpc>
            </a:pPr>
            <a:r>
              <a:rPr lang="cs-CZ" dirty="0" smtClean="0"/>
              <a:t>Numerická kompetence a počítání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3</a:t>
            </a:fld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8013" y="6352224"/>
            <a:ext cx="2213987" cy="420365"/>
          </a:xfrm>
          <a:prstGeom prst="rect">
            <a:avLst/>
          </a:prstGeom>
        </p:spPr>
      </p:pic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7329714" y="2554514"/>
            <a:ext cx="2452914" cy="3288064"/>
          </a:xfrm>
        </p:spPr>
        <p:txBody>
          <a:bodyPr/>
          <a:lstStyle/>
          <a:p>
            <a:r>
              <a:rPr lang="cs-CZ" dirty="0" smtClean="0"/>
              <a:t>Numerická kompetence </a:t>
            </a:r>
          </a:p>
          <a:p>
            <a:r>
              <a:rPr lang="cs-CZ" dirty="0" smtClean="0"/>
              <a:t>Počítání</a:t>
            </a:r>
          </a:p>
          <a:p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8" r="56623"/>
          <a:stretch/>
        </p:blipFill>
        <p:spPr>
          <a:xfrm>
            <a:off x="9971314" y="0"/>
            <a:ext cx="2235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74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388457"/>
            <a:ext cx="9131100" cy="432000"/>
          </a:xfrm>
        </p:spPr>
        <p:txBody>
          <a:bodyPr rtlCol="0"/>
          <a:lstStyle/>
          <a:p>
            <a:r>
              <a:rPr lang="cs-CZ" dirty="0" smtClean="0"/>
              <a:t>Numerická kompetence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25E40B9-054F-4D79-BD17-68E71C740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70883" y="974207"/>
            <a:ext cx="6487886" cy="5348114"/>
          </a:xfrm>
        </p:spPr>
        <p:txBody>
          <a:bodyPr rtlCol="0"/>
          <a:lstStyle/>
          <a:p>
            <a:pPr marL="0" indent="0" rtl="0">
              <a:buNone/>
            </a:pPr>
            <a:r>
              <a:rPr lang="cs-CZ" sz="3200" dirty="0" smtClean="0"/>
              <a:t>Definice – numerická kompetence</a:t>
            </a:r>
            <a:endParaRPr lang="cs-CZ" sz="1200" i="1" dirty="0" smtClean="0"/>
          </a:p>
          <a:p>
            <a:r>
              <a:rPr lang="cs-CZ" i="1" dirty="0" smtClean="0"/>
              <a:t>Schopnost </a:t>
            </a:r>
            <a:r>
              <a:rPr lang="cs-CZ" i="1" dirty="0" smtClean="0"/>
              <a:t>reprezentovat</a:t>
            </a:r>
            <a:r>
              <a:rPr lang="en-US" i="1" dirty="0" smtClean="0"/>
              <a:t>, </a:t>
            </a:r>
            <a:r>
              <a:rPr lang="cs-CZ" i="1" dirty="0" smtClean="0"/>
              <a:t>odlišovat a</a:t>
            </a:r>
            <a:r>
              <a:rPr lang="en-US" i="1" dirty="0" smtClean="0"/>
              <a:t> </a:t>
            </a:r>
            <a:r>
              <a:rPr lang="cs-CZ" i="1" dirty="0" smtClean="0"/>
              <a:t>operovat s odlišnými diskrétními kvantitami (=počty)</a:t>
            </a:r>
          </a:p>
          <a:p>
            <a:r>
              <a:rPr lang="cs-CZ" i="1" dirty="0" smtClean="0"/>
              <a:t>Kognitivní </a:t>
            </a:r>
            <a:r>
              <a:rPr lang="cs-CZ" i="1" dirty="0" smtClean="0"/>
              <a:t>schopnost </a:t>
            </a:r>
          </a:p>
          <a:p>
            <a:r>
              <a:rPr lang="cs-CZ" i="1" dirty="0" smtClean="0"/>
              <a:t>Odlišování počtu prvků v sadě – </a:t>
            </a:r>
            <a:r>
              <a:rPr lang="cs-CZ" i="1" dirty="0" smtClean="0"/>
              <a:t>početnosti</a:t>
            </a:r>
            <a:endParaRPr lang="cs-CZ" i="1" dirty="0" smtClean="0"/>
          </a:p>
          <a:p>
            <a:pPr marL="0" indent="0">
              <a:buNone/>
            </a:pPr>
            <a:r>
              <a:rPr lang="cs-CZ" sz="3200" dirty="0" smtClean="0"/>
              <a:t>X Počítání</a:t>
            </a:r>
            <a:endParaRPr lang="cs-CZ" sz="1200" i="1" dirty="0" smtClean="0"/>
          </a:p>
          <a:p>
            <a:r>
              <a:rPr lang="cs-CZ" i="1" dirty="0" smtClean="0"/>
              <a:t>Postupné udělání značek jednotlivostem</a:t>
            </a:r>
          </a:p>
          <a:p>
            <a:pPr marL="399960" lvl="1" indent="0">
              <a:buFont typeface="Times New Roman" pitchFamily="18"/>
              <a:buChar char="•"/>
            </a:pPr>
            <a:r>
              <a:rPr lang="cs-CZ" i="1" dirty="0" smtClean="0"/>
              <a:t>Zahrnuje </a:t>
            </a:r>
          </a:p>
          <a:p>
            <a:pPr marL="399960" lvl="1" indent="0">
              <a:buFont typeface="Times New Roman" pitchFamily="18"/>
              <a:buChar char="•"/>
            </a:pPr>
            <a:r>
              <a:rPr lang="cs-CZ" b="1" dirty="0" smtClean="0"/>
              <a:t>Oddělování</a:t>
            </a:r>
            <a:r>
              <a:rPr lang="cs-CZ" dirty="0" smtClean="0"/>
              <a:t> </a:t>
            </a:r>
            <a:r>
              <a:rPr lang="cs-CZ" dirty="0"/>
              <a:t>jednotlivostí</a:t>
            </a:r>
          </a:p>
          <a:p>
            <a:pPr marL="399960" lvl="1" indent="0">
              <a:buFont typeface="Times New Roman" pitchFamily="18"/>
              <a:buChar char="•"/>
            </a:pPr>
            <a:r>
              <a:rPr lang="cs-CZ" b="1" dirty="0"/>
              <a:t>Udržování přehledu, </a:t>
            </a:r>
            <a:r>
              <a:rPr lang="cs-CZ" dirty="0"/>
              <a:t>co už bylo počítáno, </a:t>
            </a:r>
          </a:p>
          <a:p>
            <a:pPr marL="399960" lvl="1" indent="0">
              <a:buFont typeface="Times New Roman" pitchFamily="18"/>
              <a:buChar char="•"/>
            </a:pPr>
            <a:r>
              <a:rPr lang="cs-CZ" dirty="0"/>
              <a:t>Jedna značka jedné jednotlivosti</a:t>
            </a:r>
          </a:p>
          <a:p>
            <a:pPr marL="399960" lvl="1" indent="0">
              <a:buFont typeface="Times New Roman" pitchFamily="18"/>
              <a:buChar char="•"/>
            </a:pPr>
            <a:r>
              <a:rPr lang="cs-CZ" b="1" dirty="0"/>
              <a:t>Značení</a:t>
            </a:r>
            <a:r>
              <a:rPr lang="cs-CZ" dirty="0"/>
              <a:t> se vždy opakují </a:t>
            </a:r>
            <a:r>
              <a:rPr lang="cs-CZ" b="1" dirty="0"/>
              <a:t>ta samá</a:t>
            </a:r>
          </a:p>
          <a:p>
            <a:pPr marL="399960" lvl="1" indent="0">
              <a:buFont typeface="Times New Roman" pitchFamily="18"/>
              <a:buChar char="•"/>
            </a:pPr>
            <a:r>
              <a:rPr lang="cs-CZ" b="1" dirty="0"/>
              <a:t>Poslední</a:t>
            </a:r>
            <a:r>
              <a:rPr lang="cs-CZ" dirty="0"/>
              <a:t> použité </a:t>
            </a:r>
            <a:r>
              <a:rPr lang="cs-CZ" b="1" dirty="0"/>
              <a:t>označení</a:t>
            </a:r>
            <a:r>
              <a:rPr lang="cs-CZ" dirty="0"/>
              <a:t> </a:t>
            </a:r>
            <a:r>
              <a:rPr lang="cs-CZ" b="1" dirty="0"/>
              <a:t>udává</a:t>
            </a:r>
            <a:r>
              <a:rPr lang="cs-CZ" dirty="0"/>
              <a:t> celkový </a:t>
            </a:r>
            <a:r>
              <a:rPr lang="cs-CZ" b="1" dirty="0"/>
              <a:t>počet</a:t>
            </a:r>
          </a:p>
          <a:p>
            <a:pPr marL="399960" lvl="1" indent="0">
              <a:buFont typeface="Times New Roman" pitchFamily="18"/>
              <a:buChar char="•"/>
            </a:pPr>
            <a:r>
              <a:rPr lang="cs-CZ" dirty="0"/>
              <a:t>Tento postup se dá použít na </a:t>
            </a:r>
            <a:r>
              <a:rPr lang="cs-CZ" b="1" dirty="0"/>
              <a:t>jakékoli jednotlivosti</a:t>
            </a:r>
          </a:p>
          <a:p>
            <a:pPr marL="399960" lvl="1" indent="0">
              <a:buFont typeface="Times New Roman" pitchFamily="18"/>
              <a:buChar char="•"/>
            </a:pPr>
            <a:r>
              <a:rPr lang="cs-CZ" b="1" dirty="0"/>
              <a:t>Nezáleží na pořadí</a:t>
            </a:r>
            <a:r>
              <a:rPr lang="cs-CZ" dirty="0"/>
              <a:t>, ve kterém se věci počítají</a:t>
            </a:r>
          </a:p>
          <a:p>
            <a:pPr lvl="1"/>
            <a:endParaRPr lang="cs-CZ" i="1" dirty="0" smtClean="0"/>
          </a:p>
          <a:p>
            <a:pPr marL="0" indent="0">
              <a:buNone/>
            </a:pPr>
            <a:endParaRPr lang="cs-CZ" i="1" dirty="0" smtClean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4</a:t>
            </a:fld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8061" y="6352224"/>
            <a:ext cx="2213987" cy="42036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4"/>
          <a:srcRect b="10586"/>
          <a:stretch/>
        </p:blipFill>
        <p:spPr>
          <a:xfrm>
            <a:off x="9967855" y="0"/>
            <a:ext cx="2237397" cy="683622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3" t="-635" r="45687" b="635"/>
          <a:stretch/>
        </p:blipFill>
        <p:spPr>
          <a:xfrm>
            <a:off x="9954438" y="0"/>
            <a:ext cx="2264229" cy="6858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8" r="56623"/>
          <a:stretch/>
        </p:blipFill>
        <p:spPr>
          <a:xfrm>
            <a:off x="9971314" y="0"/>
            <a:ext cx="2235200" cy="68580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 cstate="print">
            <a:alphaModFix/>
            <a:lum/>
          </a:blip>
          <a:srcRect/>
          <a:stretch>
            <a:fillRect/>
          </a:stretch>
        </p:blipFill>
        <p:spPr>
          <a:xfrm>
            <a:off x="231934" y="974207"/>
            <a:ext cx="2843280" cy="504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705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388457"/>
            <a:ext cx="9131100" cy="432000"/>
          </a:xfrm>
        </p:spPr>
        <p:txBody>
          <a:bodyPr rtlCol="0"/>
          <a:lstStyle/>
          <a:p>
            <a:r>
              <a:rPr lang="cs-CZ" dirty="0" smtClean="0"/>
              <a:t>Numerická kompetence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25E40B9-054F-4D79-BD17-68E71C740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7832" y="864000"/>
            <a:ext cx="7420706" cy="3690415"/>
          </a:xfrm>
        </p:spPr>
        <p:txBody>
          <a:bodyPr rtlCol="0"/>
          <a:lstStyle/>
          <a:p>
            <a:pPr marL="0" indent="0" rtl="0">
              <a:buNone/>
            </a:pPr>
            <a:r>
              <a:rPr lang="cs-CZ" sz="3200" dirty="0" smtClean="0"/>
              <a:t>Typy  </a:t>
            </a:r>
            <a:endParaRPr lang="cs-CZ" sz="1200" i="1" dirty="0" smtClean="0"/>
          </a:p>
          <a:p>
            <a:pPr marL="342900" indent="-342900">
              <a:buFont typeface="+mj-lt"/>
              <a:buAutoNum type="arabicPeriod"/>
            </a:pPr>
            <a:r>
              <a:rPr lang="cs-CZ" i="1" dirty="0" smtClean="0"/>
              <a:t>Vnitřní </a:t>
            </a:r>
            <a:r>
              <a:rPr lang="cs-CZ" i="1" dirty="0"/>
              <a:t>přibližný numerický </a:t>
            </a:r>
            <a:r>
              <a:rPr lang="cs-CZ" i="1" dirty="0" smtClean="0"/>
              <a:t>systém </a:t>
            </a:r>
            <a:r>
              <a:rPr lang="cs-CZ" i="1" dirty="0"/>
              <a:t>(</a:t>
            </a:r>
            <a:r>
              <a:rPr lang="cs-CZ" i="1" dirty="0" err="1"/>
              <a:t>Approximate</a:t>
            </a:r>
            <a:r>
              <a:rPr lang="cs-CZ" i="1" dirty="0"/>
              <a:t> </a:t>
            </a:r>
            <a:r>
              <a:rPr lang="cs-CZ" i="1" dirty="0" err="1"/>
              <a:t>Number</a:t>
            </a:r>
            <a:r>
              <a:rPr lang="cs-CZ" i="1" dirty="0"/>
              <a:t> </a:t>
            </a:r>
            <a:r>
              <a:rPr lang="cs-CZ" i="1" dirty="0" err="1"/>
              <a:t>System</a:t>
            </a:r>
            <a:r>
              <a:rPr lang="cs-CZ" i="1" dirty="0"/>
              <a:t>, ANS</a:t>
            </a:r>
            <a:r>
              <a:rPr lang="cs-CZ" i="1" dirty="0" smtClean="0"/>
              <a:t>)</a:t>
            </a:r>
            <a:endParaRPr lang="cs-CZ" i="1" dirty="0" smtClean="0"/>
          </a:p>
          <a:p>
            <a:pPr marL="342900" indent="-342900">
              <a:buFont typeface="+mj-lt"/>
              <a:buAutoNum type="arabicPeriod"/>
            </a:pPr>
            <a:r>
              <a:rPr lang="cs-CZ" i="1" dirty="0" smtClean="0"/>
              <a:t>Systém sledování </a:t>
            </a:r>
            <a:r>
              <a:rPr lang="cs-CZ" i="1" dirty="0"/>
              <a:t>objektů </a:t>
            </a:r>
            <a:r>
              <a:rPr lang="cs-CZ" i="1" dirty="0" smtClean="0"/>
              <a:t>(</a:t>
            </a:r>
            <a:r>
              <a:rPr lang="cs-CZ" i="1" dirty="0" err="1" smtClean="0"/>
              <a:t>Object</a:t>
            </a:r>
            <a:r>
              <a:rPr lang="cs-CZ" i="1" dirty="0" smtClean="0"/>
              <a:t> </a:t>
            </a:r>
            <a:r>
              <a:rPr lang="cs-CZ" i="1" dirty="0" err="1"/>
              <a:t>Tracking</a:t>
            </a:r>
            <a:r>
              <a:rPr lang="cs-CZ" i="1" dirty="0"/>
              <a:t> </a:t>
            </a:r>
            <a:r>
              <a:rPr lang="cs-CZ" i="1" dirty="0" smtClean="0"/>
              <a:t>Systém, OTS)</a:t>
            </a:r>
          </a:p>
          <a:p>
            <a:pPr marL="342900" indent="-342900">
              <a:buFont typeface="+mj-lt"/>
              <a:buAutoNum type="arabicPeriod"/>
            </a:pPr>
            <a:r>
              <a:rPr lang="cs-CZ" i="1" dirty="0" smtClean="0"/>
              <a:t>Obecný systém množství (g</a:t>
            </a:r>
            <a:r>
              <a:rPr lang="en-US" i="1" dirty="0" err="1" smtClean="0"/>
              <a:t>eneral</a:t>
            </a:r>
            <a:r>
              <a:rPr lang="en-US" i="1" dirty="0" smtClean="0"/>
              <a:t> </a:t>
            </a:r>
            <a:r>
              <a:rPr lang="en-US" i="1" dirty="0"/>
              <a:t>magnitude </a:t>
            </a:r>
            <a:r>
              <a:rPr lang="en-US" i="1" dirty="0" err="1" smtClean="0"/>
              <a:t>syst</a:t>
            </a:r>
            <a:r>
              <a:rPr lang="cs-CZ" i="1" dirty="0" smtClean="0"/>
              <a:t>é</a:t>
            </a:r>
            <a:r>
              <a:rPr lang="en-US" i="1" dirty="0" smtClean="0"/>
              <a:t>m</a:t>
            </a:r>
            <a:r>
              <a:rPr lang="cs-CZ" i="1" dirty="0" smtClean="0"/>
              <a:t>, </a:t>
            </a:r>
            <a:r>
              <a:rPr lang="en-US" i="1" dirty="0"/>
              <a:t>A </a:t>
            </a:r>
            <a:r>
              <a:rPr lang="en-US" i="1" dirty="0" smtClean="0"/>
              <a:t>Theory</a:t>
            </a:r>
            <a:r>
              <a:rPr lang="cs-CZ" i="1" dirty="0" smtClean="0"/>
              <a:t> </a:t>
            </a:r>
            <a:r>
              <a:rPr lang="en-US" i="1" dirty="0" smtClean="0"/>
              <a:t>Of </a:t>
            </a:r>
            <a:r>
              <a:rPr lang="en-US" i="1" dirty="0"/>
              <a:t>Magnitude” (ATOM, Walsh, </a:t>
            </a:r>
            <a:r>
              <a:rPr lang="en-US" i="1" dirty="0" smtClean="0"/>
              <a:t>2003</a:t>
            </a:r>
            <a:r>
              <a:rPr lang="cs-CZ" i="1" dirty="0" smtClean="0"/>
              <a:t>) - </a:t>
            </a:r>
            <a:r>
              <a:rPr lang="cs-CZ" i="1" dirty="0" err="1" smtClean="0"/>
              <a:t>kv</a:t>
            </a:r>
            <a:r>
              <a:rPr lang="en-US" i="1" dirty="0" err="1" smtClean="0"/>
              <a:t>antit</a:t>
            </a:r>
            <a:r>
              <a:rPr lang="cs-CZ" i="1" dirty="0" smtClean="0"/>
              <a:t>a</a:t>
            </a:r>
            <a:r>
              <a:rPr lang="en-US" i="1" dirty="0" smtClean="0"/>
              <a:t> </a:t>
            </a:r>
            <a:r>
              <a:rPr lang="en-US" i="1" dirty="0" err="1" smtClean="0"/>
              <a:t>informa</a:t>
            </a:r>
            <a:r>
              <a:rPr lang="cs-CZ" i="1" dirty="0" err="1" smtClean="0"/>
              <a:t>ce</a:t>
            </a:r>
            <a:r>
              <a:rPr lang="cs-CZ" i="1" dirty="0" smtClean="0"/>
              <a:t> jakéhokoli</a:t>
            </a:r>
            <a:r>
              <a:rPr lang="en-US" i="1" dirty="0" smtClean="0"/>
              <a:t> form</a:t>
            </a:r>
            <a:r>
              <a:rPr lang="cs-CZ" i="1" dirty="0" err="1" smtClean="0"/>
              <a:t>átu</a:t>
            </a:r>
            <a:r>
              <a:rPr lang="en-US" i="1" dirty="0" smtClean="0"/>
              <a:t> (</a:t>
            </a:r>
            <a:r>
              <a:rPr lang="cs-CZ" i="1" dirty="0" smtClean="0"/>
              <a:t>k</a:t>
            </a:r>
            <a:r>
              <a:rPr lang="en-US" i="1" dirty="0" err="1" smtClean="0"/>
              <a:t>ontinu</a:t>
            </a:r>
            <a:r>
              <a:rPr lang="cs-CZ" i="1" dirty="0" err="1" smtClean="0"/>
              <a:t>ální</a:t>
            </a:r>
            <a:r>
              <a:rPr lang="cs-CZ" i="1" dirty="0" smtClean="0"/>
              <a:t> nebo </a:t>
            </a:r>
            <a:r>
              <a:rPr lang="en-US" i="1" dirty="0" smtClean="0"/>
              <a:t>dis</a:t>
            </a:r>
            <a:r>
              <a:rPr lang="cs-CZ" i="1" dirty="0" smtClean="0"/>
              <a:t>k</a:t>
            </a:r>
            <a:r>
              <a:rPr lang="en-US" i="1" dirty="0" smtClean="0"/>
              <a:t>r</a:t>
            </a:r>
            <a:r>
              <a:rPr lang="cs-CZ" i="1" dirty="0" err="1" smtClean="0"/>
              <a:t>étní</a:t>
            </a:r>
            <a:r>
              <a:rPr lang="en-US" i="1" dirty="0" smtClean="0"/>
              <a:t>) a </a:t>
            </a:r>
            <a:r>
              <a:rPr lang="en-US" i="1" dirty="0" err="1" smtClean="0"/>
              <a:t>dom</a:t>
            </a:r>
            <a:r>
              <a:rPr lang="cs-CZ" i="1" dirty="0" err="1" smtClean="0"/>
              <a:t>ény</a:t>
            </a:r>
            <a:r>
              <a:rPr lang="en-US" i="1" dirty="0" smtClean="0"/>
              <a:t> (</a:t>
            </a:r>
            <a:r>
              <a:rPr lang="cs-CZ" i="1" dirty="0" smtClean="0"/>
              <a:t>prostor</a:t>
            </a:r>
            <a:r>
              <a:rPr lang="en-US" i="1" dirty="0" smtClean="0"/>
              <a:t>, </a:t>
            </a:r>
            <a:r>
              <a:rPr lang="cs-CZ" i="1" dirty="0" smtClean="0"/>
              <a:t>čas, počet)</a:t>
            </a:r>
          </a:p>
          <a:p>
            <a:pPr marL="0" indent="0">
              <a:buNone/>
            </a:pPr>
            <a:r>
              <a:rPr lang="cs-CZ" i="1" dirty="0" smtClean="0"/>
              <a:t>U lidí navíc:</a:t>
            </a:r>
          </a:p>
          <a:p>
            <a:r>
              <a:rPr lang="cs-CZ" i="1" dirty="0" smtClean="0"/>
              <a:t>souvislost mezi počty a pohyby těla ?</a:t>
            </a:r>
          </a:p>
          <a:p>
            <a:r>
              <a:rPr lang="cs-CZ" i="1" dirty="0" smtClean="0"/>
              <a:t>Jazykově závislý systém</a:t>
            </a:r>
            <a:endParaRPr lang="cs-CZ" i="1" dirty="0" smtClean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5</a:t>
            </a:fld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8061" y="6352224"/>
            <a:ext cx="2213987" cy="42036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4"/>
          <a:srcRect b="10586"/>
          <a:stretch/>
        </p:blipFill>
        <p:spPr>
          <a:xfrm>
            <a:off x="9967855" y="0"/>
            <a:ext cx="2237397" cy="683622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3" t="-635" r="45687" b="635"/>
          <a:stretch/>
        </p:blipFill>
        <p:spPr>
          <a:xfrm>
            <a:off x="9954438" y="0"/>
            <a:ext cx="2264229" cy="6858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8" r="56623"/>
          <a:stretch/>
        </p:blipFill>
        <p:spPr>
          <a:xfrm>
            <a:off x="9971314" y="0"/>
            <a:ext cx="2235200" cy="685800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447800" y="521816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Lorenzi</a:t>
            </a:r>
            <a:r>
              <a:rPr lang="en-US" dirty="0"/>
              <a:t>, E., </a:t>
            </a:r>
            <a:r>
              <a:rPr lang="en-US" dirty="0" err="1"/>
              <a:t>Perrino</a:t>
            </a:r>
            <a:r>
              <a:rPr lang="en-US" dirty="0"/>
              <a:t>, M., &amp; </a:t>
            </a:r>
            <a:r>
              <a:rPr lang="en-US" dirty="0" err="1"/>
              <a:t>Vallortigara</a:t>
            </a:r>
            <a:r>
              <a:rPr lang="en-US" dirty="0"/>
              <a:t>, G. (2021). </a:t>
            </a:r>
            <a:r>
              <a:rPr lang="en-US" dirty="0" err="1"/>
              <a:t>Numerosities</a:t>
            </a:r>
            <a:r>
              <a:rPr lang="en-US" dirty="0"/>
              <a:t> and other magnitudes in the brains: a comparative view. </a:t>
            </a:r>
            <a:r>
              <a:rPr lang="en-US" i="1" dirty="0"/>
              <a:t>Frontiers in Psychology</a:t>
            </a:r>
            <a:r>
              <a:rPr lang="en-US" dirty="0"/>
              <a:t>, </a:t>
            </a:r>
            <a:r>
              <a:rPr lang="en-US" i="1" dirty="0"/>
              <a:t>12</a:t>
            </a:r>
            <a:r>
              <a:rPr lang="en-US" dirty="0"/>
              <a:t>, 641994.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9821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335" y="4361499"/>
            <a:ext cx="521017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388457"/>
            <a:ext cx="9131100" cy="432000"/>
          </a:xfrm>
        </p:spPr>
        <p:txBody>
          <a:bodyPr rtlCol="0"/>
          <a:lstStyle/>
          <a:p>
            <a:r>
              <a:rPr lang="cs-CZ" dirty="0" smtClean="0"/>
              <a:t>Numerická kompetence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25E40B9-054F-4D79-BD17-68E71C740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57714" y="864000"/>
            <a:ext cx="6604000" cy="3374171"/>
          </a:xfrm>
        </p:spPr>
        <p:txBody>
          <a:bodyPr rtlCol="0"/>
          <a:lstStyle/>
          <a:p>
            <a:pPr marL="0" indent="0" rtl="0">
              <a:buNone/>
            </a:pPr>
            <a:r>
              <a:rPr lang="cs-CZ" sz="3200" dirty="0" smtClean="0"/>
              <a:t>Typy  </a:t>
            </a:r>
            <a:endParaRPr lang="cs-CZ" sz="1200" i="1" dirty="0" smtClean="0"/>
          </a:p>
          <a:p>
            <a:pPr marL="342900" indent="-342900">
              <a:buFont typeface="+mj-lt"/>
              <a:buAutoNum type="arabicPeriod"/>
            </a:pPr>
            <a:r>
              <a:rPr lang="cs-CZ" i="1" dirty="0" smtClean="0"/>
              <a:t>Vnitřní </a:t>
            </a:r>
            <a:r>
              <a:rPr lang="cs-CZ" i="1" dirty="0"/>
              <a:t>přibližný numerický </a:t>
            </a:r>
            <a:r>
              <a:rPr lang="cs-CZ" i="1" dirty="0" smtClean="0"/>
              <a:t>systém</a:t>
            </a:r>
          </a:p>
          <a:p>
            <a:pPr lvl="1"/>
            <a:r>
              <a:rPr lang="cs-CZ" i="1" dirty="0" smtClean="0"/>
              <a:t>Weberovo</a:t>
            </a:r>
            <a:r>
              <a:rPr lang="cs-CZ" sz="1800" i="1" dirty="0" smtClean="0"/>
              <a:t>(</a:t>
            </a:r>
            <a:r>
              <a:rPr lang="cs-CZ" sz="1800" i="1" dirty="0" err="1" smtClean="0"/>
              <a:t>Fechnerovo</a:t>
            </a:r>
            <a:r>
              <a:rPr lang="cs-CZ" sz="1800" i="1" dirty="0" smtClean="0"/>
              <a:t>)</a:t>
            </a:r>
            <a:r>
              <a:rPr lang="cs-CZ" i="1" dirty="0" smtClean="0"/>
              <a:t> pravidlo = </a:t>
            </a:r>
            <a:r>
              <a:rPr lang="cs-CZ" dirty="0"/>
              <a:t>změna v intenzitě podnětu, kterou člověk vnímá, je úměrná počátečnímu podnětu </a:t>
            </a:r>
            <a:endParaRPr lang="cs-CZ" dirty="0" smtClean="0"/>
          </a:p>
          <a:p>
            <a:pPr lvl="1"/>
            <a:r>
              <a:rPr lang="cs-CZ" i="1" dirty="0" smtClean="0"/>
              <a:t>Můžeme rozdělit na: Pravidlo </a:t>
            </a:r>
            <a:r>
              <a:rPr lang="cs-CZ" i="1" dirty="0" smtClean="0"/>
              <a:t>vzdálenosti a velikosti počtu</a:t>
            </a:r>
          </a:p>
          <a:p>
            <a:pPr lvl="3"/>
            <a:r>
              <a:rPr lang="cs-CZ" i="1" dirty="0" smtClean="0"/>
              <a:t>Vzdálenosti – odhad kolem daného počtu</a:t>
            </a:r>
          </a:p>
          <a:p>
            <a:pPr lvl="3"/>
            <a:r>
              <a:rPr lang="cs-CZ" i="1" dirty="0" smtClean="0"/>
              <a:t>Velikosti – čím vyšší číslo, tím nepřesnější</a:t>
            </a:r>
          </a:p>
          <a:p>
            <a:pPr lvl="2"/>
            <a:r>
              <a:rPr lang="cs-CZ" i="1" dirty="0" err="1" smtClean="0"/>
              <a:t>Fechnerovo</a:t>
            </a:r>
            <a:r>
              <a:rPr lang="cs-CZ" i="1" dirty="0" smtClean="0"/>
              <a:t> pravidlo – pravidlo 2 není lineární, ale logaritmické, u vyšších čísel horší odhad</a:t>
            </a:r>
          </a:p>
          <a:p>
            <a:pPr lvl="2"/>
            <a:r>
              <a:rPr lang="cs-CZ" i="1" dirty="0" smtClean="0"/>
              <a:t>Adaptivní odlišovat počty, mezi kterými je větší poměrný rozdíl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6</a:t>
            </a:fld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8061" y="6352224"/>
            <a:ext cx="2213987" cy="42036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5"/>
          <a:srcRect b="10586"/>
          <a:stretch/>
        </p:blipFill>
        <p:spPr>
          <a:xfrm>
            <a:off x="9967855" y="0"/>
            <a:ext cx="2237397" cy="683622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3" t="-635" r="45687" b="635"/>
          <a:stretch/>
        </p:blipFill>
        <p:spPr>
          <a:xfrm>
            <a:off x="9954438" y="0"/>
            <a:ext cx="2264229" cy="6858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8" r="56623"/>
          <a:stretch/>
        </p:blipFill>
        <p:spPr>
          <a:xfrm>
            <a:off x="9971314" y="0"/>
            <a:ext cx="2235200" cy="6858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80" y="1138420"/>
            <a:ext cx="2381250" cy="345757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15469" y="4201463"/>
            <a:ext cx="3146245" cy="257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53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388457"/>
            <a:ext cx="9131100" cy="432000"/>
          </a:xfrm>
        </p:spPr>
        <p:txBody>
          <a:bodyPr rtlCol="0"/>
          <a:lstStyle/>
          <a:p>
            <a:r>
              <a:rPr lang="cs-CZ" dirty="0" smtClean="0"/>
              <a:t>Numerická kompetence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25E40B9-054F-4D79-BD17-68E71C740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57714" y="863999"/>
            <a:ext cx="5102609" cy="3989355"/>
          </a:xfrm>
        </p:spPr>
        <p:txBody>
          <a:bodyPr rtlCol="0"/>
          <a:lstStyle/>
          <a:p>
            <a:pPr marL="0" indent="0" rtl="0">
              <a:buNone/>
            </a:pPr>
            <a:r>
              <a:rPr lang="cs-CZ" sz="3200" dirty="0" smtClean="0"/>
              <a:t>Typy  </a:t>
            </a:r>
            <a:endParaRPr lang="cs-CZ" sz="1200" i="1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2000" i="1" dirty="0" smtClean="0"/>
              <a:t>Vnitřní </a:t>
            </a:r>
            <a:r>
              <a:rPr lang="cs-CZ" sz="2000" i="1" dirty="0"/>
              <a:t>přibližný numerický </a:t>
            </a:r>
            <a:r>
              <a:rPr lang="cs-CZ" sz="2000" i="1" dirty="0" smtClean="0"/>
              <a:t>systém</a:t>
            </a:r>
          </a:p>
          <a:p>
            <a:pPr lvl="1"/>
            <a:r>
              <a:rPr lang="cs-CZ" sz="1800" i="1" dirty="0" smtClean="0"/>
              <a:t>Neurologie </a:t>
            </a:r>
          </a:p>
          <a:p>
            <a:pPr lvl="2"/>
            <a:r>
              <a:rPr lang="cs-CZ" sz="1600" i="1" dirty="0" smtClean="0"/>
              <a:t>Zvířata </a:t>
            </a:r>
            <a:r>
              <a:rPr lang="cs-CZ" sz="1600" i="1" dirty="0"/>
              <a:t>mají vrozený smysl pro počet – neurologicky </a:t>
            </a:r>
            <a:r>
              <a:rPr lang="cs-CZ" sz="1600" i="1" dirty="0" smtClean="0"/>
              <a:t>kódováno (podobně jako barva, velikost)</a:t>
            </a:r>
          </a:p>
          <a:p>
            <a:pPr lvl="2"/>
            <a:r>
              <a:rPr lang="cs-CZ" sz="1600" i="1" dirty="0" smtClean="0"/>
              <a:t>Podkorové i korové oblasti, korové se přidávají později s abstraktnější reprezentací počtu</a:t>
            </a:r>
            <a:endParaRPr lang="cs-CZ" sz="1600" i="1" dirty="0"/>
          </a:p>
          <a:p>
            <a:pPr lvl="1"/>
            <a:r>
              <a:rPr lang="cs-CZ" sz="1800" i="1" dirty="0" smtClean="0"/>
              <a:t>Zřejmě podobný mechanismus jako reprezentace času (a prostoru) – kontinuita reprezentována diskrétně (diskrétní počty objektů reprezentovány kontinuálně)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7</a:t>
            </a:fld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8061" y="6352224"/>
            <a:ext cx="2213987" cy="42036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4"/>
          <a:srcRect b="10586"/>
          <a:stretch/>
        </p:blipFill>
        <p:spPr>
          <a:xfrm>
            <a:off x="9967855" y="0"/>
            <a:ext cx="2237397" cy="683622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3" t="-635" r="45687" b="635"/>
          <a:stretch/>
        </p:blipFill>
        <p:spPr>
          <a:xfrm>
            <a:off x="9954438" y="0"/>
            <a:ext cx="2264229" cy="6858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8" r="56623"/>
          <a:stretch/>
        </p:blipFill>
        <p:spPr>
          <a:xfrm>
            <a:off x="9971314" y="0"/>
            <a:ext cx="2235200" cy="6858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89" y="4097216"/>
            <a:ext cx="2327624" cy="232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4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388457"/>
            <a:ext cx="9131100" cy="432000"/>
          </a:xfrm>
        </p:spPr>
        <p:txBody>
          <a:bodyPr rtlCol="0"/>
          <a:lstStyle/>
          <a:p>
            <a:r>
              <a:rPr lang="cs-CZ" dirty="0" smtClean="0"/>
              <a:t>Numerická kompetence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25E40B9-054F-4D79-BD17-68E71C740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57714" y="864000"/>
            <a:ext cx="5312229" cy="3374171"/>
          </a:xfrm>
        </p:spPr>
        <p:txBody>
          <a:bodyPr rtlCol="0"/>
          <a:lstStyle/>
          <a:p>
            <a:pPr marL="0" indent="0" rtl="0">
              <a:buNone/>
            </a:pPr>
            <a:r>
              <a:rPr lang="cs-CZ" sz="3200" dirty="0" smtClean="0"/>
              <a:t>Typy  </a:t>
            </a:r>
            <a:endParaRPr lang="cs-CZ" sz="1200" i="1" dirty="0" smtClean="0"/>
          </a:p>
          <a:p>
            <a:pPr marL="0" indent="0">
              <a:buNone/>
            </a:pPr>
            <a:r>
              <a:rPr lang="cs-CZ" i="1" dirty="0" smtClean="0"/>
              <a:t>2. Systém sledování objektů (</a:t>
            </a:r>
            <a:r>
              <a:rPr lang="cs-CZ" i="1" dirty="0" err="1" smtClean="0"/>
              <a:t>object</a:t>
            </a:r>
            <a:r>
              <a:rPr lang="cs-CZ" i="1" dirty="0" smtClean="0"/>
              <a:t> </a:t>
            </a:r>
            <a:r>
              <a:rPr lang="cs-CZ" i="1" dirty="0" err="1" smtClean="0"/>
              <a:t>file</a:t>
            </a:r>
            <a:r>
              <a:rPr lang="cs-CZ" i="1" dirty="0" smtClean="0"/>
              <a:t> </a:t>
            </a:r>
            <a:r>
              <a:rPr lang="cs-CZ" i="1" dirty="0" err="1" smtClean="0"/>
              <a:t>mechanism</a:t>
            </a:r>
            <a:r>
              <a:rPr lang="cs-CZ" i="1" dirty="0" smtClean="0"/>
              <a:t>)</a:t>
            </a:r>
          </a:p>
          <a:p>
            <a:pPr lvl="1"/>
            <a:r>
              <a:rPr lang="cs-CZ" i="1" dirty="0" smtClean="0"/>
              <a:t>zpracovávání </a:t>
            </a:r>
            <a:r>
              <a:rPr lang="cs-CZ" i="1" dirty="0" smtClean="0"/>
              <a:t>exaktní a absolutní </a:t>
            </a:r>
            <a:r>
              <a:rPr lang="cs-CZ" i="1" dirty="0" smtClean="0"/>
              <a:t>informace </a:t>
            </a:r>
            <a:r>
              <a:rPr lang="cs-CZ" i="1" dirty="0" smtClean="0"/>
              <a:t>o </a:t>
            </a:r>
            <a:r>
              <a:rPr lang="cs-CZ" i="1" dirty="0" smtClean="0"/>
              <a:t>cca max</a:t>
            </a:r>
            <a:r>
              <a:rPr lang="cs-CZ" i="1" dirty="0" smtClean="0"/>
              <a:t>. 4 </a:t>
            </a:r>
            <a:r>
              <a:rPr lang="cs-CZ" i="1" dirty="0" smtClean="0"/>
              <a:t>předmětech</a:t>
            </a:r>
          </a:p>
          <a:p>
            <a:pPr lvl="1"/>
            <a:r>
              <a:rPr lang="cs-CZ" i="1" dirty="0" smtClean="0"/>
              <a:t>Simultánní, rychlé, nevědomé vnímání počtu odlišitelných objektů</a:t>
            </a:r>
            <a:endParaRPr lang="cs-CZ" i="1" dirty="0" smtClean="0"/>
          </a:p>
          <a:p>
            <a:pPr lvl="1"/>
            <a:r>
              <a:rPr lang="cs-CZ" i="1" dirty="0" smtClean="0"/>
              <a:t>Není </a:t>
            </a:r>
            <a:r>
              <a:rPr lang="cs-CZ" i="1" dirty="0" smtClean="0"/>
              <a:t>jasné, jestli jde o samostatný způsob reprezentace počtu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Možný mechanismem </a:t>
            </a:r>
            <a:r>
              <a:rPr lang="cs-CZ" b="1" dirty="0" err="1" smtClean="0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subitizing</a:t>
            </a:r>
            <a:r>
              <a:rPr lang="cs-CZ" b="1" dirty="0" smtClean="0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 </a:t>
            </a:r>
            <a:r>
              <a:rPr lang="cs-CZ" dirty="0" smtClean="0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(okamžité </a:t>
            </a:r>
            <a:r>
              <a:rPr lang="cs-CZ" dirty="0" err="1" smtClean="0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odezření</a:t>
            </a:r>
            <a:r>
              <a:rPr lang="cs-CZ" dirty="0" smtClean="0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 počtu) – vizuálně senzorická schopnost</a:t>
            </a:r>
          </a:p>
          <a:p>
            <a:pPr lvl="1"/>
            <a:endParaRPr lang="cs-CZ" i="1" dirty="0" smtClean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8</a:t>
            </a:fld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8061" y="6352224"/>
            <a:ext cx="2213987" cy="42036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4"/>
          <a:srcRect b="10586"/>
          <a:stretch/>
        </p:blipFill>
        <p:spPr>
          <a:xfrm>
            <a:off x="9967855" y="0"/>
            <a:ext cx="2237397" cy="683622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3" t="-635" r="45687" b="635"/>
          <a:stretch/>
        </p:blipFill>
        <p:spPr>
          <a:xfrm>
            <a:off x="9954438" y="0"/>
            <a:ext cx="2264229" cy="6858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8" r="56623"/>
          <a:stretch/>
        </p:blipFill>
        <p:spPr>
          <a:xfrm>
            <a:off x="9971314" y="0"/>
            <a:ext cx="2235200" cy="6858000"/>
          </a:xfrm>
          <a:prstGeom prst="rect">
            <a:avLst/>
          </a:prstGeom>
        </p:spPr>
      </p:pic>
      <p:pic>
        <p:nvPicPr>
          <p:cNvPr id="11" name="Picture 2" descr="http://news.bbc.co.uk/nol/shared/spl/hi/sci_nat/07/chimp_dots/img/dots_access_416in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3861048"/>
            <a:ext cx="3962400" cy="25717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718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421073" y="490125"/>
            <a:ext cx="8712968" cy="443198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 algn="l"/>
            <a:r>
              <a:rPr lang="cs-CZ" dirty="0"/>
              <a:t>Numerické </a:t>
            </a:r>
            <a:r>
              <a:rPr lang="cs-CZ" dirty="0" smtClean="0"/>
              <a:t>schopnosti bezobratlých</a:t>
            </a:r>
            <a:endParaRPr lang="cs-CZ" dirty="0"/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396713" y="1832757"/>
            <a:ext cx="3972690" cy="276998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cs-CZ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cs-CZ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9pPr>
          </a:lstStyle>
          <a:p>
            <a:pPr marL="0" indent="0">
              <a:buClr>
                <a:srgbClr val="000000"/>
              </a:buClr>
              <a:buSzPct val="45000"/>
              <a:buFont typeface="Symbol" pitchFamily="2"/>
              <a:buChar char=""/>
            </a:pPr>
            <a:r>
              <a:rPr lang="cs-CZ" sz="2000" dirty="0"/>
              <a:t> </a:t>
            </a:r>
            <a:r>
              <a:rPr lang="cs-CZ" sz="1800" i="1" dirty="0" err="1" smtClean="0"/>
              <a:t>Chittka</a:t>
            </a:r>
            <a:r>
              <a:rPr lang="cs-CZ" sz="1800" i="1" dirty="0" smtClean="0"/>
              <a:t> a Geiger 1995</a:t>
            </a:r>
            <a:endParaRPr lang="cs-CZ" sz="2000" i="1" dirty="0"/>
          </a:p>
          <a:p>
            <a:pPr marL="0" indent="0">
              <a:buClr>
                <a:srgbClr val="000000"/>
              </a:buClr>
              <a:buSzPct val="45000"/>
              <a:buFont typeface="Symbol" pitchFamily="2"/>
              <a:buChar char=""/>
            </a:pPr>
            <a:r>
              <a:rPr lang="cs-CZ" sz="2000" dirty="0" smtClean="0"/>
              <a:t>Včely trénované na krmítko mezi 3. a 4. orientačním bodem</a:t>
            </a:r>
          </a:p>
          <a:p>
            <a:pPr marL="0" indent="0">
              <a:buClr>
                <a:srgbClr val="000000"/>
              </a:buClr>
              <a:buSzPct val="45000"/>
              <a:buFont typeface="Symbol" pitchFamily="2"/>
              <a:buChar char=""/>
            </a:pPr>
            <a:r>
              <a:rPr lang="cs-CZ" sz="2000" dirty="0" smtClean="0"/>
              <a:t>Po změně orientačních bodů – když přibyly, nedoletěly dost daleko, když ubyly, přeletěly</a:t>
            </a:r>
          </a:p>
          <a:p>
            <a:pPr marL="0" indent="0">
              <a:buClr>
                <a:srgbClr val="000000"/>
              </a:buClr>
              <a:buSzPct val="45000"/>
              <a:buFont typeface="Symbol" pitchFamily="2"/>
              <a:buChar char=""/>
            </a:pPr>
            <a:r>
              <a:rPr lang="cs-CZ" sz="2000" dirty="0" smtClean="0"/>
              <a:t>většina včel krmení stejně našla – uletěná vzdálenost, vynaložená energie</a:t>
            </a:r>
            <a:endParaRPr lang="cs-CZ" sz="2000" dirty="0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280811" y="1156354"/>
            <a:ext cx="8568952" cy="523220"/>
          </a:xfrm>
          <a:prstGeom prst="rect">
            <a:avLst/>
          </a:prstGeom>
        </p:spPr>
        <p:txBody>
          <a:bodyPr vert="horz" wrap="square" anchor="b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>
              <a:spcBef>
                <a:spcPct val="0"/>
              </a:spcBef>
              <a:defRPr/>
            </a:pPr>
            <a:r>
              <a:rPr lang="cs-CZ" sz="2800" i="1" dirty="0" smtClean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Včela medonosná</a:t>
            </a:r>
            <a:endParaRPr lang="cs-CZ" sz="2800" i="1" dirty="0">
              <a:solidFill>
                <a:schemeClr val="accent3">
                  <a:shade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587984" y="6053741"/>
            <a:ext cx="2499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Davis </a:t>
            </a:r>
            <a:r>
              <a:rPr lang="cs-CZ" i="1" dirty="0"/>
              <a:t>a </a:t>
            </a:r>
            <a:r>
              <a:rPr lang="en-US" i="1" dirty="0" err="1"/>
              <a:t>Memmott</a:t>
            </a:r>
            <a:r>
              <a:rPr lang="en-US" i="1" dirty="0"/>
              <a:t> (1983)</a:t>
            </a:r>
            <a:endParaRPr lang="cs-CZ" i="1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8" r="56623"/>
          <a:stretch/>
        </p:blipFill>
        <p:spPr>
          <a:xfrm>
            <a:off x="9971314" y="0"/>
            <a:ext cx="2235200" cy="685800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53"/>
          <a:stretch/>
        </p:blipFill>
        <p:spPr>
          <a:xfrm>
            <a:off x="396713" y="4950901"/>
            <a:ext cx="4995496" cy="1683187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684" y="3790266"/>
            <a:ext cx="959270" cy="1007452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591" y="3028830"/>
            <a:ext cx="959270" cy="1007452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498" y="2120850"/>
            <a:ext cx="959270" cy="1007452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763" y="1058429"/>
            <a:ext cx="959270" cy="1007452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43" b="12629"/>
          <a:stretch/>
        </p:blipFill>
        <p:spPr>
          <a:xfrm>
            <a:off x="8402052" y="2149481"/>
            <a:ext cx="895422" cy="589928"/>
          </a:xfrm>
          <a:prstGeom prst="rect">
            <a:avLst/>
          </a:prstGeom>
        </p:spPr>
      </p:pic>
      <p:sp>
        <p:nvSpPr>
          <p:cNvPr id="19" name="Zástupný symbol pro text 2"/>
          <p:cNvSpPr txBox="1">
            <a:spLocks/>
          </p:cNvSpPr>
          <p:nvPr/>
        </p:nvSpPr>
        <p:spPr>
          <a:xfrm>
            <a:off x="5939780" y="5792494"/>
            <a:ext cx="3754706" cy="7181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defPPr>
            <a:lvl1pPr marL="342720" marR="0" lvl="0" indent="-342720" algn="l" defTabSz="914400" rtl="0" eaLnBrk="1" latinLnBrk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cs-CZ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1pPr>
            <a:lvl2pPr marL="742680" marR="0" lvl="1" indent="-285480" algn="l" defTabSz="914400" rtl="0" eaLnBrk="1" latinLnBrk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cs-CZ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2pPr>
            <a:lvl3pPr marL="1143000" marR="0" lvl="2" indent="-228600" algn="l" defTabSz="914400" rtl="0" eaLnBrk="1" latinLnBrk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cs-CZ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3pPr>
            <a:lvl4pPr marL="1600199" marR="0" lvl="3" indent="-228600" algn="l" defTabSz="914400" rtl="0" eaLnBrk="1" latinLnBrk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cs-CZ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4pPr>
            <a:lvl5pPr marL="2057400" marR="0" lvl="4" indent="-228600" algn="l" defTabSz="914400" rtl="0" eaLnBrk="1" latinLnBrk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5pPr>
            <a:lvl6pPr marL="2057400" marR="0" lvl="5" indent="-228600" algn="l" defTabSz="914400" rtl="0" eaLnBrk="1" latinLnBrk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6pPr>
            <a:lvl7pPr marL="2057400" marR="0" lvl="6" indent="-228600" algn="l" defTabSz="914400" rtl="0" eaLnBrk="1" latinLnBrk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7pPr>
            <a:lvl8pPr marL="2057400" marR="0" lvl="7" indent="-228600" algn="l" defTabSz="914400" rtl="0" eaLnBrk="1" latinLnBrk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8pPr>
            <a:lvl9pPr marL="2057400" marR="0" lvl="8" indent="-228600" algn="l" defTabSz="914400" rtl="0" eaLnBrk="1" latinLnBrk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9pPr>
          </a:lstStyle>
          <a:p>
            <a:pPr marL="0" indent="0">
              <a:buClr>
                <a:srgbClr val="000000"/>
              </a:buClr>
              <a:buSzPct val="45000"/>
              <a:buFont typeface="Symbol" pitchFamily="2"/>
              <a:buChar char=""/>
            </a:pPr>
            <a:r>
              <a:rPr lang="cs-CZ" sz="2000" dirty="0" smtClean="0"/>
              <a:t> </a:t>
            </a:r>
            <a:r>
              <a:rPr lang="cs-CZ" sz="1800" i="1" dirty="0" err="1" smtClean="0"/>
              <a:t>Wittlinger</a:t>
            </a:r>
            <a:r>
              <a:rPr lang="cs-CZ" sz="1800" i="1" dirty="0" smtClean="0"/>
              <a:t> et al., 2006</a:t>
            </a:r>
          </a:p>
          <a:p>
            <a:pPr marL="0" indent="0">
              <a:buSzPct val="45000"/>
              <a:buFont typeface="Symbol" pitchFamily="2"/>
              <a:buChar char=""/>
            </a:pPr>
            <a:r>
              <a:rPr lang="cs-CZ" sz="2000" dirty="0" smtClean="0"/>
              <a:t>Mravenci a počítání kroků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607662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Custom 13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5CB8B3"/>
      </a:accent1>
      <a:accent2>
        <a:srgbClr val="F5D66E"/>
      </a:accent2>
      <a:accent3>
        <a:srgbClr val="D78189"/>
      </a:accent3>
      <a:accent4>
        <a:srgbClr val="7030A0"/>
      </a:accent4>
      <a:accent5>
        <a:srgbClr val="0070C0"/>
      </a:accent5>
      <a:accent6>
        <a:srgbClr val="C4D36D"/>
      </a:accent6>
      <a:hlink>
        <a:srgbClr val="54C3BD"/>
      </a:hlink>
      <a:folHlink>
        <a:srgbClr val="54C3BD"/>
      </a:folHlink>
    </a:clrScheme>
    <a:fontScheme name="Custom 154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5601_TF16411245.potx" id="{8F2666A2-E20D-48E6-809D-C74651785132}" vid="{1CC1227C-285E-41A4-B44B-A8271FF54611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B61CFE-D4DA-4753-A9A5-D482B9609A35}">
  <ds:schemaRefs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6dc4bcd6-49db-4c07-9060-8acfc67cef9f"/>
    <ds:schemaRef ds:uri="fb0879af-3eba-417a-a55a-ffe6dcd6ca77"/>
    <ds:schemaRef ds:uri="http://schemas.microsoft.com/sharepoint/v3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8A784AD-7888-482C-A72A-80D3063962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Minimalistická barevná prezentace</Template>
  <TotalTime>0</TotalTime>
  <Words>3140</Words>
  <Application>Microsoft Office PowerPoint</Application>
  <PresentationFormat>Širokoúhlá obrazovka</PresentationFormat>
  <Paragraphs>298</Paragraphs>
  <Slides>27</Slides>
  <Notes>24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6" baseType="lpstr">
      <vt:lpstr>Microsoft YaHei</vt:lpstr>
      <vt:lpstr>Arial</vt:lpstr>
      <vt:lpstr>Calibri</vt:lpstr>
      <vt:lpstr>Corbel</vt:lpstr>
      <vt:lpstr>Mangal</vt:lpstr>
      <vt:lpstr>Symbol</vt:lpstr>
      <vt:lpstr>Times New Roman</vt:lpstr>
      <vt:lpstr>Wingdings</vt:lpstr>
      <vt:lpstr>Motiv Office</vt:lpstr>
      <vt:lpstr>Numerická kompetence</vt:lpstr>
      <vt:lpstr>Chytrý hans</vt:lpstr>
      <vt:lpstr>Numerická kompetence a počítání</vt:lpstr>
      <vt:lpstr>Numerická kompetence</vt:lpstr>
      <vt:lpstr>Numerická kompetence</vt:lpstr>
      <vt:lpstr>Numerická kompetence</vt:lpstr>
      <vt:lpstr>Numerická kompetence</vt:lpstr>
      <vt:lpstr>Numerická kompetence</vt:lpstr>
      <vt:lpstr>Numerické schopnosti bezobratlých</vt:lpstr>
      <vt:lpstr>Numerické schopnosti ryb – bazální kognice obratlovců</vt:lpstr>
      <vt:lpstr>Problém faktorů nenumerické kvantity </vt:lpstr>
      <vt:lpstr>Numerické schopnosti ryb – bazální kognice obratlovců</vt:lpstr>
      <vt:lpstr>Prezentace aplikace PowerPoint</vt:lpstr>
      <vt:lpstr>Prezentace aplikace PowerPoint</vt:lpstr>
      <vt:lpstr>Prezentace aplikace PowerPoint</vt:lpstr>
      <vt:lpstr>Přirozená reprezentace počtu, bez tréninku</vt:lpstr>
      <vt:lpstr>Přirozená reprezentace počtu: bez tréninku</vt:lpstr>
      <vt:lpstr>Numerické schopnosti šimpanzů – přirozené operace s počty i používání symbolů</vt:lpstr>
      <vt:lpstr>Prezentace aplikace PowerPoint</vt:lpstr>
      <vt:lpstr>Zvířata x děti – kdo lépe počítá?</vt:lpstr>
      <vt:lpstr>Adaptivní funkce numerických schopností</vt:lpstr>
      <vt:lpstr>Prezentace aplikace PowerPoint</vt:lpstr>
      <vt:lpstr>mechanismus</vt:lpstr>
      <vt:lpstr>neurofyziologie numerické kompetence</vt:lpstr>
      <vt:lpstr>Shrnutí počítání</vt:lpstr>
      <vt:lpstr>Reprezentace času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2020-05-13T15:22:42Z</dcterms:created>
  <dcterms:modified xsi:type="dcterms:W3CDTF">2024-10-30T12:46:29Z</dcterms:modified>
</cp:coreProperties>
</file>