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1" r:id="rId1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1" d="100"/>
          <a:sy n="71" d="100"/>
        </p:scale>
        <p:origin x="-1272" y="-12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93037373-126F-436F-8FAD-67A3E8B53BEE}" type="datetimeFigureOut">
              <a:rPr lang="cs-CZ" smtClean="0"/>
              <a:pPr/>
              <a:t>14.5.2020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419661D-1D98-4498-ACD8-0D3156A37B89}"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3037373-126F-436F-8FAD-67A3E8B53BEE}" type="datetimeFigureOut">
              <a:rPr lang="cs-CZ" smtClean="0"/>
              <a:pPr/>
              <a:t>14.5.2020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419661D-1D98-4498-ACD8-0D3156A37B89}"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3037373-126F-436F-8FAD-67A3E8B53BEE}" type="datetimeFigureOut">
              <a:rPr lang="cs-CZ" smtClean="0"/>
              <a:pPr/>
              <a:t>14.5.2020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419661D-1D98-4498-ACD8-0D3156A37B89}"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3037373-126F-436F-8FAD-67A3E8B53BEE}" type="datetimeFigureOut">
              <a:rPr lang="cs-CZ" smtClean="0"/>
              <a:pPr/>
              <a:t>14.5.2020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419661D-1D98-4498-ACD8-0D3156A37B89}"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93037373-126F-436F-8FAD-67A3E8B53BEE}" type="datetimeFigureOut">
              <a:rPr lang="cs-CZ" smtClean="0"/>
              <a:pPr/>
              <a:t>14.5.2020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419661D-1D98-4498-ACD8-0D3156A37B89}"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93037373-126F-436F-8FAD-67A3E8B53BEE}" type="datetimeFigureOut">
              <a:rPr lang="cs-CZ" smtClean="0"/>
              <a:pPr/>
              <a:t>14.5.2020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419661D-1D98-4498-ACD8-0D3156A37B89}"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93037373-126F-436F-8FAD-67A3E8B53BEE}" type="datetimeFigureOut">
              <a:rPr lang="cs-CZ" smtClean="0"/>
              <a:pPr/>
              <a:t>14.5.2020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D419661D-1D98-4498-ACD8-0D3156A37B89}"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93037373-126F-436F-8FAD-67A3E8B53BEE}" type="datetimeFigureOut">
              <a:rPr lang="cs-CZ" smtClean="0"/>
              <a:pPr/>
              <a:t>14.5.2020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D419661D-1D98-4498-ACD8-0D3156A37B89}"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3037373-126F-436F-8FAD-67A3E8B53BEE}" type="datetimeFigureOut">
              <a:rPr lang="cs-CZ" smtClean="0"/>
              <a:pPr/>
              <a:t>14.5.2020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419661D-1D98-4498-ACD8-0D3156A37B89}"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93037373-126F-436F-8FAD-67A3E8B53BEE}" type="datetimeFigureOut">
              <a:rPr lang="cs-CZ" smtClean="0"/>
              <a:pPr/>
              <a:t>14.5.2020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419661D-1D98-4498-ACD8-0D3156A37B89}"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93037373-126F-436F-8FAD-67A3E8B53BEE}" type="datetimeFigureOut">
              <a:rPr lang="cs-CZ" smtClean="0"/>
              <a:pPr/>
              <a:t>14.5.2020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419661D-1D98-4498-ACD8-0D3156A37B89}"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037373-126F-436F-8FAD-67A3E8B53BEE}" type="datetimeFigureOut">
              <a:rPr lang="cs-CZ" smtClean="0"/>
              <a:pPr/>
              <a:t>14.5.2020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19661D-1D98-4498-ACD8-0D3156A37B89}"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dbnl.org/tekst/gene002dich01_01/gene002dich01_01_0019.ph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Het</a:t>
            </a:r>
            <a:r>
              <a:rPr lang="cs-CZ" dirty="0" smtClean="0"/>
              <a:t> romantische </a:t>
            </a:r>
            <a:r>
              <a:rPr lang="cs-CZ" dirty="0" err="1" smtClean="0"/>
              <a:t>frame</a:t>
            </a:r>
            <a:endParaRPr lang="cs-CZ" dirty="0"/>
          </a:p>
        </p:txBody>
      </p:sp>
      <p:sp>
        <p:nvSpPr>
          <p:cNvPr id="3" name="Podnadpis 2"/>
          <p:cNvSpPr>
            <a:spLocks noGrp="1"/>
          </p:cNvSpPr>
          <p:nvPr>
            <p:ph type="subTitle" idx="1"/>
          </p:nvPr>
        </p:nvSpPr>
        <p:spPr/>
        <p:txBody>
          <a:bodyPr/>
          <a:lstStyle/>
          <a:p>
            <a:r>
              <a:rPr lang="cs-CZ" dirty="0" err="1" smtClean="0">
                <a:solidFill>
                  <a:schemeClr val="tx1"/>
                </a:solidFill>
              </a:rPr>
              <a:t>Organisch</a:t>
            </a:r>
            <a:r>
              <a:rPr lang="cs-CZ" dirty="0" smtClean="0">
                <a:solidFill>
                  <a:schemeClr val="tx1"/>
                </a:solidFill>
              </a:rPr>
              <a:t> </a:t>
            </a:r>
            <a:r>
              <a:rPr lang="cs-CZ" dirty="0" err="1" smtClean="0">
                <a:solidFill>
                  <a:schemeClr val="tx1"/>
                </a:solidFill>
              </a:rPr>
              <a:t>vs</a:t>
            </a:r>
            <a:r>
              <a:rPr lang="cs-CZ" dirty="0" smtClean="0">
                <a:solidFill>
                  <a:schemeClr val="tx1"/>
                </a:solidFill>
              </a:rPr>
              <a:t> </a:t>
            </a:r>
            <a:r>
              <a:rPr lang="cs-CZ" dirty="0" err="1" smtClean="0">
                <a:solidFill>
                  <a:schemeClr val="tx1"/>
                </a:solidFill>
              </a:rPr>
              <a:t>mechanisch</a:t>
            </a:r>
            <a:endParaRPr lang="cs-CZ"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94122"/>
          </a:xfrm>
        </p:spPr>
        <p:txBody>
          <a:bodyPr/>
          <a:lstStyle/>
          <a:p>
            <a:r>
              <a:rPr lang="cs-CZ" dirty="0" smtClean="0"/>
              <a:t>Literární rámec - poetika</a:t>
            </a:r>
            <a:endParaRPr lang="cs-CZ" dirty="0"/>
          </a:p>
        </p:txBody>
      </p:sp>
      <p:sp>
        <p:nvSpPr>
          <p:cNvPr id="3" name="Zástupný symbol pro obsah 2"/>
          <p:cNvSpPr>
            <a:spLocks noGrp="1"/>
          </p:cNvSpPr>
          <p:nvPr>
            <p:ph idx="1"/>
          </p:nvPr>
        </p:nvSpPr>
        <p:spPr>
          <a:xfrm>
            <a:off x="457200" y="1268760"/>
            <a:ext cx="8229600" cy="5328592"/>
          </a:xfrm>
        </p:spPr>
        <p:txBody>
          <a:bodyPr>
            <a:normAutofit fontScale="85000" lnSpcReduction="10000"/>
          </a:bodyPr>
          <a:lstStyle/>
          <a:p>
            <a:r>
              <a:rPr lang="cs-CZ" dirty="0" smtClean="0"/>
              <a:t>vychází z nám známé studie </a:t>
            </a:r>
            <a:r>
              <a:rPr lang="cs-CZ" dirty="0" err="1" smtClean="0"/>
              <a:t>The</a:t>
            </a:r>
            <a:r>
              <a:rPr lang="cs-CZ" dirty="0" smtClean="0"/>
              <a:t> </a:t>
            </a:r>
            <a:r>
              <a:rPr lang="cs-CZ" dirty="0" err="1" smtClean="0"/>
              <a:t>Mirror</a:t>
            </a:r>
            <a:r>
              <a:rPr lang="cs-CZ" dirty="0" smtClean="0"/>
              <a:t> </a:t>
            </a:r>
            <a:r>
              <a:rPr lang="cs-CZ" dirty="0" err="1" smtClean="0"/>
              <a:t>and</a:t>
            </a:r>
            <a:r>
              <a:rPr lang="cs-CZ" dirty="0" smtClean="0"/>
              <a:t> </a:t>
            </a:r>
            <a:r>
              <a:rPr lang="cs-CZ" dirty="0" err="1" smtClean="0"/>
              <a:t>the</a:t>
            </a:r>
            <a:r>
              <a:rPr lang="cs-CZ" dirty="0" smtClean="0"/>
              <a:t> Lamp od M. H. </a:t>
            </a:r>
            <a:r>
              <a:rPr lang="cs-CZ" dirty="0" err="1" smtClean="0"/>
              <a:t>Abramse</a:t>
            </a:r>
            <a:r>
              <a:rPr lang="cs-CZ" dirty="0" smtClean="0"/>
              <a:t> – pojem organická poetika</a:t>
            </a:r>
          </a:p>
          <a:p>
            <a:pPr lvl="1"/>
            <a:r>
              <a:rPr lang="cs-CZ" dirty="0" smtClean="0"/>
              <a:t>způsob mluvení o literatuře podle kterého živé a rostoucí věci slouží jako metafora pro literární kategorie a normy </a:t>
            </a:r>
          </a:p>
          <a:p>
            <a:pPr lvl="2"/>
            <a:r>
              <a:rPr lang="cs-CZ" dirty="0" smtClean="0"/>
              <a:t>kontrast mezi umělým a přírodním, kvetoucím a vadnoucím a obrazy usychání, vývoje, zrání, sázení, kvetení, plození, sklizně, proudění, pramenů a řek</a:t>
            </a:r>
          </a:p>
          <a:p>
            <a:pPr lvl="1"/>
            <a:r>
              <a:rPr lang="cs-CZ" dirty="0">
                <a:solidFill>
                  <a:prstClr val="black"/>
                </a:solidFill>
              </a:rPr>
              <a:t>text jako něco </a:t>
            </a:r>
            <a:r>
              <a:rPr lang="cs-CZ" dirty="0" smtClean="0">
                <a:solidFill>
                  <a:prstClr val="black"/>
                </a:solidFill>
              </a:rPr>
              <a:t>živého</a:t>
            </a:r>
          </a:p>
          <a:p>
            <a:pPr lvl="0"/>
            <a:r>
              <a:rPr lang="cs-CZ" dirty="0">
                <a:solidFill>
                  <a:prstClr val="black"/>
                </a:solidFill>
              </a:rPr>
              <a:t>není překvapivé, že se tento literární </a:t>
            </a:r>
            <a:r>
              <a:rPr lang="cs-CZ" dirty="0" err="1">
                <a:solidFill>
                  <a:prstClr val="black"/>
                </a:solidFill>
              </a:rPr>
              <a:t>diskurz</a:t>
            </a:r>
            <a:r>
              <a:rPr lang="cs-CZ" dirty="0">
                <a:solidFill>
                  <a:prstClr val="black"/>
                </a:solidFill>
              </a:rPr>
              <a:t> rozvinul okolo roku 1800 kdy se začínala projevovat industrializace </a:t>
            </a:r>
            <a:r>
              <a:rPr lang="cs-CZ" dirty="0" smtClean="0">
                <a:solidFill>
                  <a:prstClr val="black"/>
                </a:solidFill>
              </a:rPr>
              <a:t>a kdy se začala rozvíjet biologie jako věda (</a:t>
            </a:r>
            <a:r>
              <a:rPr lang="cs-CZ" dirty="0">
                <a:solidFill>
                  <a:prstClr val="black"/>
                </a:solidFill>
              </a:rPr>
              <a:t>souvislost mezi úrovní literární a </a:t>
            </a:r>
            <a:r>
              <a:rPr lang="cs-CZ" dirty="0" err="1">
                <a:solidFill>
                  <a:prstClr val="black"/>
                </a:solidFill>
              </a:rPr>
              <a:t>sociokulturní</a:t>
            </a:r>
            <a:r>
              <a:rPr lang="cs-CZ" dirty="0">
                <a:solidFill>
                  <a:prstClr val="black"/>
                </a:solidFill>
              </a:rPr>
              <a:t>) </a:t>
            </a:r>
            <a:endParaRPr lang="cs-CZ" dirty="0" smtClean="0">
              <a:solidFill>
                <a:prstClr val="black"/>
              </a:solidFill>
            </a:endParaRPr>
          </a:p>
          <a:p>
            <a:pPr lvl="0"/>
            <a:r>
              <a:rPr lang="cs-CZ" dirty="0" smtClean="0">
                <a:solidFill>
                  <a:prstClr val="black"/>
                </a:solidFill>
              </a:rPr>
              <a:t>pojem mechanický má v literatuře viděné romantickým rámcem vždy negativní nádech</a:t>
            </a:r>
            <a:endParaRPr lang="cs-CZ" dirty="0">
              <a:solidFill>
                <a:prstClr val="black"/>
              </a:solidFill>
            </a:endParaRPr>
          </a:p>
          <a:p>
            <a:pPr lvl="1"/>
            <a:endParaRPr lang="cs-CZ" dirty="0">
              <a:solidFill>
                <a:prstClr val="black"/>
              </a:solidFill>
            </a:endParaRPr>
          </a:p>
          <a:p>
            <a:pPr lvl="2"/>
            <a:endParaRPr lang="cs-CZ"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Literární rámec - poetika</a:t>
            </a:r>
            <a:endParaRPr lang="cs-CZ" dirty="0"/>
          </a:p>
        </p:txBody>
      </p:sp>
      <p:sp>
        <p:nvSpPr>
          <p:cNvPr id="3" name="Zástupný symbol pro obsah 2"/>
          <p:cNvSpPr>
            <a:spLocks noGrp="1"/>
          </p:cNvSpPr>
          <p:nvPr>
            <p:ph idx="1"/>
          </p:nvPr>
        </p:nvSpPr>
        <p:spPr>
          <a:xfrm>
            <a:off x="457200" y="1600200"/>
            <a:ext cx="8229600" cy="4997152"/>
          </a:xfrm>
        </p:spPr>
        <p:txBody>
          <a:bodyPr>
            <a:normAutofit fontScale="85000" lnSpcReduction="20000"/>
          </a:bodyPr>
          <a:lstStyle/>
          <a:p>
            <a:r>
              <a:rPr lang="cs-CZ" dirty="0" smtClean="0"/>
              <a:t>Kant rozděluje umění na mechanické (to, které těší nebo poskytuje užitek) a svobodné (příjemné samo o sobě, autonomní)</a:t>
            </a:r>
          </a:p>
          <a:p>
            <a:r>
              <a:rPr lang="cs-CZ" dirty="0" smtClean="0"/>
              <a:t>autonomie umění: </a:t>
            </a:r>
            <a:r>
              <a:rPr lang="cs-CZ" dirty="0" err="1" smtClean="0"/>
              <a:t>umění</a:t>
            </a:r>
            <a:r>
              <a:rPr lang="cs-CZ" dirty="0"/>
              <a:t> </a:t>
            </a:r>
            <a:r>
              <a:rPr lang="cs-CZ" dirty="0" smtClean="0"/>
              <a:t>není poplatné záměrům mimo umění, pro řadu spisovatelů je autonomie základním předpokladem pro literaturu a zárukou literárnosti textů</a:t>
            </a:r>
          </a:p>
          <a:p>
            <a:r>
              <a:rPr lang="cs-CZ" dirty="0" err="1" smtClean="0"/>
              <a:t>Schlegel</a:t>
            </a:r>
            <a:r>
              <a:rPr lang="cs-CZ" dirty="0" smtClean="0"/>
              <a:t> rozděluje umění na klasické (umění na základě nápodoby, jako řemeslo) a romantické (původní a autentické, jako dar)</a:t>
            </a:r>
          </a:p>
          <a:p>
            <a:r>
              <a:rPr lang="cs-CZ" dirty="0" err="1" smtClean="0"/>
              <a:t>Coleridge</a:t>
            </a:r>
            <a:r>
              <a:rPr lang="cs-CZ" dirty="0" smtClean="0"/>
              <a:t>: organicky se vyvíjející a přirozená forma má podle něj přednost před předepsanou a zatuhlou formou</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634082"/>
          </a:xfrm>
        </p:spPr>
        <p:txBody>
          <a:bodyPr>
            <a:normAutofit fontScale="90000"/>
          </a:bodyPr>
          <a:lstStyle/>
          <a:p>
            <a:r>
              <a:rPr lang="cs-CZ" dirty="0" smtClean="0"/>
              <a:t>Literární rámec - poetika</a:t>
            </a:r>
            <a:endParaRPr lang="cs-CZ" dirty="0"/>
          </a:p>
        </p:txBody>
      </p:sp>
      <p:sp>
        <p:nvSpPr>
          <p:cNvPr id="3" name="Zástupný symbol pro obsah 2"/>
          <p:cNvSpPr>
            <a:spLocks noGrp="1"/>
          </p:cNvSpPr>
          <p:nvPr>
            <p:ph idx="1"/>
          </p:nvPr>
        </p:nvSpPr>
        <p:spPr>
          <a:xfrm>
            <a:off x="179512" y="908720"/>
            <a:ext cx="8784976" cy="5760640"/>
          </a:xfrm>
        </p:spPr>
        <p:txBody>
          <a:bodyPr>
            <a:normAutofit fontScale="85000" lnSpcReduction="10000"/>
          </a:bodyPr>
          <a:lstStyle/>
          <a:p>
            <a:r>
              <a:rPr lang="cs-CZ" dirty="0" smtClean="0"/>
              <a:t>tato literární poetika předpokládá/vytváří moderní autonomní subjekt (samostatný, kreativní, unikátní) – být sám sebou je pro nás dnes normou, když se bavíme o představě moderního subjektu</a:t>
            </a:r>
          </a:p>
          <a:p>
            <a:r>
              <a:rPr lang="cs-CZ" dirty="0" smtClean="0"/>
              <a:t>V době historického romantismu musela tato představa teprve získat prvenství</a:t>
            </a:r>
          </a:p>
          <a:p>
            <a:r>
              <a:rPr lang="cs-CZ" dirty="0" smtClean="0"/>
              <a:t>na konci 17. století literární normu určovaly básnické společnosti (</a:t>
            </a:r>
            <a:r>
              <a:rPr lang="cs-CZ" dirty="0" err="1" smtClean="0"/>
              <a:t>dichtersgenootschappen</a:t>
            </a:r>
            <a:r>
              <a:rPr lang="cs-CZ" dirty="0" smtClean="0"/>
              <a:t>)</a:t>
            </a:r>
            <a:r>
              <a:rPr lang="cs-CZ" dirty="0"/>
              <a:t> </a:t>
            </a:r>
            <a:r>
              <a:rPr lang="cs-CZ" dirty="0" smtClean="0"/>
              <a:t>s napovídajícími názvy (</a:t>
            </a:r>
            <a:r>
              <a:rPr lang="cs-CZ" dirty="0" err="1" smtClean="0"/>
              <a:t>Oefening</a:t>
            </a:r>
            <a:r>
              <a:rPr lang="cs-CZ" dirty="0" smtClean="0"/>
              <a:t> </a:t>
            </a:r>
            <a:r>
              <a:rPr lang="cs-CZ" dirty="0" err="1" smtClean="0"/>
              <a:t>kweekt</a:t>
            </a:r>
            <a:r>
              <a:rPr lang="cs-CZ" dirty="0" smtClean="0"/>
              <a:t> </a:t>
            </a:r>
            <a:r>
              <a:rPr lang="cs-CZ" dirty="0" err="1" smtClean="0"/>
              <a:t>kunst</a:t>
            </a:r>
            <a:r>
              <a:rPr lang="cs-CZ" dirty="0" smtClean="0"/>
              <a:t>, </a:t>
            </a:r>
            <a:r>
              <a:rPr lang="cs-CZ" dirty="0" err="1" smtClean="0"/>
              <a:t>Kunst</a:t>
            </a:r>
            <a:r>
              <a:rPr lang="cs-CZ" dirty="0" smtClean="0"/>
              <a:t> </a:t>
            </a:r>
            <a:r>
              <a:rPr lang="cs-CZ" dirty="0" err="1" smtClean="0"/>
              <a:t>wordt</a:t>
            </a:r>
            <a:r>
              <a:rPr lang="cs-CZ" dirty="0" smtClean="0"/>
              <a:t> </a:t>
            </a:r>
            <a:r>
              <a:rPr lang="cs-CZ" dirty="0" err="1" smtClean="0"/>
              <a:t>door</a:t>
            </a:r>
            <a:r>
              <a:rPr lang="cs-CZ" dirty="0" smtClean="0"/>
              <a:t> </a:t>
            </a:r>
            <a:r>
              <a:rPr lang="cs-CZ" dirty="0" err="1" smtClean="0"/>
              <a:t>arbeid</a:t>
            </a:r>
            <a:r>
              <a:rPr lang="cs-CZ" dirty="0" smtClean="0"/>
              <a:t> </a:t>
            </a:r>
            <a:r>
              <a:rPr lang="cs-CZ" dirty="0" err="1" smtClean="0"/>
              <a:t>verkregen</a:t>
            </a:r>
            <a:r>
              <a:rPr lang="cs-CZ" dirty="0" smtClean="0"/>
              <a:t>) kde se básnici mohli </a:t>
            </a:r>
            <a:r>
              <a:rPr lang="cs-CZ" i="1" dirty="0" smtClean="0"/>
              <a:t>naučit </a:t>
            </a:r>
            <a:r>
              <a:rPr lang="cs-CZ" dirty="0" smtClean="0"/>
              <a:t>jak básnit když dodržovali pravidla a dbali na radu zkušenějších</a:t>
            </a:r>
          </a:p>
          <a:p>
            <a:r>
              <a:rPr lang="cs-CZ" dirty="0" smtClean="0"/>
              <a:t>důležitá byla technika a dodržování pravidel – řemeslné umění x romantický ideál s důrazem na inspiraci a nadšení (inspirace jako dar z nebes ve chvíli náhlého osvícení)</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r>
              <a:rPr lang="cs-CZ" dirty="0" smtClean="0"/>
              <a:t>Literární rámec - poetika</a:t>
            </a:r>
            <a:endParaRPr lang="cs-CZ" dirty="0"/>
          </a:p>
        </p:txBody>
      </p:sp>
      <p:sp>
        <p:nvSpPr>
          <p:cNvPr id="3" name="Zástupný symbol pro obsah 2"/>
          <p:cNvSpPr>
            <a:spLocks noGrp="1"/>
          </p:cNvSpPr>
          <p:nvPr>
            <p:ph idx="1"/>
          </p:nvPr>
        </p:nvSpPr>
        <p:spPr>
          <a:xfrm>
            <a:off x="251520" y="1052736"/>
            <a:ext cx="8640960" cy="5472608"/>
          </a:xfrm>
        </p:spPr>
        <p:txBody>
          <a:bodyPr>
            <a:normAutofit fontScale="92500" lnSpcReduction="20000"/>
          </a:bodyPr>
          <a:lstStyle/>
          <a:p>
            <a:r>
              <a:rPr lang="cs-CZ" dirty="0" smtClean="0"/>
              <a:t>důležitá je svoboda – co může básník rozvíjet, je-li mu tato svoboda přána? </a:t>
            </a:r>
          </a:p>
          <a:p>
            <a:pPr lvl="1"/>
            <a:r>
              <a:rPr lang="cs-CZ" dirty="0" smtClean="0"/>
              <a:t>představivost, intuice, svobodný duch, obrazotvornost</a:t>
            </a:r>
          </a:p>
          <a:p>
            <a:pPr lvl="1"/>
            <a:r>
              <a:rPr lang="cs-CZ" dirty="0" smtClean="0"/>
              <a:t>jeho poezie může vznikat v procesu spontánního a přirozeného růstu</a:t>
            </a:r>
          </a:p>
          <a:p>
            <a:pPr lvl="1"/>
            <a:r>
              <a:rPr lang="cs-CZ" dirty="0" smtClean="0"/>
              <a:t>vyjadřování vlastních pocitů a sklonů, ne pozvolna a umírněně ale v náhlém výtrysku, protržení hrází („</a:t>
            </a:r>
            <a:r>
              <a:rPr lang="cs-CZ" dirty="0" err="1" smtClean="0"/>
              <a:t>All</a:t>
            </a:r>
            <a:r>
              <a:rPr lang="cs-CZ" dirty="0" smtClean="0"/>
              <a:t> </a:t>
            </a:r>
            <a:r>
              <a:rPr lang="cs-CZ" dirty="0" err="1" smtClean="0"/>
              <a:t>good</a:t>
            </a:r>
            <a:r>
              <a:rPr lang="cs-CZ" dirty="0" smtClean="0"/>
              <a:t> </a:t>
            </a:r>
            <a:r>
              <a:rPr lang="cs-CZ" dirty="0" err="1" smtClean="0"/>
              <a:t>poetry</a:t>
            </a:r>
            <a:r>
              <a:rPr lang="cs-CZ" dirty="0" smtClean="0"/>
              <a:t> </a:t>
            </a:r>
            <a:r>
              <a:rPr lang="cs-CZ" dirty="0" err="1" smtClean="0"/>
              <a:t>is</a:t>
            </a:r>
            <a:r>
              <a:rPr lang="cs-CZ" dirty="0" smtClean="0"/>
              <a:t> </a:t>
            </a:r>
            <a:r>
              <a:rPr lang="cs-CZ" dirty="0" err="1" smtClean="0"/>
              <a:t>the</a:t>
            </a:r>
            <a:r>
              <a:rPr lang="cs-CZ" dirty="0" smtClean="0"/>
              <a:t> </a:t>
            </a:r>
            <a:r>
              <a:rPr lang="cs-CZ" dirty="0" err="1" smtClean="0"/>
              <a:t>spontaneous</a:t>
            </a:r>
            <a:r>
              <a:rPr lang="cs-CZ" dirty="0" smtClean="0"/>
              <a:t> </a:t>
            </a:r>
            <a:r>
              <a:rPr lang="cs-CZ" dirty="0" err="1" smtClean="0"/>
              <a:t>overflow</a:t>
            </a:r>
            <a:r>
              <a:rPr lang="cs-CZ" dirty="0" smtClean="0"/>
              <a:t> </a:t>
            </a:r>
            <a:r>
              <a:rPr lang="cs-CZ" dirty="0" err="1" smtClean="0"/>
              <a:t>of</a:t>
            </a:r>
            <a:r>
              <a:rPr lang="cs-CZ" dirty="0" smtClean="0"/>
              <a:t> </a:t>
            </a:r>
            <a:r>
              <a:rPr lang="cs-CZ" dirty="0" err="1" smtClean="0"/>
              <a:t>powerful</a:t>
            </a:r>
            <a:r>
              <a:rPr lang="cs-CZ" dirty="0" smtClean="0"/>
              <a:t> </a:t>
            </a:r>
            <a:r>
              <a:rPr lang="cs-CZ" dirty="0" err="1" smtClean="0"/>
              <a:t>feelings</a:t>
            </a:r>
            <a:r>
              <a:rPr lang="cs-CZ" dirty="0" smtClean="0"/>
              <a:t>“ (</a:t>
            </a:r>
            <a:r>
              <a:rPr lang="cs-CZ" dirty="0" err="1" smtClean="0"/>
              <a:t>Wordsworth</a:t>
            </a:r>
            <a:r>
              <a:rPr lang="cs-CZ" dirty="0" smtClean="0"/>
              <a:t>) a „</a:t>
            </a:r>
            <a:r>
              <a:rPr lang="cs-CZ" dirty="0" err="1" smtClean="0"/>
              <a:t>Poëzie</a:t>
            </a:r>
            <a:r>
              <a:rPr lang="cs-CZ" dirty="0" smtClean="0"/>
              <a:t> </a:t>
            </a:r>
            <a:r>
              <a:rPr lang="cs-CZ" dirty="0" err="1" smtClean="0"/>
              <a:t>is</a:t>
            </a:r>
            <a:r>
              <a:rPr lang="cs-CZ" dirty="0" smtClean="0"/>
              <a:t> de </a:t>
            </a:r>
            <a:r>
              <a:rPr lang="cs-CZ" dirty="0" err="1" smtClean="0"/>
              <a:t>allerindividueelste</a:t>
            </a:r>
            <a:r>
              <a:rPr lang="cs-CZ" dirty="0" smtClean="0"/>
              <a:t> </a:t>
            </a:r>
            <a:r>
              <a:rPr lang="cs-CZ" dirty="0" err="1" smtClean="0"/>
              <a:t>expressie</a:t>
            </a:r>
            <a:r>
              <a:rPr lang="cs-CZ" dirty="0" smtClean="0"/>
              <a:t> van de </a:t>
            </a:r>
            <a:r>
              <a:rPr lang="cs-CZ" dirty="0" err="1" smtClean="0"/>
              <a:t>allerindividueelste</a:t>
            </a:r>
            <a:r>
              <a:rPr lang="cs-CZ" dirty="0" smtClean="0"/>
              <a:t> </a:t>
            </a:r>
            <a:r>
              <a:rPr lang="cs-CZ" dirty="0" err="1" smtClean="0"/>
              <a:t>emotie</a:t>
            </a:r>
            <a:r>
              <a:rPr lang="cs-CZ" dirty="0" smtClean="0"/>
              <a:t>.“ (</a:t>
            </a:r>
            <a:r>
              <a:rPr lang="cs-CZ" dirty="0" err="1" smtClean="0"/>
              <a:t>Willem</a:t>
            </a:r>
            <a:r>
              <a:rPr lang="cs-CZ" dirty="0" smtClean="0"/>
              <a:t> </a:t>
            </a:r>
            <a:r>
              <a:rPr lang="cs-CZ" dirty="0" err="1" smtClean="0"/>
              <a:t>Kloos</a:t>
            </a:r>
            <a:r>
              <a:rPr lang="cs-CZ" dirty="0" smtClean="0"/>
              <a:t>)</a:t>
            </a:r>
          </a:p>
          <a:p>
            <a:pPr lvl="0"/>
            <a:r>
              <a:rPr lang="cs-CZ" dirty="0">
                <a:solidFill>
                  <a:prstClr val="black"/>
                </a:solidFill>
              </a:rPr>
              <a:t>jak takovou individuální a prudkou poezii docenit? Tím, že se naladíme na stejnou </a:t>
            </a:r>
            <a:r>
              <a:rPr lang="cs-CZ" dirty="0" smtClean="0">
                <a:solidFill>
                  <a:prstClr val="black"/>
                </a:solidFill>
              </a:rPr>
              <a:t>vlnu (</a:t>
            </a:r>
            <a:r>
              <a:rPr lang="cs-CZ" dirty="0" err="1" smtClean="0">
                <a:solidFill>
                  <a:prstClr val="black"/>
                </a:solidFill>
              </a:rPr>
              <a:t>afstemming</a:t>
            </a:r>
            <a:r>
              <a:rPr lang="cs-CZ" dirty="0" smtClean="0">
                <a:solidFill>
                  <a:prstClr val="black"/>
                </a:solidFill>
              </a:rPr>
              <a:t>, viz tabulka v předchozí prezentaci)</a:t>
            </a:r>
            <a:endParaRPr lang="cs-CZ" dirty="0">
              <a:solidFill>
                <a:prstClr val="black"/>
              </a:solidFill>
            </a:endParaRPr>
          </a:p>
          <a:p>
            <a:pPr lvl="1"/>
            <a:endParaRPr lang="cs-CZ"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Autoři, kteří podle </a:t>
            </a:r>
            <a:r>
              <a:rPr lang="cs-CZ" dirty="0" err="1" smtClean="0"/>
              <a:t>Vaessense</a:t>
            </a:r>
            <a:r>
              <a:rPr lang="cs-CZ" dirty="0" smtClean="0"/>
              <a:t> reprezentují romantický </a:t>
            </a:r>
            <a:r>
              <a:rPr lang="cs-CZ" dirty="0" err="1" smtClean="0"/>
              <a:t>frame</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err="1" smtClean="0"/>
              <a:t>Multatuli</a:t>
            </a:r>
            <a:r>
              <a:rPr lang="cs-CZ" dirty="0" smtClean="0"/>
              <a:t> </a:t>
            </a:r>
          </a:p>
          <a:p>
            <a:r>
              <a:rPr lang="cs-CZ" dirty="0" err="1" smtClean="0"/>
              <a:t>Lucebert</a:t>
            </a:r>
            <a:endParaRPr lang="cs-CZ" dirty="0" smtClean="0"/>
          </a:p>
          <a:p>
            <a:r>
              <a:rPr lang="cs-CZ" dirty="0" smtClean="0"/>
              <a:t>Ilja Leonard </a:t>
            </a:r>
            <a:r>
              <a:rPr lang="cs-CZ" dirty="0" err="1" smtClean="0"/>
              <a:t>Pfeijffer</a:t>
            </a:r>
            <a:endParaRPr lang="cs-CZ" dirty="0" smtClean="0"/>
          </a:p>
          <a:p>
            <a:r>
              <a:rPr lang="cs-CZ" dirty="0" smtClean="0"/>
              <a:t>P. A. de </a:t>
            </a:r>
            <a:r>
              <a:rPr lang="cs-CZ" dirty="0" err="1" smtClean="0"/>
              <a:t>Génestet</a:t>
            </a:r>
            <a:r>
              <a:rPr lang="en-US" dirty="0" smtClean="0"/>
              <a:t>*</a:t>
            </a:r>
            <a:endParaRPr lang="cs-CZ" dirty="0" smtClean="0"/>
          </a:p>
          <a:p>
            <a:r>
              <a:rPr lang="cs-CZ" dirty="0" err="1" smtClean="0"/>
              <a:t>Johannes</a:t>
            </a:r>
            <a:r>
              <a:rPr lang="cs-CZ" dirty="0" smtClean="0"/>
              <a:t> </a:t>
            </a:r>
            <a:r>
              <a:rPr lang="cs-CZ" dirty="0" err="1" smtClean="0"/>
              <a:t>Kinker</a:t>
            </a:r>
            <a:r>
              <a:rPr lang="en-US" dirty="0"/>
              <a:t>*</a:t>
            </a:r>
            <a:endParaRPr lang="cs-CZ" dirty="0" smtClean="0"/>
          </a:p>
          <a:p>
            <a:r>
              <a:rPr lang="cs-CZ" dirty="0" err="1" smtClean="0"/>
              <a:t>Willem</a:t>
            </a:r>
            <a:r>
              <a:rPr lang="cs-CZ" dirty="0" smtClean="0"/>
              <a:t> </a:t>
            </a:r>
            <a:r>
              <a:rPr lang="cs-CZ" dirty="0" err="1" smtClean="0"/>
              <a:t>Bilderdijk</a:t>
            </a:r>
            <a:r>
              <a:rPr lang="en-US" dirty="0" smtClean="0"/>
              <a:t>*</a:t>
            </a:r>
            <a:endParaRPr lang="cs-CZ" dirty="0" smtClean="0"/>
          </a:p>
          <a:p>
            <a:r>
              <a:rPr lang="cs-CZ" dirty="0" err="1" smtClean="0"/>
              <a:t>Martinus</a:t>
            </a:r>
            <a:r>
              <a:rPr lang="cs-CZ" dirty="0" smtClean="0"/>
              <a:t> </a:t>
            </a:r>
            <a:r>
              <a:rPr lang="cs-CZ" dirty="0" err="1" smtClean="0"/>
              <a:t>Nijhoff</a:t>
            </a:r>
            <a:endParaRPr lang="cs-CZ" dirty="0" smtClean="0"/>
          </a:p>
          <a:p>
            <a:r>
              <a:rPr lang="cs-CZ" dirty="0" smtClean="0"/>
              <a:t>Paul van </a:t>
            </a:r>
            <a:r>
              <a:rPr lang="cs-CZ" dirty="0" err="1" smtClean="0"/>
              <a:t>Ostaijen</a:t>
            </a:r>
            <a:endParaRPr lang="cs-CZ" dirty="0" smtClean="0"/>
          </a:p>
          <a:p>
            <a:r>
              <a:rPr lang="cs-CZ" dirty="0" smtClean="0"/>
              <a:t>Herman </a:t>
            </a:r>
            <a:r>
              <a:rPr lang="cs-CZ" dirty="0" err="1" smtClean="0"/>
              <a:t>Gorter</a:t>
            </a:r>
            <a:endParaRPr lang="cs-CZ" dirty="0" smtClean="0"/>
          </a:p>
          <a:p>
            <a:pPr>
              <a:buNone/>
            </a:pPr>
            <a:endParaRPr lang="en-US" dirty="0" smtClean="0"/>
          </a:p>
          <a:p>
            <a:pPr>
              <a:buNone/>
            </a:pPr>
            <a:r>
              <a:rPr lang="en-US" dirty="0" smtClean="0"/>
              <a:t>* </a:t>
            </a:r>
            <a:r>
              <a:rPr lang="cs-CZ" dirty="0" smtClean="0"/>
              <a:t>žili v období historického romantismu v Nizozemsku</a:t>
            </a:r>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634082"/>
          </a:xfrm>
        </p:spPr>
        <p:txBody>
          <a:bodyPr>
            <a:noAutofit/>
          </a:bodyPr>
          <a:lstStyle/>
          <a:p>
            <a:r>
              <a:rPr lang="cs-CZ" sz="3600" dirty="0" smtClean="0"/>
              <a:t>Interpretace historického románu pomocí romantického </a:t>
            </a:r>
            <a:r>
              <a:rPr lang="cs-CZ" sz="3600" dirty="0" err="1" smtClean="0"/>
              <a:t>fram</a:t>
            </a:r>
            <a:r>
              <a:rPr lang="cs-CZ" sz="3600" dirty="0" err="1"/>
              <a:t>e</a:t>
            </a:r>
            <a:endParaRPr lang="cs-CZ" sz="3600" dirty="0"/>
          </a:p>
        </p:txBody>
      </p:sp>
      <p:sp>
        <p:nvSpPr>
          <p:cNvPr id="3" name="Zástupný symbol pro obsah 2"/>
          <p:cNvSpPr>
            <a:spLocks noGrp="1"/>
          </p:cNvSpPr>
          <p:nvPr>
            <p:ph idx="1"/>
          </p:nvPr>
        </p:nvSpPr>
        <p:spPr>
          <a:xfrm>
            <a:off x="457200" y="1124744"/>
            <a:ext cx="8229600" cy="5001419"/>
          </a:xfrm>
        </p:spPr>
        <p:txBody>
          <a:bodyPr>
            <a:normAutofit fontScale="77500" lnSpcReduction="20000"/>
          </a:bodyPr>
          <a:lstStyle/>
          <a:p>
            <a:r>
              <a:rPr lang="cs-CZ" dirty="0" smtClean="0"/>
              <a:t>historické romány se dají také produktivně číst pomocí romantického </a:t>
            </a:r>
            <a:r>
              <a:rPr lang="cs-CZ" dirty="0" err="1" smtClean="0"/>
              <a:t>frame</a:t>
            </a:r>
            <a:r>
              <a:rPr lang="cs-CZ" dirty="0" smtClean="0"/>
              <a:t> – touha uniknout z našeho světa skrze fantazii o životě jinde a jindy</a:t>
            </a:r>
          </a:p>
          <a:p>
            <a:r>
              <a:rPr lang="cs-CZ" dirty="0" smtClean="0"/>
              <a:t>Jak se romantizuje minulost aby v historickém románu sloužila přítomnosti (ve které román vyšel)? </a:t>
            </a:r>
          </a:p>
          <a:p>
            <a:r>
              <a:rPr lang="cs-CZ" dirty="0" smtClean="0"/>
              <a:t>Vidíme v románech nějaké </a:t>
            </a:r>
            <a:r>
              <a:rPr lang="cs-CZ" dirty="0" err="1" smtClean="0"/>
              <a:t>prototypicky</a:t>
            </a:r>
            <a:r>
              <a:rPr lang="cs-CZ" dirty="0" smtClean="0"/>
              <a:t> romantické postavy? Samorost, outsider, génius, samotář, bojovník za svobodu, nevinná pasivní krasavice, mladý idealista</a:t>
            </a:r>
          </a:p>
          <a:p>
            <a:r>
              <a:rPr lang="cs-CZ" dirty="0" smtClean="0"/>
              <a:t>Je kontrast mezi přirozeným a umělým v románu důležitý či </a:t>
            </a:r>
            <a:r>
              <a:rPr lang="cs-CZ" dirty="0" err="1" smtClean="0"/>
              <a:t>významutvorný</a:t>
            </a:r>
            <a:r>
              <a:rPr lang="cs-CZ" dirty="0" smtClean="0"/>
              <a:t>? Co je v románu označeno jako přirozené (a tudíž pozitivní) a co jako umělé (negativní)? </a:t>
            </a:r>
          </a:p>
          <a:p>
            <a:r>
              <a:rPr lang="cs-CZ" dirty="0" smtClean="0"/>
              <a:t>Najdete v textu románu nějaké metafory organického růstu? Kde se vyskytují a jak nám pomáhají text interpretovat? </a:t>
            </a:r>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Důležité pojmy v romantickém </a:t>
            </a:r>
            <a:r>
              <a:rPr lang="cs-CZ" dirty="0" err="1" smtClean="0"/>
              <a:t>frame</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Stereotypní zobrazování básníka jako </a:t>
            </a:r>
            <a:r>
              <a:rPr lang="cs-CZ" dirty="0" err="1" smtClean="0"/>
              <a:t>samorosta</a:t>
            </a:r>
            <a:r>
              <a:rPr lang="cs-CZ" dirty="0" smtClean="0"/>
              <a:t>, génia, samotáře, individualitu a outsidera</a:t>
            </a:r>
          </a:p>
          <a:p>
            <a:r>
              <a:rPr lang="cs-CZ" dirty="0" smtClean="0"/>
              <a:t>Organický růst</a:t>
            </a:r>
          </a:p>
          <a:p>
            <a:r>
              <a:rPr lang="cs-CZ" dirty="0" smtClean="0"/>
              <a:t>Spontánnost, iracionalita, svoboda, originalita</a:t>
            </a:r>
          </a:p>
          <a:p>
            <a:r>
              <a:rPr lang="cs-CZ" dirty="0" smtClean="0"/>
              <a:t>Odmítání racionalistické modernity a s ní související mechanizace</a:t>
            </a:r>
          </a:p>
          <a:p>
            <a:r>
              <a:rPr lang="cs-CZ" dirty="0" smtClean="0"/>
              <a:t>Moderní autonomní subjekt – básník jako individuální génius</a:t>
            </a:r>
          </a:p>
          <a:p>
            <a:r>
              <a:rPr lang="cs-CZ" dirty="0" smtClean="0"/>
              <a:t>Vyjádření emocí v poezii</a:t>
            </a:r>
          </a:p>
          <a:p>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a:lstStyle/>
          <a:p>
            <a:r>
              <a:rPr lang="cs-CZ" dirty="0" smtClean="0"/>
              <a:t>Portréty romantických básníků</a:t>
            </a:r>
            <a:endParaRPr lang="cs-CZ" dirty="0"/>
          </a:p>
        </p:txBody>
      </p:sp>
      <p:sp>
        <p:nvSpPr>
          <p:cNvPr id="3" name="Zástupný symbol pro obsah 2"/>
          <p:cNvSpPr>
            <a:spLocks noGrp="1"/>
          </p:cNvSpPr>
          <p:nvPr>
            <p:ph idx="1"/>
          </p:nvPr>
        </p:nvSpPr>
        <p:spPr>
          <a:xfrm>
            <a:off x="0" y="1052736"/>
            <a:ext cx="9144000" cy="5805264"/>
          </a:xfrm>
        </p:spPr>
        <p:txBody>
          <a:bodyPr/>
          <a:lstStyle/>
          <a:p>
            <a:pPr>
              <a:spcBef>
                <a:spcPts val="0"/>
              </a:spcBef>
            </a:pPr>
            <a:r>
              <a:rPr lang="cs-CZ" dirty="0" smtClean="0"/>
              <a:t>„vzhled básníka“</a:t>
            </a:r>
          </a:p>
          <a:p>
            <a:pPr>
              <a:spcBef>
                <a:spcPts val="0"/>
              </a:spcBef>
            </a:pPr>
            <a:r>
              <a:rPr lang="cs-CZ" dirty="0" smtClean="0"/>
              <a:t>v 19. století (</a:t>
            </a:r>
            <a:r>
              <a:rPr lang="cs-CZ" dirty="0" err="1" smtClean="0"/>
              <a:t>Byron</a:t>
            </a:r>
            <a:r>
              <a:rPr lang="cs-CZ" dirty="0" smtClean="0"/>
              <a:t>)		a ve 20. století (</a:t>
            </a:r>
            <a:r>
              <a:rPr lang="cs-CZ" dirty="0" err="1" smtClean="0"/>
              <a:t>Lucebert</a:t>
            </a:r>
            <a:r>
              <a:rPr lang="cs-CZ" dirty="0" smtClean="0"/>
              <a:t>)</a:t>
            </a:r>
          </a:p>
          <a:p>
            <a:endParaRPr lang="cs-CZ" dirty="0"/>
          </a:p>
        </p:txBody>
      </p:sp>
      <p:pic>
        <p:nvPicPr>
          <p:cNvPr id="4" name="Obrázek 3" descr="George_Gordon_Byron,_6th_Baron_Byron_by_Richard_Westall_(2).jpg"/>
          <p:cNvPicPr>
            <a:picLocks noChangeAspect="1"/>
          </p:cNvPicPr>
          <p:nvPr/>
        </p:nvPicPr>
        <p:blipFill>
          <a:blip r:embed="rId2" cstate="print"/>
          <a:srcRect l="8915" r="13824" b="9091"/>
          <a:stretch>
            <a:fillRect/>
          </a:stretch>
        </p:blipFill>
        <p:spPr>
          <a:xfrm>
            <a:off x="323528" y="2060848"/>
            <a:ext cx="1872208" cy="2880320"/>
          </a:xfrm>
          <a:prstGeom prst="rect">
            <a:avLst/>
          </a:prstGeom>
        </p:spPr>
      </p:pic>
      <p:pic>
        <p:nvPicPr>
          <p:cNvPr id="5" name="Obrázek 4" descr="images.jpg"/>
          <p:cNvPicPr>
            <a:picLocks noChangeAspect="1"/>
          </p:cNvPicPr>
          <p:nvPr/>
        </p:nvPicPr>
        <p:blipFill>
          <a:blip r:embed="rId3" cstate="print"/>
          <a:srcRect l="5286" r="25991"/>
          <a:stretch>
            <a:fillRect/>
          </a:stretch>
        </p:blipFill>
        <p:spPr>
          <a:xfrm>
            <a:off x="4572000" y="2060848"/>
            <a:ext cx="1872208" cy="2664296"/>
          </a:xfrm>
          <a:prstGeom prst="rect">
            <a:avLst/>
          </a:prstGeom>
        </p:spPr>
      </p:pic>
      <p:sp>
        <p:nvSpPr>
          <p:cNvPr id="6" name="TextovéPole 5"/>
          <p:cNvSpPr txBox="1"/>
          <p:nvPr/>
        </p:nvSpPr>
        <p:spPr>
          <a:xfrm>
            <a:off x="2195736" y="2060848"/>
            <a:ext cx="2376264" cy="3416320"/>
          </a:xfrm>
          <a:prstGeom prst="rect">
            <a:avLst/>
          </a:prstGeom>
          <a:noFill/>
        </p:spPr>
        <p:txBody>
          <a:bodyPr wrap="square" rtlCol="0">
            <a:spAutoFit/>
          </a:bodyPr>
          <a:lstStyle/>
          <a:p>
            <a:pPr>
              <a:buFont typeface="Arial" pitchFamily="34" charset="0"/>
              <a:buChar char="•"/>
            </a:pPr>
            <a:r>
              <a:rPr lang="cs-CZ" dirty="0" smtClean="0"/>
              <a:t>Pravzor romantických portrétů básníků </a:t>
            </a:r>
          </a:p>
          <a:p>
            <a:pPr>
              <a:buFont typeface="Arial" pitchFamily="34" charset="0"/>
              <a:buChar char="•"/>
            </a:pPr>
            <a:r>
              <a:rPr lang="cs-CZ" dirty="0" smtClean="0"/>
              <a:t>„</a:t>
            </a:r>
            <a:r>
              <a:rPr lang="cs-CZ" dirty="0" err="1" smtClean="0"/>
              <a:t>the</a:t>
            </a:r>
            <a:r>
              <a:rPr lang="cs-CZ" dirty="0" smtClean="0"/>
              <a:t> </a:t>
            </a:r>
            <a:r>
              <a:rPr lang="cs-CZ" dirty="0" err="1" smtClean="0"/>
              <a:t>dark</a:t>
            </a:r>
            <a:r>
              <a:rPr lang="cs-CZ" dirty="0" smtClean="0"/>
              <a:t>, </a:t>
            </a:r>
            <a:r>
              <a:rPr lang="cs-CZ" dirty="0" err="1" smtClean="0"/>
              <a:t>curly</a:t>
            </a:r>
            <a:r>
              <a:rPr lang="cs-CZ" dirty="0" smtClean="0"/>
              <a:t> </a:t>
            </a:r>
            <a:r>
              <a:rPr lang="cs-CZ" dirty="0" err="1" smtClean="0"/>
              <a:t>locks</a:t>
            </a:r>
            <a:r>
              <a:rPr lang="cs-CZ" dirty="0" smtClean="0"/>
              <a:t>, </a:t>
            </a:r>
            <a:r>
              <a:rPr lang="cs-CZ" dirty="0" err="1" smtClean="0"/>
              <a:t>the</a:t>
            </a:r>
            <a:r>
              <a:rPr lang="cs-CZ" dirty="0" smtClean="0"/>
              <a:t> </a:t>
            </a:r>
            <a:r>
              <a:rPr lang="cs-CZ" dirty="0" err="1" smtClean="0"/>
              <a:t>mocking</a:t>
            </a:r>
            <a:r>
              <a:rPr lang="cs-CZ" dirty="0" smtClean="0"/>
              <a:t> </a:t>
            </a:r>
            <a:r>
              <a:rPr lang="cs-CZ" dirty="0" err="1" smtClean="0"/>
              <a:t>aristocratic</a:t>
            </a:r>
            <a:r>
              <a:rPr lang="cs-CZ" dirty="0" smtClean="0"/>
              <a:t> </a:t>
            </a:r>
            <a:r>
              <a:rPr lang="cs-CZ" dirty="0" err="1" smtClean="0"/>
              <a:t>eyes</a:t>
            </a:r>
            <a:r>
              <a:rPr lang="cs-CZ" dirty="0" smtClean="0"/>
              <a:t>, </a:t>
            </a:r>
            <a:r>
              <a:rPr lang="cs-CZ" dirty="0" err="1" smtClean="0"/>
              <a:t>the</a:t>
            </a:r>
            <a:r>
              <a:rPr lang="cs-CZ" dirty="0" smtClean="0"/>
              <a:t> </a:t>
            </a:r>
            <a:r>
              <a:rPr lang="cs-CZ" dirty="0" err="1" smtClean="0"/>
              <a:t>voluptuous</a:t>
            </a:r>
            <a:r>
              <a:rPr lang="cs-CZ" dirty="0" smtClean="0"/>
              <a:t> </a:t>
            </a:r>
            <a:r>
              <a:rPr lang="cs-CZ" dirty="0" err="1" smtClean="0"/>
              <a:t>mouth</a:t>
            </a:r>
            <a:r>
              <a:rPr lang="cs-CZ" dirty="0" smtClean="0"/>
              <a:t>“</a:t>
            </a:r>
          </a:p>
          <a:p>
            <a:pPr>
              <a:buFont typeface="Arial" pitchFamily="34" charset="0"/>
              <a:buChar char="•"/>
            </a:pPr>
            <a:r>
              <a:rPr lang="cs-CZ" dirty="0" smtClean="0"/>
              <a:t>„</a:t>
            </a:r>
            <a:r>
              <a:rPr lang="cs-CZ" dirty="0" err="1" smtClean="0"/>
              <a:t>the</a:t>
            </a:r>
            <a:r>
              <a:rPr lang="cs-CZ" dirty="0" smtClean="0"/>
              <a:t> </a:t>
            </a:r>
            <a:r>
              <a:rPr lang="cs-CZ" dirty="0" err="1" smtClean="0"/>
              <a:t>dark</a:t>
            </a:r>
            <a:r>
              <a:rPr lang="cs-CZ" dirty="0" smtClean="0"/>
              <a:t> </a:t>
            </a:r>
            <a:r>
              <a:rPr lang="cs-CZ" dirty="0" err="1" smtClean="0"/>
              <a:t>clothes</a:t>
            </a:r>
            <a:r>
              <a:rPr lang="cs-CZ" dirty="0" smtClean="0"/>
              <a:t>, </a:t>
            </a:r>
            <a:r>
              <a:rPr lang="cs-CZ" dirty="0" err="1" smtClean="0"/>
              <a:t>the</a:t>
            </a:r>
            <a:r>
              <a:rPr lang="cs-CZ" dirty="0" smtClean="0"/>
              <a:t> </a:t>
            </a:r>
            <a:r>
              <a:rPr lang="cs-CZ" dirty="0" err="1" smtClean="0"/>
              <a:t>white</a:t>
            </a:r>
            <a:r>
              <a:rPr lang="cs-CZ" dirty="0" smtClean="0"/>
              <a:t>, open </a:t>
            </a:r>
            <a:r>
              <a:rPr lang="cs-CZ" dirty="0" err="1" smtClean="0"/>
              <a:t>necked</a:t>
            </a:r>
            <a:r>
              <a:rPr lang="cs-CZ" dirty="0" smtClean="0"/>
              <a:t> </a:t>
            </a:r>
            <a:r>
              <a:rPr lang="cs-CZ" dirty="0" err="1" smtClean="0"/>
              <a:t>shirt</a:t>
            </a:r>
            <a:r>
              <a:rPr lang="cs-CZ" dirty="0" smtClean="0"/>
              <a:t> </a:t>
            </a:r>
            <a:r>
              <a:rPr lang="cs-CZ" dirty="0" err="1" smtClean="0"/>
              <a:t>exposing</a:t>
            </a:r>
            <a:r>
              <a:rPr lang="cs-CZ" dirty="0" smtClean="0"/>
              <a:t> </a:t>
            </a:r>
            <a:r>
              <a:rPr lang="cs-CZ" dirty="0" err="1" smtClean="0"/>
              <a:t>the</a:t>
            </a:r>
            <a:r>
              <a:rPr lang="cs-CZ" dirty="0" smtClean="0"/>
              <a:t> </a:t>
            </a:r>
            <a:r>
              <a:rPr lang="cs-CZ" dirty="0" err="1" smtClean="0"/>
              <a:t>masculine</a:t>
            </a:r>
            <a:r>
              <a:rPr lang="cs-CZ" dirty="0" smtClean="0"/>
              <a:t> </a:t>
            </a:r>
            <a:r>
              <a:rPr lang="cs-CZ" dirty="0" err="1" smtClean="0"/>
              <a:t>throat</a:t>
            </a:r>
            <a:r>
              <a:rPr lang="cs-CZ" dirty="0" smtClean="0"/>
              <a:t>, </a:t>
            </a:r>
            <a:r>
              <a:rPr lang="cs-CZ" dirty="0" err="1" smtClean="0"/>
              <a:t>the</a:t>
            </a:r>
            <a:r>
              <a:rPr lang="cs-CZ" dirty="0" smtClean="0"/>
              <a:t> </a:t>
            </a:r>
            <a:r>
              <a:rPr lang="cs-CZ" dirty="0" err="1" smtClean="0"/>
              <a:t>aggressive</a:t>
            </a:r>
            <a:r>
              <a:rPr lang="cs-CZ" dirty="0" smtClean="0"/>
              <a:t> display </a:t>
            </a:r>
            <a:r>
              <a:rPr lang="cs-CZ" dirty="0" err="1" smtClean="0"/>
              <a:t>of</a:t>
            </a:r>
            <a:r>
              <a:rPr lang="cs-CZ" dirty="0" smtClean="0"/>
              <a:t> </a:t>
            </a:r>
            <a:r>
              <a:rPr lang="cs-CZ" dirty="0" err="1" smtClean="0"/>
              <a:t>disarray</a:t>
            </a:r>
            <a:r>
              <a:rPr lang="cs-CZ" dirty="0" smtClean="0"/>
              <a:t> </a:t>
            </a:r>
            <a:r>
              <a:rPr lang="cs-CZ" dirty="0" err="1" smtClean="0"/>
              <a:t>and</a:t>
            </a:r>
            <a:r>
              <a:rPr lang="cs-CZ" dirty="0" smtClean="0"/>
              <a:t> </a:t>
            </a:r>
            <a:r>
              <a:rPr lang="cs-CZ" dirty="0" err="1" smtClean="0"/>
              <a:t>devilry</a:t>
            </a:r>
            <a:r>
              <a:rPr lang="cs-CZ" dirty="0" smtClean="0"/>
              <a:t>“</a:t>
            </a:r>
            <a:endParaRPr lang="cs-CZ" dirty="0"/>
          </a:p>
        </p:txBody>
      </p:sp>
      <p:sp>
        <p:nvSpPr>
          <p:cNvPr id="8" name="TextovéPole 7"/>
          <p:cNvSpPr txBox="1"/>
          <p:nvPr/>
        </p:nvSpPr>
        <p:spPr>
          <a:xfrm>
            <a:off x="6516216" y="2204864"/>
            <a:ext cx="2627784" cy="1754326"/>
          </a:xfrm>
          <a:prstGeom prst="rect">
            <a:avLst/>
          </a:prstGeom>
          <a:noFill/>
        </p:spPr>
        <p:txBody>
          <a:bodyPr wrap="square" rtlCol="0">
            <a:spAutoFit/>
          </a:bodyPr>
          <a:lstStyle/>
          <a:p>
            <a:pPr>
              <a:buFont typeface="Arial" pitchFamily="34" charset="0"/>
              <a:buChar char="•"/>
            </a:pPr>
            <a:r>
              <a:rPr lang="cs-CZ" dirty="0" smtClean="0"/>
              <a:t>Diskuze na </a:t>
            </a:r>
            <a:r>
              <a:rPr lang="cs-CZ" dirty="0" err="1" smtClean="0"/>
              <a:t>Scholieren.nl</a:t>
            </a:r>
            <a:r>
              <a:rPr lang="cs-CZ" dirty="0" smtClean="0"/>
              <a:t> </a:t>
            </a:r>
          </a:p>
          <a:p>
            <a:pPr>
              <a:buFont typeface="Arial" pitchFamily="34" charset="0"/>
              <a:buChar char="•"/>
            </a:pPr>
            <a:r>
              <a:rPr lang="cs-CZ" dirty="0" smtClean="0"/>
              <a:t> „</a:t>
            </a:r>
            <a:r>
              <a:rPr lang="cs-CZ" dirty="0" err="1" smtClean="0"/>
              <a:t>ondergronds</a:t>
            </a:r>
            <a:r>
              <a:rPr lang="cs-CZ" dirty="0" smtClean="0"/>
              <a:t>“, „</a:t>
            </a:r>
            <a:r>
              <a:rPr lang="cs-CZ" dirty="0" err="1" smtClean="0"/>
              <a:t>niet</a:t>
            </a:r>
            <a:r>
              <a:rPr lang="cs-CZ" dirty="0" smtClean="0"/>
              <a:t> </a:t>
            </a:r>
            <a:r>
              <a:rPr lang="cs-CZ" dirty="0" err="1" smtClean="0"/>
              <a:t>flashy</a:t>
            </a:r>
            <a:r>
              <a:rPr lang="cs-CZ" dirty="0" smtClean="0"/>
              <a:t>“</a:t>
            </a:r>
          </a:p>
          <a:p>
            <a:pPr>
              <a:buFont typeface="Arial" pitchFamily="34" charset="0"/>
              <a:buChar char="•"/>
            </a:pPr>
            <a:r>
              <a:rPr lang="cs-CZ" dirty="0" smtClean="0"/>
              <a:t> „</a:t>
            </a:r>
            <a:r>
              <a:rPr lang="cs-CZ" dirty="0" err="1" smtClean="0"/>
              <a:t>niet</a:t>
            </a:r>
            <a:r>
              <a:rPr lang="cs-CZ" dirty="0" smtClean="0"/>
              <a:t> </a:t>
            </a:r>
            <a:r>
              <a:rPr lang="cs-CZ" dirty="0" err="1" smtClean="0"/>
              <a:t>commercieel</a:t>
            </a:r>
            <a:r>
              <a:rPr lang="cs-CZ" dirty="0" smtClean="0"/>
              <a:t> </a:t>
            </a:r>
            <a:r>
              <a:rPr lang="cs-CZ" dirty="0" err="1" smtClean="0"/>
              <a:t>omdat</a:t>
            </a:r>
            <a:r>
              <a:rPr lang="cs-CZ" dirty="0" smtClean="0"/>
              <a:t> dat </a:t>
            </a:r>
            <a:r>
              <a:rPr lang="cs-CZ" dirty="0" err="1" smtClean="0"/>
              <a:t>ook</a:t>
            </a:r>
            <a:r>
              <a:rPr lang="cs-CZ" dirty="0" smtClean="0"/>
              <a:t> </a:t>
            </a:r>
            <a:r>
              <a:rPr lang="cs-CZ" dirty="0" err="1" smtClean="0"/>
              <a:t>niet</a:t>
            </a:r>
            <a:r>
              <a:rPr lang="cs-CZ" dirty="0" smtClean="0"/>
              <a:t> </a:t>
            </a:r>
            <a:r>
              <a:rPr lang="cs-CZ" dirty="0" err="1" smtClean="0"/>
              <a:t>nodig</a:t>
            </a:r>
            <a:r>
              <a:rPr lang="cs-CZ" dirty="0" smtClean="0"/>
              <a:t> </a:t>
            </a:r>
            <a:r>
              <a:rPr lang="cs-CZ" dirty="0" err="1" smtClean="0"/>
              <a:t>is</a:t>
            </a:r>
            <a:r>
              <a:rPr lang="cs-CZ" dirty="0" smtClean="0"/>
              <a:t>“</a:t>
            </a:r>
            <a:endParaRPr lang="cs-CZ" dirty="0"/>
          </a:p>
        </p:txBody>
      </p:sp>
      <p:sp>
        <p:nvSpPr>
          <p:cNvPr id="10" name="TextovéPole 9"/>
          <p:cNvSpPr txBox="1"/>
          <p:nvPr/>
        </p:nvSpPr>
        <p:spPr>
          <a:xfrm>
            <a:off x="323528" y="5517232"/>
            <a:ext cx="8568952" cy="1200329"/>
          </a:xfrm>
          <a:prstGeom prst="rect">
            <a:avLst/>
          </a:prstGeom>
          <a:noFill/>
        </p:spPr>
        <p:txBody>
          <a:bodyPr wrap="square" rtlCol="0">
            <a:spAutoFit/>
          </a:bodyPr>
          <a:lstStyle/>
          <a:p>
            <a:pPr>
              <a:buFont typeface="Arial" pitchFamily="34" charset="0"/>
              <a:buChar char="•"/>
            </a:pPr>
            <a:r>
              <a:rPr lang="cs-CZ" sz="2400" dirty="0" smtClean="0"/>
              <a:t>portréty vystihují  romantického básníka jako trpícího a přemýšlivého </a:t>
            </a:r>
            <a:r>
              <a:rPr lang="cs-CZ" sz="2400" dirty="0" err="1" smtClean="0"/>
              <a:t>samorosta</a:t>
            </a:r>
            <a:r>
              <a:rPr lang="cs-CZ" sz="2400" dirty="0" smtClean="0"/>
              <a:t> a samotáře, génius hraničící s šílenstvím, nekonvenční a antisociální</a:t>
            </a:r>
            <a:endParaRPr lang="cs-CZ"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260648"/>
            <a:ext cx="8229600" cy="720080"/>
          </a:xfrm>
        </p:spPr>
        <p:txBody>
          <a:bodyPr>
            <a:normAutofit/>
          </a:bodyPr>
          <a:lstStyle/>
          <a:p>
            <a:r>
              <a:rPr lang="cs-CZ" sz="3200" dirty="0" smtClean="0"/>
              <a:t>Případ 1: Romantická poezie P. A. de </a:t>
            </a:r>
            <a:r>
              <a:rPr lang="cs-CZ" sz="3200" dirty="0" err="1" smtClean="0"/>
              <a:t>Génesteta</a:t>
            </a:r>
            <a:endParaRPr lang="cs-CZ" sz="3200" dirty="0"/>
          </a:p>
        </p:txBody>
      </p:sp>
      <p:sp>
        <p:nvSpPr>
          <p:cNvPr id="3" name="Zástupný symbol pro obsah 2"/>
          <p:cNvSpPr>
            <a:spLocks noGrp="1"/>
          </p:cNvSpPr>
          <p:nvPr>
            <p:ph idx="1"/>
          </p:nvPr>
        </p:nvSpPr>
        <p:spPr>
          <a:xfrm>
            <a:off x="0" y="1052736"/>
            <a:ext cx="9144000" cy="5805264"/>
          </a:xfrm>
        </p:spPr>
        <p:txBody>
          <a:bodyPr>
            <a:normAutofit lnSpcReduction="10000"/>
          </a:bodyPr>
          <a:lstStyle/>
          <a:p>
            <a:r>
              <a:rPr lang="cs-CZ" sz="2800" dirty="0" smtClean="0"/>
              <a:t>interpretace básně „</a:t>
            </a:r>
            <a:r>
              <a:rPr lang="cs-CZ" sz="2800" dirty="0" err="1" smtClean="0"/>
              <a:t>Vrienden</a:t>
            </a:r>
            <a:r>
              <a:rPr lang="cs-CZ" sz="2800" dirty="0"/>
              <a:t>-</a:t>
            </a:r>
            <a:r>
              <a:rPr lang="cs-CZ" sz="2800" dirty="0" err="1" smtClean="0"/>
              <a:t>raad</a:t>
            </a:r>
            <a:r>
              <a:rPr lang="cs-CZ" sz="2800" dirty="0" smtClean="0"/>
              <a:t> </a:t>
            </a:r>
            <a:r>
              <a:rPr lang="cs-CZ" sz="2800" dirty="0" err="1" smtClean="0"/>
              <a:t>en</a:t>
            </a:r>
            <a:r>
              <a:rPr lang="cs-CZ" sz="2800" dirty="0" smtClean="0"/>
              <a:t> </a:t>
            </a:r>
            <a:r>
              <a:rPr lang="cs-CZ" sz="2800" dirty="0" err="1" smtClean="0"/>
              <a:t>dichters</a:t>
            </a:r>
            <a:r>
              <a:rPr lang="cs-CZ" sz="2800" dirty="0" smtClean="0"/>
              <a:t>-</a:t>
            </a:r>
            <a:r>
              <a:rPr lang="cs-CZ" sz="2800" dirty="0" err="1" smtClean="0"/>
              <a:t>antwoord</a:t>
            </a:r>
            <a:r>
              <a:rPr lang="cs-CZ" sz="2800" dirty="0" smtClean="0"/>
              <a:t>“ (dialog mezi mladým básníkem a jeho starším přítelem)</a:t>
            </a:r>
          </a:p>
          <a:p>
            <a:r>
              <a:rPr lang="cs-CZ" sz="2800" dirty="0" smtClean="0"/>
              <a:t>Přítel: radí psát prózu – umírněnou, klidnou</a:t>
            </a:r>
          </a:p>
          <a:p>
            <a:pPr>
              <a:buNone/>
            </a:pPr>
            <a:r>
              <a:rPr lang="cs-CZ" sz="2800" dirty="0" smtClean="0"/>
              <a:t>„</a:t>
            </a:r>
            <a:r>
              <a:rPr lang="cs-CZ" sz="2800" dirty="0" err="1" smtClean="0"/>
              <a:t>Beheers</a:t>
            </a:r>
            <a:r>
              <a:rPr lang="cs-CZ" sz="2800" dirty="0" smtClean="0"/>
              <a:t> de </a:t>
            </a:r>
            <a:r>
              <a:rPr lang="cs-CZ" sz="2800" dirty="0" err="1" smtClean="0"/>
              <a:t>taal</a:t>
            </a:r>
            <a:r>
              <a:rPr lang="cs-CZ" sz="2800" dirty="0" smtClean="0"/>
              <a:t> </a:t>
            </a:r>
            <a:r>
              <a:rPr lang="cs-CZ" sz="2800" dirty="0" err="1" smtClean="0"/>
              <a:t>niet</a:t>
            </a:r>
            <a:r>
              <a:rPr lang="cs-CZ" sz="2800" dirty="0" smtClean="0"/>
              <a:t>, maar </a:t>
            </a:r>
            <a:r>
              <a:rPr lang="cs-CZ" sz="2800" dirty="0" err="1" smtClean="0"/>
              <a:t>uw</a:t>
            </a:r>
            <a:r>
              <a:rPr lang="cs-CZ" sz="2800" dirty="0" smtClean="0"/>
              <a:t> </a:t>
            </a:r>
            <a:r>
              <a:rPr lang="cs-CZ" sz="2800" dirty="0" err="1" smtClean="0"/>
              <a:t>geest</a:t>
            </a:r>
            <a:r>
              <a:rPr lang="cs-CZ" sz="2800" dirty="0" smtClean="0"/>
              <a:t>: </a:t>
            </a:r>
            <a:r>
              <a:rPr lang="cs-CZ" sz="2800" dirty="0" err="1" smtClean="0"/>
              <a:t>ga</a:t>
            </a:r>
            <a:r>
              <a:rPr lang="cs-CZ" sz="2800" dirty="0" smtClean="0"/>
              <a:t> </a:t>
            </a:r>
            <a:r>
              <a:rPr lang="cs-CZ" sz="2800" dirty="0" err="1" smtClean="0"/>
              <a:t>langzaam</a:t>
            </a:r>
            <a:r>
              <a:rPr lang="cs-CZ" sz="2800" dirty="0" smtClean="0"/>
              <a:t>, </a:t>
            </a:r>
            <a:r>
              <a:rPr lang="cs-CZ" sz="2800" dirty="0" err="1" smtClean="0"/>
              <a:t>zacht</a:t>
            </a:r>
            <a:r>
              <a:rPr lang="cs-CZ" sz="2800" dirty="0" smtClean="0"/>
              <a:t>,</a:t>
            </a:r>
          </a:p>
          <a:p>
            <a:pPr>
              <a:buNone/>
            </a:pPr>
            <a:r>
              <a:rPr lang="cs-CZ" sz="2800" dirty="0" err="1" smtClean="0"/>
              <a:t>Leer</a:t>
            </a:r>
            <a:r>
              <a:rPr lang="cs-CZ" sz="2800" dirty="0" smtClean="0"/>
              <a:t> </a:t>
            </a:r>
            <a:r>
              <a:rPr lang="cs-CZ" sz="2800" dirty="0" err="1" smtClean="0"/>
              <a:t>wachten</a:t>
            </a:r>
            <a:r>
              <a:rPr lang="cs-CZ" sz="2800" dirty="0" smtClean="0"/>
              <a:t> </a:t>
            </a:r>
            <a:r>
              <a:rPr lang="cs-CZ" sz="2800" dirty="0" err="1" smtClean="0"/>
              <a:t>en</a:t>
            </a:r>
            <a:r>
              <a:rPr lang="cs-CZ" sz="2800" dirty="0" smtClean="0"/>
              <a:t> </a:t>
            </a:r>
            <a:r>
              <a:rPr lang="cs-CZ" sz="2800" dirty="0" err="1" smtClean="0"/>
              <a:t>leer</a:t>
            </a:r>
            <a:r>
              <a:rPr lang="cs-CZ" sz="2800" dirty="0" smtClean="0"/>
              <a:t> </a:t>
            </a:r>
            <a:r>
              <a:rPr lang="cs-CZ" sz="2800" dirty="0" err="1" smtClean="0"/>
              <a:t>ademhalen</a:t>
            </a:r>
            <a:r>
              <a:rPr lang="cs-CZ" sz="2800" dirty="0" smtClean="0"/>
              <a:t>!“</a:t>
            </a:r>
          </a:p>
          <a:p>
            <a:r>
              <a:rPr lang="cs-CZ" sz="2800" dirty="0" smtClean="0"/>
              <a:t>Básník: nemůže jinak, než se nechat ovládat poezií, i když to není dobré pro jeho zdraví, jeho poezie roste organicky jako růže (ta si taky nevybírá, kdy vykvete)</a:t>
            </a:r>
          </a:p>
          <a:p>
            <a:pPr>
              <a:buNone/>
            </a:pPr>
            <a:r>
              <a:rPr lang="cs-CZ" sz="2800" dirty="0" smtClean="0"/>
              <a:t>„De </a:t>
            </a:r>
            <a:r>
              <a:rPr lang="cs-CZ" sz="2800" dirty="0" err="1" smtClean="0"/>
              <a:t>maandroos</a:t>
            </a:r>
            <a:r>
              <a:rPr lang="cs-CZ" sz="2800" dirty="0" smtClean="0"/>
              <a:t> </a:t>
            </a:r>
            <a:r>
              <a:rPr lang="cs-CZ" sz="2800" dirty="0" err="1" smtClean="0"/>
              <a:t>weet</a:t>
            </a:r>
            <a:r>
              <a:rPr lang="cs-CZ" sz="2800" dirty="0" smtClean="0"/>
              <a:t> </a:t>
            </a:r>
            <a:r>
              <a:rPr lang="cs-CZ" sz="2800" dirty="0" err="1" smtClean="0"/>
              <a:t>wel</a:t>
            </a:r>
            <a:r>
              <a:rPr lang="cs-CZ" sz="2800" dirty="0" smtClean="0"/>
              <a:t>, dat </a:t>
            </a:r>
            <a:r>
              <a:rPr lang="cs-CZ" sz="2800" dirty="0" err="1" smtClean="0"/>
              <a:t>zij</a:t>
            </a:r>
            <a:r>
              <a:rPr lang="cs-CZ" sz="2800" dirty="0" smtClean="0"/>
              <a:t> </a:t>
            </a:r>
            <a:r>
              <a:rPr lang="cs-CZ" sz="2800" dirty="0" err="1" smtClean="0"/>
              <a:t>spoedig</a:t>
            </a:r>
            <a:r>
              <a:rPr lang="cs-CZ" sz="2800" dirty="0" smtClean="0"/>
              <a:t> </a:t>
            </a:r>
            <a:r>
              <a:rPr lang="cs-CZ" sz="2800" dirty="0" err="1" smtClean="0"/>
              <a:t>leeft</a:t>
            </a:r>
            <a:r>
              <a:rPr lang="cs-CZ" sz="2800" dirty="0" smtClean="0"/>
              <a:t>, </a:t>
            </a:r>
            <a:r>
              <a:rPr lang="cs-CZ" sz="2800" dirty="0" err="1" smtClean="0"/>
              <a:t>en</a:t>
            </a:r>
            <a:r>
              <a:rPr lang="cs-CZ" sz="2800" dirty="0" smtClean="0"/>
              <a:t> </a:t>
            </a:r>
            <a:r>
              <a:rPr lang="cs-CZ" sz="2800" dirty="0" err="1" smtClean="0"/>
              <a:t>kort</a:t>
            </a:r>
            <a:endParaRPr lang="cs-CZ" sz="2800" dirty="0" smtClean="0"/>
          </a:p>
          <a:p>
            <a:pPr>
              <a:buNone/>
            </a:pPr>
            <a:r>
              <a:rPr lang="cs-CZ" sz="2800" dirty="0" smtClean="0"/>
              <a:t>Maar </a:t>
            </a:r>
            <a:r>
              <a:rPr lang="cs-CZ" sz="2800" dirty="0" err="1" smtClean="0"/>
              <a:t>kan</a:t>
            </a:r>
            <a:r>
              <a:rPr lang="cs-CZ" sz="2800" dirty="0" smtClean="0"/>
              <a:t> </a:t>
            </a:r>
            <a:r>
              <a:rPr lang="cs-CZ" sz="2800" dirty="0" err="1" smtClean="0"/>
              <a:t>zij</a:t>
            </a:r>
            <a:r>
              <a:rPr lang="cs-CZ" sz="2800" dirty="0" smtClean="0"/>
              <a:t> </a:t>
            </a:r>
            <a:r>
              <a:rPr lang="cs-CZ" sz="2800" dirty="0" err="1" smtClean="0"/>
              <a:t>dies</a:t>
            </a:r>
            <a:r>
              <a:rPr lang="cs-CZ" sz="2800" dirty="0" smtClean="0"/>
              <a:t> </a:t>
            </a:r>
            <a:r>
              <a:rPr lang="cs-CZ" sz="2800" dirty="0" err="1" smtClean="0"/>
              <a:t>bedaard</a:t>
            </a:r>
            <a:r>
              <a:rPr lang="cs-CZ" sz="2800" dirty="0" smtClean="0"/>
              <a:t>, met </a:t>
            </a:r>
            <a:r>
              <a:rPr lang="cs-CZ" sz="2800" dirty="0" err="1" smtClean="0"/>
              <a:t>overleg</a:t>
            </a:r>
            <a:r>
              <a:rPr lang="cs-CZ" sz="2800" dirty="0" smtClean="0"/>
              <a:t> </a:t>
            </a:r>
            <a:r>
              <a:rPr lang="cs-CZ" sz="2800" dirty="0" err="1" smtClean="0"/>
              <a:t>gaan</a:t>
            </a:r>
            <a:r>
              <a:rPr lang="cs-CZ" sz="2800" dirty="0" smtClean="0"/>
              <a:t> </a:t>
            </a:r>
            <a:r>
              <a:rPr lang="cs-CZ" sz="2800" dirty="0" err="1" smtClean="0"/>
              <a:t>bloeien</a:t>
            </a:r>
            <a:r>
              <a:rPr lang="cs-CZ" sz="2800" dirty="0" smtClean="0"/>
              <a:t>?“</a:t>
            </a:r>
          </a:p>
          <a:p>
            <a:r>
              <a:rPr lang="cs-CZ" sz="2800" dirty="0" smtClean="0"/>
              <a:t>celá báseň k přečtení v originále zde: </a:t>
            </a:r>
            <a:r>
              <a:rPr lang="cs-CZ" sz="2800" dirty="0" smtClean="0">
                <a:hlinkClick r:id="rId2"/>
              </a:rPr>
              <a:t>https://www.dbnl.org/tekst/gene002dich01_01/gene002dich01_01_0019.php</a:t>
            </a:r>
            <a:endParaRPr lang="cs-CZ"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r>
              <a:rPr lang="cs-CZ" dirty="0" smtClean="0"/>
              <a:t>Signální slova</a:t>
            </a:r>
            <a:endParaRPr lang="cs-CZ" dirty="0"/>
          </a:p>
        </p:txBody>
      </p:sp>
      <p:pic>
        <p:nvPicPr>
          <p:cNvPr id="4" name="Zástupný symbol pro obsah 3" descr="IMG_20200313_085132.jpg"/>
          <p:cNvPicPr>
            <a:picLocks noGrp="1" noChangeAspect="1"/>
          </p:cNvPicPr>
          <p:nvPr>
            <p:ph idx="1"/>
          </p:nvPr>
        </p:nvPicPr>
        <p:blipFill>
          <a:blip r:embed="rId2" cstate="print"/>
          <a:stretch>
            <a:fillRect/>
          </a:stretch>
        </p:blipFill>
        <p:spPr>
          <a:xfrm>
            <a:off x="395536" y="1052736"/>
            <a:ext cx="8229600" cy="2885704"/>
          </a:xfrm>
          <a:prstGeom prst="rect">
            <a:avLst/>
          </a:prstGeom>
        </p:spPr>
      </p:pic>
      <p:sp>
        <p:nvSpPr>
          <p:cNvPr id="5" name="TextovéPole 4"/>
          <p:cNvSpPr txBox="1"/>
          <p:nvPr/>
        </p:nvSpPr>
        <p:spPr>
          <a:xfrm>
            <a:off x="323528" y="4077072"/>
            <a:ext cx="8424936" cy="2585323"/>
          </a:xfrm>
          <a:prstGeom prst="rect">
            <a:avLst/>
          </a:prstGeom>
          <a:noFill/>
        </p:spPr>
        <p:txBody>
          <a:bodyPr wrap="square" rtlCol="0">
            <a:spAutoFit/>
          </a:bodyPr>
          <a:lstStyle/>
          <a:p>
            <a:pPr>
              <a:buFont typeface="Arial" pitchFamily="34" charset="0"/>
              <a:buChar char="•"/>
            </a:pPr>
            <a:r>
              <a:rPr lang="cs-CZ" dirty="0"/>
              <a:t> </a:t>
            </a:r>
            <a:r>
              <a:rPr lang="cs-CZ" dirty="0" smtClean="0"/>
              <a:t>romantický </a:t>
            </a:r>
            <a:r>
              <a:rPr lang="cs-CZ" dirty="0" err="1" smtClean="0"/>
              <a:t>frame</a:t>
            </a:r>
            <a:r>
              <a:rPr lang="cs-CZ" dirty="0" smtClean="0"/>
              <a:t> nám jako filtr označí tato slova v básni „</a:t>
            </a:r>
            <a:r>
              <a:rPr lang="cs-CZ" dirty="0" err="1" smtClean="0"/>
              <a:t>Vrienden</a:t>
            </a:r>
            <a:r>
              <a:rPr lang="cs-CZ" dirty="0" smtClean="0"/>
              <a:t>-</a:t>
            </a:r>
            <a:r>
              <a:rPr lang="cs-CZ" dirty="0" err="1" smtClean="0"/>
              <a:t>raad</a:t>
            </a:r>
            <a:r>
              <a:rPr lang="cs-CZ" dirty="0" smtClean="0"/>
              <a:t> </a:t>
            </a:r>
            <a:r>
              <a:rPr lang="cs-CZ" dirty="0" err="1" smtClean="0"/>
              <a:t>en</a:t>
            </a:r>
            <a:r>
              <a:rPr lang="cs-CZ" dirty="0" smtClean="0"/>
              <a:t> </a:t>
            </a:r>
            <a:r>
              <a:rPr lang="cs-CZ" dirty="0" err="1" smtClean="0"/>
              <a:t>dichters</a:t>
            </a:r>
            <a:r>
              <a:rPr lang="cs-CZ" dirty="0" smtClean="0"/>
              <a:t>-</a:t>
            </a:r>
            <a:r>
              <a:rPr lang="cs-CZ" dirty="0" err="1" smtClean="0"/>
              <a:t>antwoord</a:t>
            </a:r>
            <a:r>
              <a:rPr lang="cs-CZ" dirty="0" smtClean="0"/>
              <a:t>“</a:t>
            </a:r>
          </a:p>
          <a:p>
            <a:pPr>
              <a:buFont typeface="Arial" pitchFamily="34" charset="0"/>
              <a:buChar char="•"/>
            </a:pPr>
            <a:r>
              <a:rPr lang="cs-CZ" dirty="0"/>
              <a:t> </a:t>
            </a:r>
            <a:r>
              <a:rPr lang="cs-CZ" dirty="0" smtClean="0"/>
              <a:t>slova v obou </a:t>
            </a:r>
            <a:r>
              <a:rPr lang="cs-CZ" dirty="0" err="1" smtClean="0"/>
              <a:t>woordwolken</a:t>
            </a:r>
            <a:r>
              <a:rPr lang="cs-CZ" dirty="0" smtClean="0"/>
              <a:t> se řadí do série opozic</a:t>
            </a:r>
          </a:p>
          <a:p>
            <a:pPr lvl="1">
              <a:buFont typeface="Arial" pitchFamily="34" charset="0"/>
              <a:buChar char="•"/>
            </a:pPr>
            <a:r>
              <a:rPr lang="cs-CZ" i="1" dirty="0" smtClean="0"/>
              <a:t> </a:t>
            </a:r>
            <a:r>
              <a:rPr lang="cs-CZ" i="1" dirty="0" err="1" smtClean="0"/>
              <a:t>Irrationeel</a:t>
            </a:r>
            <a:r>
              <a:rPr lang="cs-CZ" i="1" dirty="0" smtClean="0"/>
              <a:t> – </a:t>
            </a:r>
            <a:r>
              <a:rPr lang="cs-CZ" i="1" dirty="0" err="1" smtClean="0"/>
              <a:t>rationeel</a:t>
            </a:r>
            <a:r>
              <a:rPr lang="cs-CZ" dirty="0" smtClean="0"/>
              <a:t>: </a:t>
            </a:r>
            <a:r>
              <a:rPr lang="cs-CZ" dirty="0" err="1" smtClean="0"/>
              <a:t>roekloos</a:t>
            </a:r>
            <a:r>
              <a:rPr lang="cs-CZ" dirty="0" smtClean="0"/>
              <a:t> (bezstarostný), </a:t>
            </a:r>
            <a:r>
              <a:rPr lang="cs-CZ" dirty="0" err="1" smtClean="0"/>
              <a:t>dronken</a:t>
            </a:r>
            <a:r>
              <a:rPr lang="cs-CZ" dirty="0" smtClean="0"/>
              <a:t> (opilý) </a:t>
            </a:r>
            <a:r>
              <a:rPr lang="cs-CZ" dirty="0" err="1" smtClean="0"/>
              <a:t>vs</a:t>
            </a:r>
            <a:r>
              <a:rPr lang="cs-CZ" dirty="0" smtClean="0"/>
              <a:t> </a:t>
            </a:r>
            <a:r>
              <a:rPr lang="cs-CZ" dirty="0" err="1" smtClean="0"/>
              <a:t>beheersch</a:t>
            </a:r>
            <a:r>
              <a:rPr lang="cs-CZ" dirty="0" smtClean="0"/>
              <a:t> (ukáznit) </a:t>
            </a:r>
            <a:r>
              <a:rPr lang="cs-CZ" dirty="0" err="1" smtClean="0"/>
              <a:t>en</a:t>
            </a:r>
            <a:r>
              <a:rPr lang="cs-CZ" dirty="0" smtClean="0"/>
              <a:t> </a:t>
            </a:r>
            <a:r>
              <a:rPr lang="cs-CZ" dirty="0" err="1" smtClean="0"/>
              <a:t>bedaard</a:t>
            </a:r>
            <a:r>
              <a:rPr lang="cs-CZ" dirty="0" smtClean="0"/>
              <a:t> (usedlý)</a:t>
            </a:r>
          </a:p>
          <a:p>
            <a:pPr lvl="1">
              <a:buFont typeface="Arial" pitchFamily="34" charset="0"/>
              <a:buChar char="•"/>
            </a:pPr>
            <a:r>
              <a:rPr lang="cs-CZ" dirty="0" smtClean="0"/>
              <a:t> </a:t>
            </a:r>
            <a:r>
              <a:rPr lang="cs-CZ" i="1" dirty="0" err="1" smtClean="0"/>
              <a:t>Spontaneïteit</a:t>
            </a:r>
            <a:r>
              <a:rPr lang="cs-CZ" i="1" dirty="0" smtClean="0"/>
              <a:t> – </a:t>
            </a:r>
            <a:r>
              <a:rPr lang="cs-CZ" i="1" dirty="0" err="1" smtClean="0"/>
              <a:t>bedachtzaamheid</a:t>
            </a:r>
            <a:r>
              <a:rPr lang="cs-CZ" i="1" dirty="0" smtClean="0"/>
              <a:t> </a:t>
            </a:r>
            <a:r>
              <a:rPr lang="cs-CZ" dirty="0" smtClean="0"/>
              <a:t>(promyšlenost): </a:t>
            </a:r>
            <a:r>
              <a:rPr lang="cs-CZ" dirty="0" err="1" smtClean="0"/>
              <a:t>spoedig</a:t>
            </a:r>
            <a:r>
              <a:rPr lang="cs-CZ" dirty="0" smtClean="0"/>
              <a:t> (rychle), </a:t>
            </a:r>
            <a:r>
              <a:rPr lang="cs-CZ" dirty="0" err="1" smtClean="0"/>
              <a:t>tint</a:t>
            </a:r>
            <a:r>
              <a:rPr lang="cs-CZ" dirty="0" smtClean="0"/>
              <a:t>(e)len (chvět se) </a:t>
            </a:r>
            <a:r>
              <a:rPr lang="cs-CZ" dirty="0" err="1" smtClean="0"/>
              <a:t>vs</a:t>
            </a:r>
            <a:r>
              <a:rPr lang="cs-CZ" dirty="0" smtClean="0"/>
              <a:t> </a:t>
            </a:r>
            <a:r>
              <a:rPr lang="cs-CZ" dirty="0" err="1" smtClean="0"/>
              <a:t>wachten</a:t>
            </a:r>
            <a:r>
              <a:rPr lang="cs-CZ" dirty="0" smtClean="0"/>
              <a:t>, </a:t>
            </a:r>
            <a:r>
              <a:rPr lang="cs-CZ" dirty="0" err="1" smtClean="0"/>
              <a:t>braaf</a:t>
            </a:r>
            <a:r>
              <a:rPr lang="cs-CZ" dirty="0" smtClean="0"/>
              <a:t> (poslušný)</a:t>
            </a:r>
          </a:p>
          <a:p>
            <a:pPr lvl="1">
              <a:buFont typeface="Arial" pitchFamily="34" charset="0"/>
              <a:buChar char="•"/>
            </a:pPr>
            <a:r>
              <a:rPr lang="cs-CZ" dirty="0" smtClean="0"/>
              <a:t> </a:t>
            </a:r>
            <a:r>
              <a:rPr lang="cs-CZ" i="1" dirty="0" err="1" smtClean="0"/>
              <a:t>Natuur</a:t>
            </a:r>
            <a:r>
              <a:rPr lang="cs-CZ" i="1" dirty="0" smtClean="0"/>
              <a:t> – </a:t>
            </a:r>
            <a:r>
              <a:rPr lang="cs-CZ" i="1" dirty="0" err="1" smtClean="0"/>
              <a:t>cultuur</a:t>
            </a:r>
            <a:r>
              <a:rPr lang="cs-CZ" dirty="0" smtClean="0"/>
              <a:t>: </a:t>
            </a:r>
            <a:r>
              <a:rPr lang="cs-CZ" dirty="0" err="1" smtClean="0"/>
              <a:t>dichten</a:t>
            </a:r>
            <a:r>
              <a:rPr lang="cs-CZ" dirty="0" smtClean="0"/>
              <a:t> (</a:t>
            </a:r>
            <a:r>
              <a:rPr lang="cs-CZ" dirty="0" err="1" smtClean="0"/>
              <a:t>organisch</a:t>
            </a:r>
            <a:r>
              <a:rPr lang="cs-CZ" dirty="0" smtClean="0"/>
              <a:t>, </a:t>
            </a:r>
            <a:r>
              <a:rPr lang="cs-CZ" dirty="0" err="1" smtClean="0"/>
              <a:t>natuurlijk</a:t>
            </a:r>
            <a:r>
              <a:rPr lang="cs-CZ" dirty="0" smtClean="0"/>
              <a:t>) </a:t>
            </a:r>
            <a:r>
              <a:rPr lang="cs-CZ" dirty="0" err="1" smtClean="0"/>
              <a:t>vs</a:t>
            </a:r>
            <a:r>
              <a:rPr lang="cs-CZ" dirty="0" smtClean="0"/>
              <a:t> </a:t>
            </a:r>
            <a:r>
              <a:rPr lang="cs-CZ" dirty="0" err="1" smtClean="0"/>
              <a:t>proza</a:t>
            </a:r>
            <a:r>
              <a:rPr lang="cs-CZ" dirty="0" smtClean="0"/>
              <a:t> (</a:t>
            </a:r>
            <a:r>
              <a:rPr lang="cs-CZ" dirty="0" err="1" smtClean="0"/>
              <a:t>cultureel</a:t>
            </a:r>
            <a:r>
              <a:rPr lang="cs-CZ" dirty="0" smtClean="0"/>
              <a:t>, </a:t>
            </a:r>
            <a:r>
              <a:rPr lang="cs-CZ" dirty="0" err="1" smtClean="0"/>
              <a:t>geciviliseerd</a:t>
            </a:r>
            <a:r>
              <a:rPr lang="cs-CZ" dirty="0" smtClean="0"/>
              <a:t>)</a:t>
            </a:r>
          </a:p>
          <a:p>
            <a:pPr lvl="1">
              <a:buFont typeface="Arial" pitchFamily="34" charset="0"/>
              <a:buChar char="•"/>
            </a:pPr>
            <a:r>
              <a:rPr lang="cs-CZ" i="1" dirty="0" err="1" smtClean="0"/>
              <a:t>Vrijheid</a:t>
            </a:r>
            <a:r>
              <a:rPr lang="cs-CZ" i="1" dirty="0" smtClean="0"/>
              <a:t> – </a:t>
            </a:r>
            <a:r>
              <a:rPr lang="cs-CZ" i="1" dirty="0" err="1" smtClean="0"/>
              <a:t>gebondenheid</a:t>
            </a:r>
            <a:r>
              <a:rPr lang="cs-CZ" i="1" dirty="0" smtClean="0"/>
              <a:t> </a:t>
            </a:r>
            <a:r>
              <a:rPr lang="cs-CZ" dirty="0" smtClean="0"/>
              <a:t>(svázanost): </a:t>
            </a:r>
            <a:r>
              <a:rPr lang="cs-CZ" dirty="0" err="1" smtClean="0"/>
              <a:t>bloeien</a:t>
            </a:r>
            <a:r>
              <a:rPr lang="cs-CZ" dirty="0" smtClean="0"/>
              <a:t> (kvést) </a:t>
            </a:r>
            <a:r>
              <a:rPr lang="cs-CZ" dirty="0" err="1" smtClean="0"/>
              <a:t>vs</a:t>
            </a:r>
            <a:r>
              <a:rPr lang="cs-CZ" dirty="0" smtClean="0"/>
              <a:t> </a:t>
            </a:r>
            <a:r>
              <a:rPr lang="cs-CZ" dirty="0" err="1" smtClean="0"/>
              <a:t>beheersch</a:t>
            </a:r>
            <a:r>
              <a:rPr lang="cs-CZ" dirty="0" smtClean="0"/>
              <a:t>, </a:t>
            </a:r>
            <a:r>
              <a:rPr lang="cs-CZ" dirty="0" err="1" smtClean="0"/>
              <a:t>trouw</a:t>
            </a:r>
            <a:r>
              <a:rPr lang="cs-CZ" dirty="0" smtClean="0"/>
              <a:t> (věrný)</a:t>
            </a: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274638"/>
            <a:ext cx="8784976" cy="778098"/>
          </a:xfrm>
        </p:spPr>
        <p:txBody>
          <a:bodyPr>
            <a:normAutofit fontScale="90000"/>
          </a:bodyPr>
          <a:lstStyle/>
          <a:p>
            <a:r>
              <a:rPr lang="cs-CZ" dirty="0" smtClean="0"/>
              <a:t>De </a:t>
            </a:r>
            <a:r>
              <a:rPr lang="cs-CZ" dirty="0" err="1" smtClean="0"/>
              <a:t>Genestetova</a:t>
            </a:r>
            <a:r>
              <a:rPr lang="cs-CZ" dirty="0" smtClean="0"/>
              <a:t> poetika – „</a:t>
            </a:r>
            <a:r>
              <a:rPr lang="cs-CZ" dirty="0" err="1" smtClean="0"/>
              <a:t>Over</a:t>
            </a:r>
            <a:r>
              <a:rPr lang="cs-CZ" dirty="0" smtClean="0"/>
              <a:t> </a:t>
            </a:r>
            <a:r>
              <a:rPr lang="cs-CZ" dirty="0" err="1" smtClean="0"/>
              <a:t>Poëzy</a:t>
            </a:r>
            <a:r>
              <a:rPr lang="cs-CZ" dirty="0" smtClean="0"/>
              <a:t>“</a:t>
            </a:r>
            <a:endParaRPr lang="cs-CZ" dirty="0"/>
          </a:p>
        </p:txBody>
      </p:sp>
      <p:sp>
        <p:nvSpPr>
          <p:cNvPr id="3" name="Zástupný symbol pro obsah 2"/>
          <p:cNvSpPr>
            <a:spLocks noGrp="1"/>
          </p:cNvSpPr>
          <p:nvPr>
            <p:ph idx="1"/>
          </p:nvPr>
        </p:nvSpPr>
        <p:spPr>
          <a:xfrm>
            <a:off x="395536" y="1124744"/>
            <a:ext cx="8568952" cy="5733256"/>
          </a:xfrm>
        </p:spPr>
        <p:txBody>
          <a:bodyPr/>
          <a:lstStyle/>
          <a:p>
            <a:r>
              <a:rPr lang="cs-CZ" sz="2800" dirty="0" smtClean="0"/>
              <a:t>O ideální funkci a formě literatury se u spisovatelů dozvíme často nejjasněji ne přímo z jejich básní, ale z jejich teoretických </a:t>
            </a:r>
            <a:r>
              <a:rPr lang="cs-CZ" sz="2800" dirty="0" err="1" smtClean="0"/>
              <a:t>poetikálních</a:t>
            </a:r>
            <a:r>
              <a:rPr lang="cs-CZ" sz="2800" dirty="0" smtClean="0"/>
              <a:t> textů či manifestů</a:t>
            </a:r>
          </a:p>
          <a:p>
            <a:r>
              <a:rPr lang="cs-CZ" sz="2800" dirty="0" smtClean="0"/>
              <a:t>Používá opět binární opozici k vystižení myšlenek</a:t>
            </a:r>
          </a:p>
          <a:p>
            <a:r>
              <a:rPr lang="cs-CZ" sz="2800" dirty="0" err="1" smtClean="0"/>
              <a:t>vrije</a:t>
            </a:r>
            <a:r>
              <a:rPr lang="cs-CZ" sz="2800" dirty="0" smtClean="0"/>
              <a:t> </a:t>
            </a:r>
            <a:r>
              <a:rPr lang="cs-CZ" sz="2800" dirty="0" err="1" smtClean="0"/>
              <a:t>dichter</a:t>
            </a:r>
            <a:r>
              <a:rPr lang="cs-CZ" sz="2800" dirty="0" smtClean="0"/>
              <a:t>			</a:t>
            </a:r>
            <a:r>
              <a:rPr lang="cs-CZ" sz="2800" dirty="0" err="1" smtClean="0"/>
              <a:t>vs</a:t>
            </a:r>
            <a:r>
              <a:rPr lang="cs-CZ" sz="2800" dirty="0" smtClean="0"/>
              <a:t> </a:t>
            </a:r>
            <a:r>
              <a:rPr lang="cs-CZ" sz="2800" dirty="0" err="1" smtClean="0"/>
              <a:t>gebonden</a:t>
            </a:r>
            <a:r>
              <a:rPr lang="cs-CZ" sz="2800" dirty="0" smtClean="0"/>
              <a:t> </a:t>
            </a:r>
            <a:r>
              <a:rPr lang="cs-CZ" sz="2800" dirty="0" err="1" smtClean="0"/>
              <a:t>dichter</a:t>
            </a:r>
            <a:endParaRPr lang="cs-CZ" sz="2800" dirty="0" smtClean="0"/>
          </a:p>
          <a:p>
            <a:pPr lvl="1"/>
            <a:r>
              <a:rPr lang="cs-CZ" sz="2400" dirty="0" smtClean="0"/>
              <a:t>volnost, síla			- strnulost, obava</a:t>
            </a:r>
          </a:p>
          <a:p>
            <a:pPr lvl="1"/>
            <a:r>
              <a:rPr lang="cs-CZ" sz="2400" dirty="0" smtClean="0"/>
              <a:t>představivost			- bezcitnost</a:t>
            </a:r>
          </a:p>
          <a:p>
            <a:pPr lvl="1"/>
            <a:r>
              <a:rPr lang="cs-CZ" sz="2400" dirty="0" smtClean="0"/>
              <a:t>Originalita, inovace		- držení se pravidel a tradice</a:t>
            </a:r>
          </a:p>
          <a:p>
            <a:pPr lvl="1"/>
            <a:r>
              <a:rPr lang="cs-CZ" sz="2400" dirty="0" smtClean="0"/>
              <a:t>Odlišuje se od masy		- imitace, píle</a:t>
            </a:r>
          </a:p>
          <a:p>
            <a:pPr lvl="0"/>
            <a:r>
              <a:rPr lang="cs-CZ" sz="2800" dirty="0">
                <a:solidFill>
                  <a:prstClr val="black"/>
                </a:solidFill>
              </a:rPr>
              <a:t>Na základě tohoto poetického textu můžeme ke 4 opozicím z předchozího </a:t>
            </a:r>
            <a:r>
              <a:rPr lang="cs-CZ" sz="2800" dirty="0" err="1">
                <a:solidFill>
                  <a:prstClr val="black"/>
                </a:solidFill>
              </a:rPr>
              <a:t>slidu</a:t>
            </a:r>
            <a:r>
              <a:rPr lang="cs-CZ" sz="2800" dirty="0">
                <a:solidFill>
                  <a:prstClr val="black"/>
                </a:solidFill>
              </a:rPr>
              <a:t> přidat ještě pátou: </a:t>
            </a:r>
            <a:r>
              <a:rPr lang="cs-CZ" sz="2800" i="1" dirty="0">
                <a:solidFill>
                  <a:prstClr val="black"/>
                </a:solidFill>
              </a:rPr>
              <a:t>experiment - </a:t>
            </a:r>
            <a:r>
              <a:rPr lang="cs-CZ" sz="2800" i="1" dirty="0" err="1">
                <a:solidFill>
                  <a:prstClr val="black"/>
                </a:solidFill>
              </a:rPr>
              <a:t>conventie</a:t>
            </a:r>
            <a:endParaRPr lang="cs-CZ" sz="2800" i="1" dirty="0">
              <a:solidFill>
                <a:prstClr val="black"/>
              </a:solidFill>
            </a:endParaRPr>
          </a:p>
          <a:p>
            <a:pPr lvl="1"/>
            <a:endParaRPr lang="cs-CZ" sz="24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1200px-Newton-WilliamBlake.jpg"/>
          <p:cNvPicPr>
            <a:picLocks noChangeAspect="1"/>
          </p:cNvPicPr>
          <p:nvPr/>
        </p:nvPicPr>
        <p:blipFill>
          <a:blip r:embed="rId2" cstate="print"/>
          <a:srcRect b="4094"/>
          <a:stretch>
            <a:fillRect/>
          </a:stretch>
        </p:blipFill>
        <p:spPr>
          <a:xfrm>
            <a:off x="611560" y="0"/>
            <a:ext cx="8064896" cy="5949280"/>
          </a:xfrm>
          <a:prstGeom prst="rect">
            <a:avLst/>
          </a:prstGeom>
        </p:spPr>
      </p:pic>
      <p:sp>
        <p:nvSpPr>
          <p:cNvPr id="2" name="Nadpis 1"/>
          <p:cNvSpPr>
            <a:spLocks noGrp="1"/>
          </p:cNvSpPr>
          <p:nvPr>
            <p:ph type="title"/>
          </p:nvPr>
        </p:nvSpPr>
        <p:spPr>
          <a:xfrm>
            <a:off x="395536" y="188640"/>
            <a:ext cx="8229600" cy="778098"/>
          </a:xfrm>
        </p:spPr>
        <p:txBody>
          <a:bodyPr/>
          <a:lstStyle/>
          <a:p>
            <a:r>
              <a:rPr lang="cs-CZ" dirty="0" smtClean="0">
                <a:solidFill>
                  <a:schemeClr val="bg1"/>
                </a:solidFill>
              </a:rPr>
              <a:t>Romantický </a:t>
            </a:r>
            <a:r>
              <a:rPr lang="cs-CZ" dirty="0" err="1" smtClean="0">
                <a:solidFill>
                  <a:schemeClr val="bg1"/>
                </a:solidFill>
              </a:rPr>
              <a:t>sociokulturní</a:t>
            </a:r>
            <a:r>
              <a:rPr lang="cs-CZ" dirty="0" smtClean="0">
                <a:solidFill>
                  <a:schemeClr val="bg1"/>
                </a:solidFill>
              </a:rPr>
              <a:t> rámec</a:t>
            </a:r>
            <a:endParaRPr lang="cs-CZ" dirty="0">
              <a:solidFill>
                <a:schemeClr val="bg1"/>
              </a:solidFill>
            </a:endParaRPr>
          </a:p>
        </p:txBody>
      </p:sp>
      <p:sp>
        <p:nvSpPr>
          <p:cNvPr id="3" name="Zástupný symbol pro obsah 2"/>
          <p:cNvSpPr>
            <a:spLocks noGrp="1"/>
          </p:cNvSpPr>
          <p:nvPr>
            <p:ph idx="1"/>
          </p:nvPr>
        </p:nvSpPr>
        <p:spPr>
          <a:xfrm>
            <a:off x="457200" y="908720"/>
            <a:ext cx="8291264" cy="5217443"/>
          </a:xfrm>
        </p:spPr>
        <p:txBody>
          <a:bodyPr/>
          <a:lstStyle/>
          <a:p>
            <a:r>
              <a:rPr lang="cs-CZ" dirty="0" smtClean="0">
                <a:solidFill>
                  <a:schemeClr val="bg1"/>
                </a:solidFill>
              </a:rPr>
              <a:t>Implikuje určitý postoj vůči modernitě, který se dá dobře ilustrovat na příkladu postoje k přírodně-vědecké racionalizace</a:t>
            </a:r>
          </a:p>
          <a:p>
            <a:r>
              <a:rPr lang="cs-CZ" dirty="0" smtClean="0">
                <a:solidFill>
                  <a:schemeClr val="bg1"/>
                </a:solidFill>
              </a:rPr>
              <a:t>Poezie a moderní věda mají podle něho být dvě neslučitelné jednotky</a:t>
            </a:r>
            <a:endParaRPr lang="cs-CZ" dirty="0">
              <a:solidFill>
                <a:schemeClr val="bg1"/>
              </a:solidFill>
            </a:endParaRPr>
          </a:p>
        </p:txBody>
      </p:sp>
      <p:sp>
        <p:nvSpPr>
          <p:cNvPr id="5" name="TextovéPole 4"/>
          <p:cNvSpPr txBox="1"/>
          <p:nvPr/>
        </p:nvSpPr>
        <p:spPr>
          <a:xfrm>
            <a:off x="539552" y="5949280"/>
            <a:ext cx="8136904" cy="707886"/>
          </a:xfrm>
          <a:prstGeom prst="rect">
            <a:avLst/>
          </a:prstGeom>
          <a:noFill/>
        </p:spPr>
        <p:txBody>
          <a:bodyPr wrap="square" rtlCol="0">
            <a:spAutoFit/>
          </a:bodyPr>
          <a:lstStyle/>
          <a:p>
            <a:r>
              <a:rPr lang="cs-CZ" sz="2000" dirty="0" smtClean="0"/>
              <a:t>Jak  tato rytina Newton od Williama </a:t>
            </a:r>
            <a:r>
              <a:rPr lang="cs-CZ" sz="2000" dirty="0" err="1" smtClean="0"/>
              <a:t>Blakea</a:t>
            </a:r>
            <a:r>
              <a:rPr lang="cs-CZ" sz="2000" dirty="0" smtClean="0"/>
              <a:t> podle vás </a:t>
            </a:r>
            <a:r>
              <a:rPr lang="cs-CZ" sz="2000" dirty="0" err="1" smtClean="0"/>
              <a:t>kometnuje</a:t>
            </a:r>
            <a:r>
              <a:rPr lang="cs-CZ" sz="2000" dirty="0" smtClean="0"/>
              <a:t> vztah poezie a moderní vědy? </a:t>
            </a:r>
            <a:endParaRPr lang="cs-CZ"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a:lstStyle/>
          <a:p>
            <a:r>
              <a:rPr lang="cs-CZ" dirty="0" smtClean="0"/>
              <a:t>Romantický </a:t>
            </a:r>
            <a:r>
              <a:rPr lang="cs-CZ" dirty="0" err="1" smtClean="0"/>
              <a:t>sociokulturní</a:t>
            </a:r>
            <a:r>
              <a:rPr lang="cs-CZ" dirty="0" smtClean="0"/>
              <a:t> rámec</a:t>
            </a:r>
            <a:endParaRPr lang="cs-CZ" dirty="0"/>
          </a:p>
        </p:txBody>
      </p:sp>
      <p:sp>
        <p:nvSpPr>
          <p:cNvPr id="3" name="Zástupný symbol pro obsah 2"/>
          <p:cNvSpPr>
            <a:spLocks noGrp="1"/>
          </p:cNvSpPr>
          <p:nvPr>
            <p:ph idx="1"/>
          </p:nvPr>
        </p:nvSpPr>
        <p:spPr>
          <a:xfrm>
            <a:off x="457200" y="1196752"/>
            <a:ext cx="8363272" cy="5472608"/>
          </a:xfrm>
        </p:spPr>
        <p:txBody>
          <a:bodyPr>
            <a:normAutofit fontScale="85000" lnSpcReduction="10000"/>
          </a:bodyPr>
          <a:lstStyle/>
          <a:p>
            <a:r>
              <a:rPr lang="cs-CZ" dirty="0" smtClean="0"/>
              <a:t>Newton: „</a:t>
            </a:r>
            <a:r>
              <a:rPr lang="cs-CZ" dirty="0" err="1" smtClean="0"/>
              <a:t>poetry</a:t>
            </a:r>
            <a:r>
              <a:rPr lang="cs-CZ" dirty="0" smtClean="0"/>
              <a:t> </a:t>
            </a:r>
            <a:r>
              <a:rPr lang="cs-CZ" dirty="0" err="1" smtClean="0"/>
              <a:t>is</a:t>
            </a:r>
            <a:r>
              <a:rPr lang="cs-CZ" dirty="0" smtClean="0"/>
              <a:t> a </a:t>
            </a:r>
            <a:r>
              <a:rPr lang="cs-CZ" dirty="0" err="1" smtClean="0"/>
              <a:t>kind</a:t>
            </a:r>
            <a:r>
              <a:rPr lang="cs-CZ" dirty="0" smtClean="0"/>
              <a:t> </a:t>
            </a:r>
            <a:r>
              <a:rPr lang="cs-CZ" dirty="0" err="1" smtClean="0"/>
              <a:t>of</a:t>
            </a:r>
            <a:r>
              <a:rPr lang="cs-CZ" dirty="0" smtClean="0"/>
              <a:t> </a:t>
            </a:r>
            <a:r>
              <a:rPr lang="cs-CZ" dirty="0" err="1" smtClean="0"/>
              <a:t>ingenious</a:t>
            </a:r>
            <a:r>
              <a:rPr lang="cs-CZ" dirty="0" smtClean="0"/>
              <a:t> nonsense“</a:t>
            </a:r>
          </a:p>
          <a:p>
            <a:r>
              <a:rPr lang="cs-CZ" dirty="0" err="1" smtClean="0"/>
              <a:t>Coleridge</a:t>
            </a:r>
            <a:r>
              <a:rPr lang="cs-CZ" dirty="0" smtClean="0"/>
              <a:t>: „</a:t>
            </a:r>
            <a:r>
              <a:rPr lang="en-US" dirty="0" smtClean="0"/>
              <a:t>I </a:t>
            </a:r>
            <a:r>
              <a:rPr lang="en-US" dirty="0"/>
              <a:t>believe the Souls of </a:t>
            </a:r>
            <a:r>
              <a:rPr lang="cs-CZ" dirty="0" err="1" smtClean="0"/>
              <a:t>five</a:t>
            </a:r>
            <a:r>
              <a:rPr lang="cs-CZ" dirty="0" smtClean="0"/>
              <a:t> </a:t>
            </a:r>
            <a:r>
              <a:rPr lang="cs-CZ" dirty="0" err="1" smtClean="0"/>
              <a:t>hundred</a:t>
            </a:r>
            <a:r>
              <a:rPr lang="en-US" dirty="0" smtClean="0"/>
              <a:t> </a:t>
            </a:r>
            <a:r>
              <a:rPr lang="en-US" dirty="0"/>
              <a:t>Sir Isaac </a:t>
            </a:r>
            <a:r>
              <a:rPr lang="en-US" dirty="0" err="1"/>
              <a:t>Newtons</a:t>
            </a:r>
            <a:r>
              <a:rPr lang="en-US" dirty="0"/>
              <a:t> would go to the making up of a </a:t>
            </a:r>
            <a:r>
              <a:rPr lang="en-US" dirty="0" err="1" smtClean="0"/>
              <a:t>Shak</a:t>
            </a:r>
            <a:r>
              <a:rPr lang="cs-CZ" dirty="0" smtClean="0"/>
              <a:t>e</a:t>
            </a:r>
            <a:r>
              <a:rPr lang="en-US" dirty="0" err="1" smtClean="0"/>
              <a:t>spere</a:t>
            </a:r>
            <a:r>
              <a:rPr lang="en-US" dirty="0" smtClean="0"/>
              <a:t> </a:t>
            </a:r>
            <a:r>
              <a:rPr lang="en-US" dirty="0"/>
              <a:t>or a </a:t>
            </a:r>
            <a:r>
              <a:rPr lang="en-US" dirty="0" smtClean="0"/>
              <a:t>Milt</a:t>
            </a:r>
            <a:r>
              <a:rPr lang="cs-CZ" dirty="0" smtClean="0"/>
              <a:t>on“</a:t>
            </a:r>
          </a:p>
          <a:p>
            <a:r>
              <a:rPr lang="cs-CZ" dirty="0" smtClean="0"/>
              <a:t>Z těchto citátů mluví až nepřátelský postoj těchto dvou reprezentantů obou domén. </a:t>
            </a:r>
          </a:p>
          <a:p>
            <a:r>
              <a:rPr lang="cs-CZ" dirty="0" smtClean="0"/>
              <a:t>Podle básnického </a:t>
            </a:r>
            <a:r>
              <a:rPr lang="cs-CZ" dirty="0" err="1" smtClean="0"/>
              <a:t>diskurzu</a:t>
            </a:r>
            <a:r>
              <a:rPr lang="cs-CZ" dirty="0" smtClean="0"/>
              <a:t>, tvořeného podobnými výroky již po staletí je věda jednostranně racionálně zaměřená, chladná, zabývá se věcmi (viz Newton na grafice, který něco měří na papíře zatímco okolo něj probíhá bující přírodní život)</a:t>
            </a:r>
          </a:p>
          <a:p>
            <a:r>
              <a:rPr lang="cs-CZ" dirty="0" smtClean="0"/>
              <a:t>Důsledkem je, že životu, chápanému skrze přírodní vědy je ubráno jeho kouzlo, jeho přesahující, poetická stránka</a:t>
            </a:r>
          </a:p>
          <a:p>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88640"/>
            <a:ext cx="8229600" cy="850106"/>
          </a:xfrm>
        </p:spPr>
        <p:txBody>
          <a:bodyPr/>
          <a:lstStyle/>
          <a:p>
            <a:r>
              <a:rPr lang="cs-CZ" dirty="0" smtClean="0"/>
              <a:t>Romantický </a:t>
            </a:r>
            <a:r>
              <a:rPr lang="cs-CZ" dirty="0" err="1" smtClean="0"/>
              <a:t>sociokulturní</a:t>
            </a:r>
            <a:r>
              <a:rPr lang="cs-CZ" dirty="0" smtClean="0"/>
              <a:t> rámec</a:t>
            </a:r>
            <a:endParaRPr lang="cs-CZ" dirty="0"/>
          </a:p>
        </p:txBody>
      </p:sp>
      <p:sp>
        <p:nvSpPr>
          <p:cNvPr id="3" name="Zástupný symbol pro obsah 2"/>
          <p:cNvSpPr>
            <a:spLocks noGrp="1"/>
          </p:cNvSpPr>
          <p:nvPr>
            <p:ph idx="1"/>
          </p:nvPr>
        </p:nvSpPr>
        <p:spPr>
          <a:xfrm>
            <a:off x="323528" y="1052736"/>
            <a:ext cx="8640960" cy="5616624"/>
          </a:xfrm>
        </p:spPr>
        <p:txBody>
          <a:bodyPr>
            <a:normAutofit fontScale="77500" lnSpcReduction="20000"/>
          </a:bodyPr>
          <a:lstStyle/>
          <a:p>
            <a:r>
              <a:rPr lang="cs-CZ" dirty="0" err="1" smtClean="0"/>
              <a:t>Onttoverende</a:t>
            </a:r>
            <a:r>
              <a:rPr lang="cs-CZ" dirty="0" smtClean="0"/>
              <a:t> </a:t>
            </a:r>
            <a:r>
              <a:rPr lang="cs-CZ" dirty="0" err="1" smtClean="0"/>
              <a:t>wetenschap</a:t>
            </a:r>
            <a:r>
              <a:rPr lang="cs-CZ" dirty="0" smtClean="0"/>
              <a:t> vs. </a:t>
            </a:r>
            <a:r>
              <a:rPr lang="cs-CZ" dirty="0" err="1" smtClean="0"/>
              <a:t>betoverende</a:t>
            </a:r>
            <a:r>
              <a:rPr lang="cs-CZ" dirty="0" smtClean="0"/>
              <a:t> </a:t>
            </a:r>
            <a:r>
              <a:rPr lang="cs-CZ" dirty="0" err="1" smtClean="0"/>
              <a:t>poëzie</a:t>
            </a:r>
            <a:r>
              <a:rPr lang="cs-CZ" dirty="0" smtClean="0"/>
              <a:t> – zjednodušující protiklad? </a:t>
            </a:r>
          </a:p>
          <a:p>
            <a:r>
              <a:rPr lang="cs-CZ" dirty="0" smtClean="0"/>
              <a:t>díla z období historického romantismu: </a:t>
            </a:r>
            <a:r>
              <a:rPr lang="cs-CZ" dirty="0" err="1" smtClean="0"/>
              <a:t>Frankenstein</a:t>
            </a:r>
            <a:r>
              <a:rPr lang="cs-CZ" dirty="0" smtClean="0"/>
              <a:t> (Mary </a:t>
            </a:r>
            <a:r>
              <a:rPr lang="cs-CZ" dirty="0" err="1" smtClean="0"/>
              <a:t>Shelley</a:t>
            </a:r>
            <a:r>
              <a:rPr lang="cs-CZ" dirty="0" smtClean="0"/>
              <a:t>) a Faust (J. W. </a:t>
            </a:r>
            <a:r>
              <a:rPr lang="cs-CZ" dirty="0" err="1" smtClean="0"/>
              <a:t>Goethe</a:t>
            </a:r>
            <a:r>
              <a:rPr lang="cs-CZ" dirty="0" smtClean="0"/>
              <a:t>) – postavy „šíleného vědce“ (hnán fanatickou touhou odhalit tajemství přírody ale i osamělý génius, který si hraje na Boha)</a:t>
            </a:r>
          </a:p>
          <a:p>
            <a:r>
              <a:rPr lang="cs-CZ" dirty="0" smtClean="0"/>
              <a:t>romantizace typu geniálního vědce v literatuře (W. </a:t>
            </a:r>
            <a:r>
              <a:rPr lang="cs-CZ" dirty="0" err="1" smtClean="0"/>
              <a:t>Wordsworth</a:t>
            </a:r>
            <a:r>
              <a:rPr lang="cs-CZ" dirty="0" smtClean="0"/>
              <a:t>)</a:t>
            </a:r>
          </a:p>
          <a:p>
            <a:pPr lvl="1">
              <a:buNone/>
            </a:pPr>
            <a:r>
              <a:rPr lang="cs-CZ" dirty="0" smtClean="0"/>
              <a:t>„And </a:t>
            </a:r>
            <a:r>
              <a:rPr lang="cs-CZ" dirty="0" err="1" smtClean="0"/>
              <a:t>from</a:t>
            </a:r>
            <a:r>
              <a:rPr lang="cs-CZ" dirty="0" smtClean="0"/>
              <a:t> my </a:t>
            </a:r>
            <a:r>
              <a:rPr lang="cs-CZ" dirty="0" err="1" smtClean="0"/>
              <a:t>pillow</a:t>
            </a:r>
            <a:r>
              <a:rPr lang="cs-CZ" dirty="0" smtClean="0"/>
              <a:t>, </a:t>
            </a:r>
            <a:r>
              <a:rPr lang="cs-CZ" dirty="0" err="1" smtClean="0"/>
              <a:t>looking</a:t>
            </a:r>
            <a:r>
              <a:rPr lang="cs-CZ" dirty="0" smtClean="0"/>
              <a:t> </a:t>
            </a:r>
            <a:r>
              <a:rPr lang="cs-CZ" dirty="0" err="1" smtClean="0"/>
              <a:t>forth</a:t>
            </a:r>
            <a:r>
              <a:rPr lang="cs-CZ" dirty="0" smtClean="0"/>
              <a:t> by </a:t>
            </a:r>
            <a:r>
              <a:rPr lang="cs-CZ" dirty="0" err="1" smtClean="0"/>
              <a:t>light</a:t>
            </a:r>
            <a:endParaRPr lang="cs-CZ" dirty="0" smtClean="0"/>
          </a:p>
          <a:p>
            <a:pPr lvl="1">
              <a:buNone/>
            </a:pPr>
            <a:r>
              <a:rPr lang="cs-CZ" dirty="0" err="1" smtClean="0"/>
              <a:t>of</a:t>
            </a:r>
            <a:r>
              <a:rPr lang="cs-CZ" dirty="0" smtClean="0"/>
              <a:t> </a:t>
            </a:r>
            <a:r>
              <a:rPr lang="cs-CZ" dirty="0" err="1" smtClean="0"/>
              <a:t>moon</a:t>
            </a:r>
            <a:r>
              <a:rPr lang="cs-CZ" dirty="0" smtClean="0"/>
              <a:t> </a:t>
            </a:r>
            <a:r>
              <a:rPr lang="cs-CZ" dirty="0" err="1" smtClean="0"/>
              <a:t>or</a:t>
            </a:r>
            <a:r>
              <a:rPr lang="cs-CZ" dirty="0" smtClean="0"/>
              <a:t> </a:t>
            </a:r>
            <a:r>
              <a:rPr lang="cs-CZ" dirty="0" err="1" smtClean="0"/>
              <a:t>favouring</a:t>
            </a:r>
            <a:r>
              <a:rPr lang="cs-CZ" dirty="0" smtClean="0"/>
              <a:t> </a:t>
            </a:r>
            <a:r>
              <a:rPr lang="cs-CZ" dirty="0" err="1" smtClean="0"/>
              <a:t>stars</a:t>
            </a:r>
            <a:r>
              <a:rPr lang="cs-CZ" dirty="0" smtClean="0"/>
              <a:t>, I </a:t>
            </a:r>
            <a:r>
              <a:rPr lang="cs-CZ" dirty="0" err="1" smtClean="0"/>
              <a:t>could</a:t>
            </a:r>
            <a:r>
              <a:rPr lang="cs-CZ" dirty="0" smtClean="0"/>
              <a:t> </a:t>
            </a:r>
            <a:r>
              <a:rPr lang="cs-CZ" dirty="0" err="1" smtClean="0"/>
              <a:t>behold</a:t>
            </a:r>
            <a:r>
              <a:rPr lang="cs-CZ" dirty="0" smtClean="0"/>
              <a:t> </a:t>
            </a:r>
          </a:p>
          <a:p>
            <a:pPr lvl="1">
              <a:buNone/>
            </a:pPr>
            <a:r>
              <a:rPr lang="cs-CZ" dirty="0" err="1" smtClean="0"/>
              <a:t>The</a:t>
            </a:r>
            <a:r>
              <a:rPr lang="cs-CZ" dirty="0" smtClean="0"/>
              <a:t> </a:t>
            </a:r>
            <a:r>
              <a:rPr lang="cs-CZ" dirty="0" err="1" smtClean="0"/>
              <a:t>antechapel</a:t>
            </a:r>
            <a:r>
              <a:rPr lang="cs-CZ" dirty="0" smtClean="0"/>
              <a:t> </a:t>
            </a:r>
            <a:r>
              <a:rPr lang="cs-CZ" dirty="0" err="1" smtClean="0"/>
              <a:t>where</a:t>
            </a:r>
            <a:r>
              <a:rPr lang="cs-CZ" dirty="0" smtClean="0"/>
              <a:t> </a:t>
            </a:r>
            <a:r>
              <a:rPr lang="cs-CZ" dirty="0" err="1" smtClean="0"/>
              <a:t>the</a:t>
            </a:r>
            <a:r>
              <a:rPr lang="cs-CZ" dirty="0" smtClean="0"/>
              <a:t> statue </a:t>
            </a:r>
            <a:r>
              <a:rPr lang="cs-CZ" dirty="0" err="1" smtClean="0"/>
              <a:t>stood</a:t>
            </a:r>
            <a:endParaRPr lang="cs-CZ" dirty="0" smtClean="0"/>
          </a:p>
          <a:p>
            <a:pPr lvl="1">
              <a:buNone/>
            </a:pPr>
            <a:r>
              <a:rPr lang="cs-CZ" dirty="0" err="1" smtClean="0"/>
              <a:t>Of</a:t>
            </a:r>
            <a:r>
              <a:rPr lang="cs-CZ" dirty="0" smtClean="0"/>
              <a:t> Newton, </a:t>
            </a:r>
            <a:r>
              <a:rPr lang="cs-CZ" dirty="0" err="1" smtClean="0"/>
              <a:t>with</a:t>
            </a:r>
            <a:r>
              <a:rPr lang="cs-CZ" dirty="0" smtClean="0"/>
              <a:t> his </a:t>
            </a:r>
            <a:r>
              <a:rPr lang="cs-CZ" dirty="0" err="1" smtClean="0"/>
              <a:t>prism</a:t>
            </a:r>
            <a:r>
              <a:rPr lang="cs-CZ" dirty="0" smtClean="0"/>
              <a:t> </a:t>
            </a:r>
            <a:r>
              <a:rPr lang="cs-CZ" dirty="0" err="1" smtClean="0"/>
              <a:t>and</a:t>
            </a:r>
            <a:r>
              <a:rPr lang="cs-CZ" dirty="0" smtClean="0"/>
              <a:t> his </a:t>
            </a:r>
            <a:r>
              <a:rPr lang="cs-CZ" dirty="0" err="1" smtClean="0"/>
              <a:t>silent</a:t>
            </a:r>
            <a:r>
              <a:rPr lang="cs-CZ" dirty="0" smtClean="0"/>
              <a:t> </a:t>
            </a:r>
            <a:r>
              <a:rPr lang="cs-CZ" dirty="0" err="1" smtClean="0"/>
              <a:t>face</a:t>
            </a:r>
            <a:r>
              <a:rPr lang="cs-CZ" dirty="0" smtClean="0"/>
              <a:t>,</a:t>
            </a:r>
          </a:p>
          <a:p>
            <a:pPr lvl="1">
              <a:buNone/>
            </a:pPr>
            <a:r>
              <a:rPr lang="cs-CZ" dirty="0" err="1" smtClean="0"/>
              <a:t>The</a:t>
            </a:r>
            <a:r>
              <a:rPr lang="cs-CZ" dirty="0" smtClean="0"/>
              <a:t> </a:t>
            </a:r>
            <a:r>
              <a:rPr lang="cs-CZ" dirty="0" err="1" smtClean="0"/>
              <a:t>marble</a:t>
            </a:r>
            <a:r>
              <a:rPr lang="cs-CZ" dirty="0" smtClean="0"/>
              <a:t> index </a:t>
            </a:r>
            <a:r>
              <a:rPr lang="cs-CZ" dirty="0" err="1" smtClean="0"/>
              <a:t>of</a:t>
            </a:r>
            <a:r>
              <a:rPr lang="cs-CZ" dirty="0" smtClean="0"/>
              <a:t> a </a:t>
            </a:r>
            <a:r>
              <a:rPr lang="cs-CZ" dirty="0" err="1" smtClean="0"/>
              <a:t>mind</a:t>
            </a:r>
            <a:r>
              <a:rPr lang="cs-CZ" dirty="0" smtClean="0"/>
              <a:t> </a:t>
            </a:r>
            <a:r>
              <a:rPr lang="cs-CZ" dirty="0" err="1" smtClean="0"/>
              <a:t>for</a:t>
            </a:r>
            <a:r>
              <a:rPr lang="cs-CZ" dirty="0" smtClean="0"/>
              <a:t> </a:t>
            </a:r>
            <a:r>
              <a:rPr lang="cs-CZ" dirty="0" err="1" smtClean="0"/>
              <a:t>ever</a:t>
            </a:r>
            <a:endParaRPr lang="cs-CZ" dirty="0" smtClean="0"/>
          </a:p>
          <a:p>
            <a:pPr lvl="1">
              <a:buNone/>
            </a:pPr>
            <a:r>
              <a:rPr lang="cs-CZ" dirty="0" err="1" smtClean="0"/>
              <a:t>voyaging</a:t>
            </a:r>
            <a:r>
              <a:rPr lang="cs-CZ" dirty="0" smtClean="0"/>
              <a:t> </a:t>
            </a:r>
            <a:r>
              <a:rPr lang="cs-CZ" dirty="0" err="1" smtClean="0"/>
              <a:t>through</a:t>
            </a:r>
            <a:r>
              <a:rPr lang="cs-CZ" dirty="0" smtClean="0"/>
              <a:t> </a:t>
            </a:r>
            <a:r>
              <a:rPr lang="cs-CZ" dirty="0" err="1" smtClean="0"/>
              <a:t>strange</a:t>
            </a:r>
            <a:r>
              <a:rPr lang="cs-CZ" dirty="0" smtClean="0"/>
              <a:t> </a:t>
            </a:r>
            <a:r>
              <a:rPr lang="cs-CZ" dirty="0" err="1" smtClean="0"/>
              <a:t>seas</a:t>
            </a:r>
            <a:r>
              <a:rPr lang="cs-CZ" dirty="0" smtClean="0"/>
              <a:t> </a:t>
            </a:r>
            <a:r>
              <a:rPr lang="cs-CZ" dirty="0" err="1" smtClean="0"/>
              <a:t>of</a:t>
            </a:r>
            <a:r>
              <a:rPr lang="cs-CZ" dirty="0" smtClean="0"/>
              <a:t> </a:t>
            </a:r>
            <a:r>
              <a:rPr lang="cs-CZ" dirty="0" err="1" smtClean="0"/>
              <a:t>thought</a:t>
            </a:r>
            <a:r>
              <a:rPr lang="cs-CZ" dirty="0" smtClean="0"/>
              <a:t>, </a:t>
            </a:r>
            <a:r>
              <a:rPr lang="cs-CZ" dirty="0" err="1" smtClean="0"/>
              <a:t>alone</a:t>
            </a:r>
            <a:r>
              <a:rPr lang="cs-CZ" dirty="0" smtClean="0"/>
              <a:t>.</a:t>
            </a:r>
          </a:p>
          <a:p>
            <a:pPr lvl="0"/>
            <a:r>
              <a:rPr lang="cs-CZ" sz="2900" dirty="0">
                <a:solidFill>
                  <a:prstClr val="black"/>
                </a:solidFill>
              </a:rPr>
              <a:t>Zkuste z tohoto úryvku vybrat signální slova podle v předchozím </a:t>
            </a:r>
            <a:r>
              <a:rPr lang="cs-CZ" sz="2900" dirty="0" err="1">
                <a:solidFill>
                  <a:prstClr val="black"/>
                </a:solidFill>
              </a:rPr>
              <a:t>slidu</a:t>
            </a:r>
            <a:r>
              <a:rPr lang="cs-CZ" sz="2900" dirty="0">
                <a:solidFill>
                  <a:prstClr val="black"/>
                </a:solidFill>
              </a:rPr>
              <a:t> naznačeného rámce věda </a:t>
            </a:r>
            <a:r>
              <a:rPr lang="cs-CZ" sz="2900" dirty="0" err="1">
                <a:solidFill>
                  <a:prstClr val="black"/>
                </a:solidFill>
              </a:rPr>
              <a:t>vs</a:t>
            </a:r>
            <a:r>
              <a:rPr lang="cs-CZ" sz="2900" dirty="0">
                <a:solidFill>
                  <a:prstClr val="black"/>
                </a:solidFill>
              </a:rPr>
              <a:t> </a:t>
            </a:r>
            <a:r>
              <a:rPr lang="cs-CZ" sz="2900" dirty="0" smtClean="0">
                <a:solidFill>
                  <a:prstClr val="black"/>
                </a:solidFill>
              </a:rPr>
              <a:t>poezie. Jak se jednoduchý protiklad změní (zkomplikuje) je-li aplikován na tuto báseň?</a:t>
            </a:r>
            <a:endParaRPr lang="cs-CZ" sz="2900" dirty="0">
              <a:solidFill>
                <a:prstClr val="black"/>
              </a:solidFill>
            </a:endParaRPr>
          </a:p>
          <a:p>
            <a:pPr lvl="1">
              <a:buNone/>
            </a:pPr>
            <a:endParaRPr lang="cs-CZ" dirty="0" smtClean="0"/>
          </a:p>
          <a:p>
            <a:pPr lvl="1">
              <a:buNone/>
            </a:pPr>
            <a:endParaRPr lang="cs-CZ"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88640"/>
            <a:ext cx="8229600" cy="864096"/>
          </a:xfrm>
        </p:spPr>
        <p:txBody>
          <a:bodyPr>
            <a:noAutofit/>
          </a:bodyPr>
          <a:lstStyle/>
          <a:p>
            <a:r>
              <a:rPr lang="cs-CZ" sz="3200" dirty="0" smtClean="0"/>
              <a:t>Romantický </a:t>
            </a:r>
            <a:r>
              <a:rPr lang="cs-CZ" sz="3200" dirty="0" err="1" smtClean="0"/>
              <a:t>sociokulturní</a:t>
            </a:r>
            <a:r>
              <a:rPr lang="cs-CZ" sz="3200" dirty="0" smtClean="0"/>
              <a:t> rámec -</a:t>
            </a:r>
            <a:br>
              <a:rPr lang="cs-CZ" sz="3200" dirty="0" smtClean="0"/>
            </a:br>
            <a:r>
              <a:rPr lang="cs-CZ" sz="3200" dirty="0" smtClean="0"/>
              <a:t>shrnutí</a:t>
            </a:r>
            <a:endParaRPr lang="cs-CZ" sz="3200" dirty="0"/>
          </a:p>
        </p:txBody>
      </p:sp>
      <p:sp>
        <p:nvSpPr>
          <p:cNvPr id="3" name="Zástupný symbol pro obsah 2"/>
          <p:cNvSpPr>
            <a:spLocks noGrp="1"/>
          </p:cNvSpPr>
          <p:nvPr>
            <p:ph idx="1"/>
          </p:nvPr>
        </p:nvSpPr>
        <p:spPr>
          <a:xfrm>
            <a:off x="179512" y="1268760"/>
            <a:ext cx="8712968" cy="5400600"/>
          </a:xfrm>
        </p:spPr>
        <p:txBody>
          <a:bodyPr>
            <a:normAutofit fontScale="70000" lnSpcReduction="20000"/>
          </a:bodyPr>
          <a:lstStyle/>
          <a:p>
            <a:r>
              <a:rPr lang="cs-CZ" sz="4000" dirty="0" smtClean="0"/>
              <a:t>poezie kromě protikladu s vědou tvoří kontrast i s filosofií (racionální, analytická, osvícená) – obě domény tvoří základ modernity (racionalizace, mechanizace a „odkouzlení“)</a:t>
            </a:r>
          </a:p>
          <a:p>
            <a:r>
              <a:rPr lang="cs-CZ" sz="4000" dirty="0" smtClean="0"/>
              <a:t>skrze představivost (speciální, neracionální schopnost lidského ducha) je možné dojít za hranice racionálního chápání, které bylo definováno osvícenskou filozofií.</a:t>
            </a:r>
          </a:p>
          <a:p>
            <a:r>
              <a:rPr lang="cs-CZ" sz="4000" dirty="0" smtClean="0"/>
              <a:t>romantický světonázor v kostce</a:t>
            </a:r>
          </a:p>
          <a:p>
            <a:pPr lvl="1"/>
            <a:r>
              <a:rPr lang="cs-CZ" dirty="0" smtClean="0"/>
              <a:t>kdyby </a:t>
            </a:r>
            <a:r>
              <a:rPr lang="cs-CZ" dirty="0" smtClean="0"/>
              <a:t>se vědecké metody aplikovaly na společnost, vedlo by to k hrozné byrokratizaci</a:t>
            </a:r>
          </a:p>
          <a:p>
            <a:pPr lvl="1"/>
            <a:r>
              <a:rPr lang="cs-CZ" dirty="0" smtClean="0"/>
              <a:t>vědci a byrokraté pod vlivem doktrín osvícenství třídí a kategorizují</a:t>
            </a:r>
          </a:p>
          <a:p>
            <a:pPr lvl="1"/>
            <a:r>
              <a:rPr lang="cs-CZ" dirty="0" smtClean="0"/>
              <a:t>toto je pouze chabou náhražkou opravdové kreativní energie člověka</a:t>
            </a:r>
          </a:p>
          <a:p>
            <a:pPr lvl="1"/>
            <a:r>
              <a:rPr lang="cs-CZ" dirty="0" smtClean="0"/>
              <a:t>Bůh se nezabýval geometrií ani matematikou ale poezií.</a:t>
            </a:r>
          </a:p>
          <a:p>
            <a:pPr lvl="0"/>
            <a:r>
              <a:rPr lang="cs-CZ" sz="3600" dirty="0">
                <a:solidFill>
                  <a:prstClr val="black"/>
                </a:solidFill>
              </a:rPr>
              <a:t>tedy – vyhlášení války </a:t>
            </a:r>
            <a:r>
              <a:rPr lang="cs-CZ" sz="3600" dirty="0" smtClean="0">
                <a:solidFill>
                  <a:prstClr val="black"/>
                </a:solidFill>
              </a:rPr>
              <a:t>osvícenství</a:t>
            </a:r>
            <a:endParaRPr lang="cs-CZ" sz="3600" dirty="0">
              <a:solidFill>
                <a:prstClr val="black"/>
              </a:solidFill>
            </a:endParaRPr>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848</TotalTime>
  <Words>1458</Words>
  <Application>Microsoft Office PowerPoint</Application>
  <PresentationFormat>Předvádění na obrazovce (4:3)</PresentationFormat>
  <Paragraphs>115</Paragraphs>
  <Slides>16</Slides>
  <Notes>0</Notes>
  <HiddenSlides>0</HiddenSlides>
  <MMClips>0</MMClips>
  <ScaleCrop>false</ScaleCrop>
  <HeadingPairs>
    <vt:vector size="4" baseType="variant">
      <vt:variant>
        <vt:lpstr>Motiv</vt:lpstr>
      </vt:variant>
      <vt:variant>
        <vt:i4>1</vt:i4>
      </vt:variant>
      <vt:variant>
        <vt:lpstr>Nadpisy snímků</vt:lpstr>
      </vt:variant>
      <vt:variant>
        <vt:i4>16</vt:i4>
      </vt:variant>
    </vt:vector>
  </HeadingPairs>
  <TitlesOfParts>
    <vt:vector size="17" baseType="lpstr">
      <vt:lpstr>Motiv sady Office</vt:lpstr>
      <vt:lpstr>Het romantische frame</vt:lpstr>
      <vt:lpstr>Portréty romantických básníků</vt:lpstr>
      <vt:lpstr>Případ 1: Romantická poezie P. A. de Génesteta</vt:lpstr>
      <vt:lpstr>Signální slova</vt:lpstr>
      <vt:lpstr>De Genestetova poetika – „Over Poëzy“</vt:lpstr>
      <vt:lpstr>Romantický sociokulturní rámec</vt:lpstr>
      <vt:lpstr>Romantický sociokulturní rámec</vt:lpstr>
      <vt:lpstr>Romantický sociokulturní rámec</vt:lpstr>
      <vt:lpstr>Romantický sociokulturní rámec - shrnutí</vt:lpstr>
      <vt:lpstr>Literární rámec - poetika</vt:lpstr>
      <vt:lpstr>Literární rámec - poetika</vt:lpstr>
      <vt:lpstr>Literární rámec - poetika</vt:lpstr>
      <vt:lpstr>Literární rámec - poetika</vt:lpstr>
      <vt:lpstr>Autoři, kteří podle Vaessense reprezentují romantický frame</vt:lpstr>
      <vt:lpstr>Interpretace historického románu pomocí romantického frame</vt:lpstr>
      <vt:lpstr>Důležité pojmy v romantickém frame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Anna Krýsová</dc:creator>
  <cp:lastModifiedBy>Anna Krýsová</cp:lastModifiedBy>
  <cp:revision>6</cp:revision>
  <dcterms:created xsi:type="dcterms:W3CDTF">2020-03-13T07:42:10Z</dcterms:created>
  <dcterms:modified xsi:type="dcterms:W3CDTF">2020-05-14T15:04:14Z</dcterms:modified>
</cp:coreProperties>
</file>