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2"/>
  </p:notesMasterIdLst>
  <p:sldIdLst>
    <p:sldId id="256" r:id="rId2"/>
    <p:sldId id="263" r:id="rId3"/>
    <p:sldId id="264" r:id="rId4"/>
    <p:sldId id="265" r:id="rId5"/>
    <p:sldId id="258" r:id="rId6"/>
    <p:sldId id="257" r:id="rId7"/>
    <p:sldId id="259" r:id="rId8"/>
    <p:sldId id="266" r:id="rId9"/>
    <p:sldId id="281" r:id="rId10"/>
    <p:sldId id="280" r:id="rId11"/>
    <p:sldId id="269" r:id="rId12"/>
    <p:sldId id="268" r:id="rId13"/>
    <p:sldId id="270" r:id="rId14"/>
    <p:sldId id="276" r:id="rId15"/>
    <p:sldId id="279" r:id="rId16"/>
    <p:sldId id="278" r:id="rId17"/>
    <p:sldId id="275" r:id="rId18"/>
    <p:sldId id="271" r:id="rId19"/>
    <p:sldId id="284" r:id="rId20"/>
    <p:sldId id="286" r:id="rId21"/>
    <p:sldId id="283" r:id="rId22"/>
    <p:sldId id="272" r:id="rId23"/>
    <p:sldId id="273" r:id="rId24"/>
    <p:sldId id="260" r:id="rId25"/>
    <p:sldId id="287" r:id="rId26"/>
    <p:sldId id="267" r:id="rId27"/>
    <p:sldId id="274" r:id="rId28"/>
    <p:sldId id="261" r:id="rId29"/>
    <p:sldId id="288" r:id="rId30"/>
    <p:sldId id="289" r:id="rId31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0" d="100"/>
          <a:sy n="100" d="100"/>
        </p:scale>
        <p:origin x="-294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7520C40-32EE-47BD-9FB1-AED48DD5518B}" type="datetimeFigureOut">
              <a:rPr lang="cs-CZ" smtClean="0"/>
              <a:pPr/>
              <a:t>15.10.2018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8A6BBEF-3F34-4D6D-AD3E-C219472B70BE}" type="slidenum">
              <a:rPr lang="cs-CZ" smtClean="0"/>
              <a:pPr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A6BBEF-3F34-4D6D-AD3E-C219472B70BE}" type="slidenum">
              <a:rPr lang="cs-CZ" smtClean="0"/>
              <a:pPr/>
              <a:t>13</a:t>
            </a:fld>
            <a:endParaRPr lang="cs-CZ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6323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 dirty="0" smtClean="0"/>
          </a:p>
        </p:txBody>
      </p:sp>
      <p:sp>
        <p:nvSpPr>
          <p:cNvPr id="56324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2884429E-0C07-4751-B059-BE2A1275271A}" type="slidenum">
              <a:rPr lang="cs-CZ" smtClean="0"/>
              <a:pPr/>
              <a:t>30</a:t>
            </a:fld>
            <a:endParaRPr lang="cs-CZ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Klepnutím lze upravit styl předlohy podnadpisů.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419E60-27D4-48F0-97F2-AD25C7BB8B36}" type="datetimeFigureOut">
              <a:rPr lang="cs-CZ" smtClean="0"/>
              <a:pPr/>
              <a:t>15.10.2018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EA45B8-E75C-4B27-90A0-EAE1F3756700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419E60-27D4-48F0-97F2-AD25C7BB8B36}" type="datetimeFigureOut">
              <a:rPr lang="cs-CZ" smtClean="0"/>
              <a:pPr/>
              <a:t>15.10.2018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EA45B8-E75C-4B27-90A0-EAE1F3756700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419E60-27D4-48F0-97F2-AD25C7BB8B36}" type="datetimeFigureOut">
              <a:rPr lang="cs-CZ" smtClean="0"/>
              <a:pPr/>
              <a:t>15.10.2018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EA45B8-E75C-4B27-90A0-EAE1F3756700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Nadpis, text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11664A-85F5-4D1F-B3E5-865A31A89BD8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>
  <p:cSld name="Nadpis, obsah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3CB062-1277-4F9D-8D0C-C9E787843657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419E60-27D4-48F0-97F2-AD25C7BB8B36}" type="datetimeFigureOut">
              <a:rPr lang="cs-CZ" smtClean="0"/>
              <a:pPr/>
              <a:t>15.10.2018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EA45B8-E75C-4B27-90A0-EAE1F3756700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419E60-27D4-48F0-97F2-AD25C7BB8B36}" type="datetimeFigureOut">
              <a:rPr lang="cs-CZ" smtClean="0"/>
              <a:pPr/>
              <a:t>15.10.2018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EA45B8-E75C-4B27-90A0-EAE1F3756700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419E60-27D4-48F0-97F2-AD25C7BB8B36}" type="datetimeFigureOut">
              <a:rPr lang="cs-CZ" smtClean="0"/>
              <a:pPr/>
              <a:t>15.10.2018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EA45B8-E75C-4B27-90A0-EAE1F3756700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419E60-27D4-48F0-97F2-AD25C7BB8B36}" type="datetimeFigureOut">
              <a:rPr lang="cs-CZ" smtClean="0"/>
              <a:pPr/>
              <a:t>15.10.2018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EA45B8-E75C-4B27-90A0-EAE1F3756700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419E60-27D4-48F0-97F2-AD25C7BB8B36}" type="datetimeFigureOut">
              <a:rPr lang="cs-CZ" smtClean="0"/>
              <a:pPr/>
              <a:t>15.10.2018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EA45B8-E75C-4B27-90A0-EAE1F3756700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419E60-27D4-48F0-97F2-AD25C7BB8B36}" type="datetimeFigureOut">
              <a:rPr lang="cs-CZ" smtClean="0"/>
              <a:pPr/>
              <a:t>15.10.2018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EA45B8-E75C-4B27-90A0-EAE1F3756700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419E60-27D4-48F0-97F2-AD25C7BB8B36}" type="datetimeFigureOut">
              <a:rPr lang="cs-CZ" smtClean="0"/>
              <a:pPr/>
              <a:t>15.10.2018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EA45B8-E75C-4B27-90A0-EAE1F3756700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419E60-27D4-48F0-97F2-AD25C7BB8B36}" type="datetimeFigureOut">
              <a:rPr lang="cs-CZ" smtClean="0"/>
              <a:pPr/>
              <a:t>15.10.2018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EA45B8-E75C-4B27-90A0-EAE1F3756700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419E60-27D4-48F0-97F2-AD25C7BB8B36}" type="datetimeFigureOut">
              <a:rPr lang="cs-CZ" smtClean="0"/>
              <a:pPr/>
              <a:t>15.10.2018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EA45B8-E75C-4B27-90A0-EAE1F3756700}" type="slidenum">
              <a:rPr lang="cs-CZ" smtClean="0"/>
              <a:pPr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6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 smtClean="0"/>
              <a:t>Počátky mnišství</a:t>
            </a:r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146" name="Picture 2" descr="C:\Users\Kateřina\Pictures\Egypt\Egypt 2016\Jiří\IMG_108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88640"/>
            <a:ext cx="8640001" cy="5760000"/>
          </a:xfrm>
          <a:prstGeom prst="rect">
            <a:avLst/>
          </a:prstGeom>
          <a:noFill/>
        </p:spPr>
      </p:pic>
      <p:sp>
        <p:nvSpPr>
          <p:cNvPr id="5" name="Obdélník 4"/>
          <p:cNvSpPr/>
          <p:nvPr/>
        </p:nvSpPr>
        <p:spPr>
          <a:xfrm>
            <a:off x="2600594" y="3244334"/>
            <a:ext cx="3888309" cy="34163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cs-CZ" dirty="0" smtClean="0"/>
          </a:p>
          <a:p>
            <a:endParaRPr lang="cs-CZ" dirty="0"/>
          </a:p>
          <a:p>
            <a:endParaRPr lang="cs-CZ" dirty="0" smtClean="0"/>
          </a:p>
          <a:p>
            <a:endParaRPr lang="cs-CZ" dirty="0"/>
          </a:p>
          <a:p>
            <a:endParaRPr lang="cs-CZ" dirty="0" smtClean="0"/>
          </a:p>
          <a:p>
            <a:endParaRPr lang="cs-CZ" dirty="0"/>
          </a:p>
          <a:p>
            <a:endParaRPr lang="cs-CZ" dirty="0" smtClean="0"/>
          </a:p>
          <a:p>
            <a:endParaRPr lang="cs-CZ" dirty="0"/>
          </a:p>
          <a:p>
            <a:endParaRPr lang="cs-CZ" dirty="0" smtClean="0"/>
          </a:p>
          <a:p>
            <a:endParaRPr lang="cs-CZ" dirty="0"/>
          </a:p>
          <a:p>
            <a:endParaRPr lang="cs-CZ" dirty="0" smtClean="0"/>
          </a:p>
          <a:p>
            <a:r>
              <a:rPr lang="cs-CZ" dirty="0" smtClean="0"/>
              <a:t>Pohled od údajné jeskyně sv. Antonína. </a:t>
            </a:r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800" dirty="0" smtClean="0"/>
              <a:t>Poustevnictví ve 4.a 5. století</a:t>
            </a:r>
            <a:endParaRPr lang="cs-CZ" sz="28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268760"/>
            <a:ext cx="8229600" cy="4857403"/>
          </a:xfrm>
        </p:spPr>
        <p:txBody>
          <a:bodyPr>
            <a:normAutofit fontScale="92500" lnSpcReduction="10000"/>
          </a:bodyPr>
          <a:lstStyle/>
          <a:p>
            <a:r>
              <a:rPr lang="cs-CZ" sz="2600" dirty="0" smtClean="0"/>
              <a:t>V době smrti sv. Antonína již v poušti žilo mnoho poustevníků,  existovaly četné poustevnické  osady.</a:t>
            </a:r>
          </a:p>
          <a:p>
            <a:r>
              <a:rPr lang="cs-CZ" sz="2600" dirty="0" smtClean="0"/>
              <a:t> Osady </a:t>
            </a:r>
            <a:r>
              <a:rPr lang="cs-CZ" sz="2600" dirty="0"/>
              <a:t>se </a:t>
            </a:r>
            <a:r>
              <a:rPr lang="cs-CZ" sz="2600" dirty="0" smtClean="0"/>
              <a:t>někdy skládaly až </a:t>
            </a:r>
            <a:r>
              <a:rPr lang="cs-CZ" sz="2600" dirty="0"/>
              <a:t>z několika stovek poustevníků žijících v jeskyních nebo chatrčích, které byly </a:t>
            </a:r>
            <a:r>
              <a:rPr lang="cs-CZ" sz="2600" dirty="0" smtClean="0"/>
              <a:t>odlehlé </a:t>
            </a:r>
            <a:r>
              <a:rPr lang="cs-CZ" sz="2600" dirty="0"/>
              <a:t>= </a:t>
            </a:r>
            <a:r>
              <a:rPr lang="cs-CZ" sz="2600" dirty="0" err="1"/>
              <a:t>lávra</a:t>
            </a:r>
            <a:r>
              <a:rPr lang="cs-CZ" sz="2600" dirty="0"/>
              <a:t> (</a:t>
            </a:r>
            <a:r>
              <a:rPr lang="cs-CZ" sz="2600" i="1" dirty="0" err="1"/>
              <a:t>laura</a:t>
            </a:r>
            <a:r>
              <a:rPr lang="cs-CZ" sz="2600" dirty="0"/>
              <a:t>), tzn. řecky stezka, cesta. </a:t>
            </a:r>
            <a:endParaRPr lang="cs-CZ" sz="2600" dirty="0" smtClean="0"/>
          </a:p>
          <a:p>
            <a:r>
              <a:rPr lang="cs-CZ" sz="2600" dirty="0" smtClean="0"/>
              <a:t>Ve </a:t>
            </a:r>
            <a:r>
              <a:rPr lang="cs-CZ" sz="2600" dirty="0"/>
              <a:t>středu takové osady stál komplex budov (kostel, pekárna, </a:t>
            </a:r>
            <a:r>
              <a:rPr lang="cs-CZ" sz="2600" dirty="0" smtClean="0"/>
              <a:t>ubytování pro hosty...), </a:t>
            </a:r>
            <a:r>
              <a:rPr lang="cs-CZ" sz="2600" dirty="0"/>
              <a:t>zde se </a:t>
            </a:r>
            <a:r>
              <a:rPr lang="cs-CZ" sz="2600" dirty="0" smtClean="0"/>
              <a:t>poustevníci </a:t>
            </a:r>
            <a:r>
              <a:rPr lang="cs-CZ" sz="2600" dirty="0"/>
              <a:t>shromažďovali ke společné modlitbě a nedělní bohoslužbě. </a:t>
            </a:r>
            <a:endParaRPr lang="cs-CZ" sz="2600" dirty="0" smtClean="0"/>
          </a:p>
          <a:p>
            <a:r>
              <a:rPr lang="cs-CZ" sz="2600" dirty="0" smtClean="0"/>
              <a:t>Mniši neměli pravidla pro mnišský život. Radu jim mohl poskytnout opat, otec, který vedl celou skupinu.</a:t>
            </a:r>
          </a:p>
          <a:p>
            <a:r>
              <a:rPr lang="cs-CZ" sz="2600" dirty="0" smtClean="0"/>
              <a:t>Vedli asketický život.</a:t>
            </a:r>
          </a:p>
          <a:p>
            <a:r>
              <a:rPr lang="cs-CZ" sz="2600" dirty="0" smtClean="0"/>
              <a:t>Obživu si zajišťovali vlastní prací (pletení </a:t>
            </a:r>
            <a:r>
              <a:rPr lang="cs-CZ" sz="2600" dirty="0"/>
              <a:t>košíků, </a:t>
            </a:r>
            <a:r>
              <a:rPr lang="cs-CZ" sz="2600" dirty="0" smtClean="0"/>
              <a:t>rohoží</a:t>
            </a:r>
            <a:r>
              <a:rPr lang="cs-CZ" sz="2600" dirty="0"/>
              <a:t>, provazů </a:t>
            </a:r>
            <a:r>
              <a:rPr lang="cs-CZ" sz="2600" dirty="0" smtClean="0"/>
              <a:t>atd.).</a:t>
            </a:r>
            <a:endParaRPr lang="cs-CZ" sz="2600" dirty="0"/>
          </a:p>
          <a:p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1" algn="ctr" rtl="0">
              <a:spcBef>
                <a:spcPct val="0"/>
              </a:spcBef>
            </a:pPr>
            <a:r>
              <a:rPr lang="cs-CZ" sz="2800" dirty="0" smtClean="0">
                <a:solidFill>
                  <a:srgbClr val="FF0000"/>
                </a:solidFill>
              </a:rPr>
              <a:t>Sv. </a:t>
            </a:r>
            <a:r>
              <a:rPr lang="cs-CZ" sz="2800" dirty="0" err="1" smtClean="0">
                <a:solidFill>
                  <a:srgbClr val="FF0000"/>
                </a:solidFill>
              </a:rPr>
              <a:t>Pachomius</a:t>
            </a:r>
            <a:r>
              <a:rPr lang="cs-CZ" sz="2800" dirty="0" smtClean="0">
                <a:solidFill>
                  <a:srgbClr val="FF0000"/>
                </a:solidFill>
              </a:rPr>
              <a:t>  (287-347)</a:t>
            </a:r>
            <a:br>
              <a:rPr lang="cs-CZ" sz="2800" dirty="0" smtClean="0">
                <a:solidFill>
                  <a:srgbClr val="FF0000"/>
                </a:solidFill>
              </a:rPr>
            </a:br>
            <a:r>
              <a:rPr lang="cs-CZ" sz="2800" dirty="0" smtClean="0">
                <a:solidFill>
                  <a:srgbClr val="FF0000"/>
                </a:solidFill>
              </a:rPr>
              <a:t> Zakladatel </a:t>
            </a:r>
            <a:r>
              <a:rPr lang="cs-CZ" sz="2800" dirty="0" err="1" smtClean="0">
                <a:solidFill>
                  <a:srgbClr val="FF0000"/>
                </a:solidFill>
              </a:rPr>
              <a:t>cenobitského</a:t>
            </a:r>
            <a:r>
              <a:rPr lang="cs-CZ" sz="2800" dirty="0" smtClean="0">
                <a:solidFill>
                  <a:srgbClr val="FF0000"/>
                </a:solidFill>
              </a:rPr>
              <a:t>  mnišství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fontScale="55000" lnSpcReduction="20000"/>
          </a:bodyPr>
          <a:lstStyle/>
          <a:p>
            <a:pPr lvl="1" eaLnBrk="1" hangingPunct="1">
              <a:buFontTx/>
              <a:buNone/>
            </a:pPr>
            <a:endParaRPr lang="cs-CZ" sz="1600" dirty="0" smtClean="0">
              <a:solidFill>
                <a:srgbClr val="FF0000"/>
              </a:solidFill>
            </a:endParaRPr>
          </a:p>
          <a:p>
            <a:pPr lvl="1" eaLnBrk="1" hangingPunct="1">
              <a:buFontTx/>
              <a:buNone/>
            </a:pPr>
            <a:r>
              <a:rPr lang="cs-CZ" sz="3600" dirty="0" smtClean="0"/>
              <a:t>Kolektivní mnišství následovalo jen s malým odstupem po </a:t>
            </a:r>
          </a:p>
          <a:p>
            <a:pPr lvl="1" eaLnBrk="1" hangingPunct="1">
              <a:buFontTx/>
              <a:buNone/>
            </a:pPr>
            <a:r>
              <a:rPr lang="cs-CZ" sz="3600" dirty="0" smtClean="0"/>
              <a:t>poustevnictví.</a:t>
            </a:r>
          </a:p>
          <a:p>
            <a:pPr lvl="1" eaLnBrk="1" hangingPunct="1">
              <a:buFontTx/>
              <a:buNone/>
            </a:pPr>
            <a:r>
              <a:rPr lang="cs-CZ" sz="3600" dirty="0" smtClean="0"/>
              <a:t>I ono se zrodilo v Egyptě.</a:t>
            </a:r>
          </a:p>
          <a:p>
            <a:pPr lvl="1" eaLnBrk="1" hangingPunct="1">
              <a:buFontTx/>
              <a:buNone/>
            </a:pPr>
            <a:endParaRPr lang="cs-CZ" sz="3600" dirty="0" smtClean="0">
              <a:solidFill>
                <a:srgbClr val="FF0000"/>
              </a:solidFill>
            </a:endParaRPr>
          </a:p>
          <a:p>
            <a:pPr lvl="1" eaLnBrk="1" hangingPunct="1">
              <a:buFontTx/>
              <a:buNone/>
            </a:pPr>
            <a:r>
              <a:rPr lang="cs-CZ" sz="3600" dirty="0" err="1" smtClean="0"/>
              <a:t>Cenobitství</a:t>
            </a:r>
            <a:r>
              <a:rPr lang="cs-CZ" sz="3600" dirty="0" smtClean="0"/>
              <a:t> - život pospolu v uzavřené komunitě s jedním představeným.</a:t>
            </a:r>
          </a:p>
          <a:p>
            <a:pPr lvl="1" eaLnBrk="1" hangingPunct="1">
              <a:buFontTx/>
              <a:buNone/>
            </a:pPr>
            <a:r>
              <a:rPr lang="cs-CZ" sz="3600" dirty="0" smtClean="0">
                <a:solidFill>
                  <a:srgbClr val="FF0000"/>
                </a:solidFill>
              </a:rPr>
              <a:t>Vita </a:t>
            </a:r>
            <a:r>
              <a:rPr lang="cs-CZ" sz="3600" dirty="0" err="1" smtClean="0">
                <a:solidFill>
                  <a:srgbClr val="FF0000"/>
                </a:solidFill>
              </a:rPr>
              <a:t>communis</a:t>
            </a:r>
            <a:r>
              <a:rPr lang="cs-CZ" sz="3600" dirty="0" smtClean="0"/>
              <a:t>- společná modlitba, společná práce, společné stolování.</a:t>
            </a:r>
          </a:p>
          <a:p>
            <a:pPr lvl="1" eaLnBrk="1" hangingPunct="1">
              <a:buFontTx/>
              <a:buNone/>
            </a:pPr>
            <a:endParaRPr lang="cs-CZ" sz="3600" dirty="0" smtClean="0"/>
          </a:p>
          <a:p>
            <a:pPr lvl="1" eaLnBrk="1" hangingPunct="1">
              <a:buFontTx/>
              <a:buNone/>
            </a:pPr>
            <a:r>
              <a:rPr lang="cs-CZ" sz="3600" dirty="0" smtClean="0"/>
              <a:t>Některé kláštery značně velké s několika sty mnichy.</a:t>
            </a:r>
          </a:p>
          <a:p>
            <a:pPr lvl="1" eaLnBrk="1" hangingPunct="1">
              <a:buFontTx/>
              <a:buNone/>
            </a:pPr>
            <a:r>
              <a:rPr lang="cs-CZ" sz="3600" dirty="0" smtClean="0"/>
              <a:t>Nutnost pravidel pro společný život. </a:t>
            </a:r>
          </a:p>
          <a:p>
            <a:pPr lvl="1" eaLnBrk="1" hangingPunct="1">
              <a:buFontTx/>
              <a:buNone/>
            </a:pPr>
            <a:r>
              <a:rPr lang="cs-CZ" sz="3600" dirty="0" smtClean="0"/>
              <a:t>Řehole (</a:t>
            </a:r>
            <a:r>
              <a:rPr lang="cs-CZ" sz="3600" dirty="0" err="1" smtClean="0"/>
              <a:t>regula</a:t>
            </a:r>
            <a:r>
              <a:rPr lang="cs-CZ" sz="3600" dirty="0" smtClean="0"/>
              <a:t>) - pravidla klášterního života.</a:t>
            </a:r>
          </a:p>
          <a:p>
            <a:pPr lvl="1" eaLnBrk="1" hangingPunct="1">
              <a:buFontTx/>
              <a:buNone/>
            </a:pPr>
            <a:endParaRPr lang="cs-CZ" sz="3600" dirty="0" smtClean="0"/>
          </a:p>
          <a:p>
            <a:pPr lvl="1" eaLnBrk="1" hangingPunct="1">
              <a:buFontTx/>
              <a:buNone/>
            </a:pPr>
            <a:r>
              <a:rPr lang="cs-CZ" sz="3600" dirty="0" smtClean="0"/>
              <a:t>Nejstarší řeholi napsal již sv. </a:t>
            </a:r>
            <a:r>
              <a:rPr lang="cs-CZ" sz="3600" dirty="0" err="1" smtClean="0"/>
              <a:t>Pachomius</a:t>
            </a:r>
            <a:r>
              <a:rPr lang="cs-CZ" sz="3600" dirty="0" smtClean="0"/>
              <a:t>.</a:t>
            </a:r>
          </a:p>
          <a:p>
            <a:pPr lvl="1" eaLnBrk="1" hangingPunct="1">
              <a:buFontTx/>
              <a:buNone/>
            </a:pPr>
            <a:r>
              <a:rPr lang="cs-CZ" sz="3600" dirty="0" smtClean="0"/>
              <a:t>Nejznámějším klášter v </a:t>
            </a:r>
            <a:r>
              <a:rPr lang="cs-CZ" sz="3600" dirty="0" err="1" smtClean="0"/>
              <a:t>Tabennisi</a:t>
            </a:r>
            <a:r>
              <a:rPr lang="cs-CZ" sz="3600" dirty="0" smtClean="0"/>
              <a:t>.</a:t>
            </a:r>
          </a:p>
          <a:p>
            <a:pPr lvl="1">
              <a:buNone/>
            </a:pPr>
            <a:r>
              <a:rPr lang="cs-CZ" sz="3600" dirty="0" smtClean="0">
                <a:solidFill>
                  <a:prstClr val="black"/>
                </a:solidFill>
              </a:rPr>
              <a:t>Askeze vnímaná nejen kladně, ale také jako projev pýchy.</a:t>
            </a:r>
          </a:p>
          <a:p>
            <a:pPr eaLnBrk="1" hangingPunct="1"/>
            <a:endParaRPr lang="cs-CZ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2800" smtClean="0"/>
              <a:t>Pachomiovský klášter</a:t>
            </a:r>
          </a:p>
        </p:txBody>
      </p:sp>
      <p:sp>
        <p:nvSpPr>
          <p:cNvPr id="6147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sz="2000" dirty="0" smtClean="0"/>
              <a:t>Určen početné obci řeholníků nebo řeholnic (obvykle více než 100 osob).</a:t>
            </a:r>
          </a:p>
          <a:p>
            <a:endParaRPr lang="cs-CZ" sz="2000" dirty="0" smtClean="0"/>
          </a:p>
          <a:p>
            <a:r>
              <a:rPr lang="cs-CZ" sz="2000" dirty="0" smtClean="0"/>
              <a:t>Jádrem kláštera kostel, dále zde existoval společný refektář a nemocnice (</a:t>
            </a:r>
            <a:r>
              <a:rPr lang="cs-CZ" sz="2000" dirty="0" err="1" smtClean="0"/>
              <a:t>infirmarium</a:t>
            </a:r>
            <a:r>
              <a:rPr lang="cs-CZ" sz="2000" dirty="0" smtClean="0"/>
              <a:t>), budova pro hosty. Mnišská obydlí tvořena řadou prostých domků, jejich rozvržení připomínalo legionářské tábory. V každém domku žilo cca 20 mnichů/řeholnic  pod vedením probošta.</a:t>
            </a:r>
          </a:p>
          <a:p>
            <a:r>
              <a:rPr lang="cs-CZ" sz="2000" dirty="0" smtClean="0"/>
              <a:t>Klášter obehnán zdí.</a:t>
            </a:r>
          </a:p>
          <a:p>
            <a:endParaRPr lang="cs-CZ" sz="2000" dirty="0" smtClean="0"/>
          </a:p>
          <a:p>
            <a:r>
              <a:rPr lang="cs-CZ" sz="2000" dirty="0" smtClean="0"/>
              <a:t>Důraz na naprostou poslušnost nadřízeného.</a:t>
            </a:r>
          </a:p>
          <a:p>
            <a:r>
              <a:rPr lang="cs-CZ" sz="2000" dirty="0" smtClean="0"/>
              <a:t>Přísná askeze.</a:t>
            </a:r>
          </a:p>
          <a:p>
            <a:r>
              <a:rPr lang="cs-CZ" sz="2000" dirty="0" smtClean="0"/>
              <a:t>Vysoká hodnota práce- produkty manuální práce mnichů se prodávaly a z výtěžku se klášter financoval. Mniši seskupeni do domů podle své kvalifikace.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2050" name="Picture 2" descr="C:\Users\Kateřina\Pictures\Egypt\Egypt 2016\Koptove\100NCD50\DSC_0059 (2)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32656"/>
            <a:ext cx="9121589" cy="5040000"/>
          </a:xfrm>
          <a:prstGeom prst="rect">
            <a:avLst/>
          </a:prstGeom>
          <a:noFill/>
        </p:spPr>
      </p:pic>
      <p:sp>
        <p:nvSpPr>
          <p:cNvPr id="5" name="Obdélník 4"/>
          <p:cNvSpPr/>
          <p:nvPr/>
        </p:nvSpPr>
        <p:spPr>
          <a:xfrm>
            <a:off x="323528" y="3105835"/>
            <a:ext cx="8064896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cs-CZ" dirty="0" smtClean="0"/>
          </a:p>
          <a:p>
            <a:endParaRPr lang="cs-CZ" dirty="0"/>
          </a:p>
          <a:p>
            <a:endParaRPr lang="cs-CZ" dirty="0" smtClean="0"/>
          </a:p>
          <a:p>
            <a:endParaRPr lang="cs-CZ" dirty="0"/>
          </a:p>
          <a:p>
            <a:endParaRPr lang="cs-CZ" dirty="0" smtClean="0"/>
          </a:p>
          <a:p>
            <a:endParaRPr lang="cs-CZ" dirty="0"/>
          </a:p>
          <a:p>
            <a:endParaRPr lang="cs-CZ" dirty="0" smtClean="0"/>
          </a:p>
          <a:p>
            <a:endParaRPr lang="cs-CZ" dirty="0"/>
          </a:p>
          <a:p>
            <a:endParaRPr lang="cs-CZ" dirty="0" smtClean="0"/>
          </a:p>
          <a:p>
            <a:r>
              <a:rPr lang="cs-CZ" dirty="0" smtClean="0"/>
              <a:t>Klášter </a:t>
            </a:r>
            <a:r>
              <a:rPr lang="cs-CZ" dirty="0"/>
              <a:t>sv. Antonína v Západní </a:t>
            </a:r>
            <a:r>
              <a:rPr lang="cs-CZ" dirty="0" smtClean="0"/>
              <a:t>poušti, Egypt.  </a:t>
            </a:r>
            <a:r>
              <a:rPr lang="cs-CZ" dirty="0"/>
              <a:t>Mniši zde žijí údajně od 4. století.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122" name="Picture 2" descr="C:\Users\Kateřina\Pictures\Egypt\Egypt 2016\Koptove\100NCD50\DSC_010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332656"/>
            <a:ext cx="8121600" cy="5400000"/>
          </a:xfrm>
          <a:prstGeom prst="rect">
            <a:avLst/>
          </a:prstGeom>
          <a:noFill/>
        </p:spPr>
      </p:pic>
      <p:sp>
        <p:nvSpPr>
          <p:cNvPr id="5" name="Obdélník 4"/>
          <p:cNvSpPr/>
          <p:nvPr/>
        </p:nvSpPr>
        <p:spPr>
          <a:xfrm>
            <a:off x="2712484" y="3244334"/>
            <a:ext cx="3719031" cy="31393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cs-CZ" dirty="0" smtClean="0"/>
          </a:p>
          <a:p>
            <a:endParaRPr lang="cs-CZ" dirty="0"/>
          </a:p>
          <a:p>
            <a:endParaRPr lang="cs-CZ" dirty="0" smtClean="0"/>
          </a:p>
          <a:p>
            <a:endParaRPr lang="cs-CZ" dirty="0"/>
          </a:p>
          <a:p>
            <a:endParaRPr lang="cs-CZ" dirty="0" smtClean="0"/>
          </a:p>
          <a:p>
            <a:endParaRPr lang="cs-CZ" dirty="0"/>
          </a:p>
          <a:p>
            <a:endParaRPr lang="cs-CZ" dirty="0" smtClean="0"/>
          </a:p>
          <a:p>
            <a:endParaRPr lang="cs-CZ" dirty="0"/>
          </a:p>
          <a:p>
            <a:endParaRPr lang="cs-CZ" dirty="0" smtClean="0"/>
          </a:p>
          <a:p>
            <a:endParaRPr lang="cs-CZ" dirty="0"/>
          </a:p>
          <a:p>
            <a:r>
              <a:rPr lang="cs-CZ" dirty="0" smtClean="0"/>
              <a:t>Klášter sv. Antonína v Západní poušti. </a:t>
            </a:r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098" name="Picture 2" descr="C:\Users\Kateřina\Pictures\Egypt\Egypt 2016\Koptove\100NCD50\DSC_010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548679"/>
            <a:ext cx="7580160" cy="5040000"/>
          </a:xfrm>
          <a:prstGeom prst="rect">
            <a:avLst/>
          </a:prstGeom>
          <a:noFill/>
        </p:spPr>
      </p:pic>
      <p:sp>
        <p:nvSpPr>
          <p:cNvPr id="5" name="Obdélník 4"/>
          <p:cNvSpPr/>
          <p:nvPr/>
        </p:nvSpPr>
        <p:spPr>
          <a:xfrm>
            <a:off x="2712484" y="3244334"/>
            <a:ext cx="3719031" cy="286232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cs-CZ" dirty="0" smtClean="0"/>
          </a:p>
          <a:p>
            <a:endParaRPr lang="cs-CZ" dirty="0"/>
          </a:p>
          <a:p>
            <a:endParaRPr lang="cs-CZ" dirty="0" smtClean="0"/>
          </a:p>
          <a:p>
            <a:endParaRPr lang="cs-CZ" dirty="0"/>
          </a:p>
          <a:p>
            <a:endParaRPr lang="cs-CZ" dirty="0" smtClean="0"/>
          </a:p>
          <a:p>
            <a:endParaRPr lang="cs-CZ" dirty="0"/>
          </a:p>
          <a:p>
            <a:endParaRPr lang="cs-CZ" dirty="0" smtClean="0"/>
          </a:p>
          <a:p>
            <a:endParaRPr lang="cs-CZ" dirty="0"/>
          </a:p>
          <a:p>
            <a:endParaRPr lang="cs-CZ" dirty="0" smtClean="0"/>
          </a:p>
          <a:p>
            <a:r>
              <a:rPr lang="cs-CZ" dirty="0" smtClean="0"/>
              <a:t>Klášter </a:t>
            </a:r>
            <a:r>
              <a:rPr lang="cs-CZ" dirty="0"/>
              <a:t>sv. Antonína v Západní poušti.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6165304"/>
            <a:ext cx="8229600" cy="692696"/>
          </a:xfrm>
        </p:spPr>
        <p:txBody>
          <a:bodyPr>
            <a:noAutofit/>
          </a:bodyPr>
          <a:lstStyle/>
          <a:p>
            <a:r>
              <a:rPr lang="cs-CZ" sz="1800" dirty="0" smtClean="0"/>
              <a:t>Klášter sv. Antonína v Západní poušti. Refektář.</a:t>
            </a:r>
            <a:endParaRPr lang="cs-CZ" sz="1800" dirty="0"/>
          </a:p>
        </p:txBody>
      </p:sp>
      <p:pic>
        <p:nvPicPr>
          <p:cNvPr id="1026" name="Picture 2" descr="C:\Users\Kateřina\Pictures\Egypt\Egypt 2016\Koptove\100NCD50\DSC_011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476672"/>
            <a:ext cx="7372678" cy="5760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sz="2800" dirty="0" smtClean="0">
                <a:solidFill>
                  <a:srgbClr val="FF0000"/>
                </a:solidFill>
              </a:rPr>
              <a:t>Sv. </a:t>
            </a:r>
            <a:r>
              <a:rPr lang="cs-CZ" sz="2800" dirty="0" err="1" smtClean="0">
                <a:solidFill>
                  <a:srgbClr val="FF0000"/>
                </a:solidFill>
              </a:rPr>
              <a:t>Basileos</a:t>
            </a:r>
            <a:r>
              <a:rPr lang="cs-CZ" sz="2800" dirty="0" smtClean="0">
                <a:solidFill>
                  <a:srgbClr val="FF0000"/>
                </a:solidFill>
              </a:rPr>
              <a:t> Veliký (330-379)</a:t>
            </a:r>
            <a:br>
              <a:rPr lang="cs-CZ" sz="2800" dirty="0" smtClean="0">
                <a:solidFill>
                  <a:srgbClr val="FF0000"/>
                </a:solidFill>
              </a:rPr>
            </a:br>
            <a:r>
              <a:rPr lang="cs-CZ" sz="2800" dirty="0" smtClean="0"/>
              <a:t> </a:t>
            </a:r>
            <a:r>
              <a:rPr lang="cs-CZ" sz="2800" dirty="0" smtClean="0">
                <a:solidFill>
                  <a:srgbClr val="FF0000"/>
                </a:solidFill>
              </a:rPr>
              <a:t>Zakladatel východního mnišství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457200" y="1600200"/>
            <a:ext cx="5338936" cy="4525963"/>
          </a:xfrm>
        </p:spPr>
        <p:txBody>
          <a:bodyPr>
            <a:noAutofit/>
          </a:bodyPr>
          <a:lstStyle/>
          <a:p>
            <a:r>
              <a:rPr lang="cs-CZ" sz="2000" dirty="0" smtClean="0"/>
              <a:t>Sv. </a:t>
            </a:r>
            <a:r>
              <a:rPr lang="cs-CZ" sz="2000" dirty="0" err="1" smtClean="0"/>
              <a:t>Basileos</a:t>
            </a:r>
            <a:r>
              <a:rPr lang="cs-CZ" sz="2000" dirty="0" smtClean="0"/>
              <a:t> Veliký (v ruštině sv. </a:t>
            </a:r>
            <a:r>
              <a:rPr lang="cs-CZ" sz="2000" dirty="0" err="1" smtClean="0"/>
              <a:t>Vasil</a:t>
            </a:r>
            <a:r>
              <a:rPr lang="cs-CZ" sz="2000" dirty="0" smtClean="0"/>
              <a:t> Veliký)</a:t>
            </a:r>
          </a:p>
          <a:p>
            <a:r>
              <a:rPr lang="cs-CZ" sz="2000" dirty="0" smtClean="0"/>
              <a:t>Pocházel  </a:t>
            </a:r>
            <a:r>
              <a:rPr lang="cs-CZ" sz="2000" dirty="0" err="1" smtClean="0"/>
              <a:t>Kaisareje</a:t>
            </a:r>
            <a:r>
              <a:rPr lang="cs-CZ" sz="2000" dirty="0" smtClean="0"/>
              <a:t>, dnešní Turecko. Řek.</a:t>
            </a:r>
          </a:p>
          <a:p>
            <a:pPr eaLnBrk="1" hangingPunct="1"/>
            <a:r>
              <a:rPr lang="cs-CZ" sz="2000" dirty="0" smtClean="0"/>
              <a:t>Velmi vzdělaný, cestoval po Palestině a Egyptě. Po návratu začal žít jako poustevník.</a:t>
            </a:r>
          </a:p>
          <a:p>
            <a:pPr eaLnBrk="1" hangingPunct="1"/>
            <a:r>
              <a:rPr lang="cs-CZ" sz="2000" dirty="0" smtClean="0"/>
              <a:t>Později  dal přednost </a:t>
            </a:r>
            <a:r>
              <a:rPr lang="cs-CZ" sz="2000" dirty="0" err="1" smtClean="0"/>
              <a:t>cenobitskému</a:t>
            </a:r>
            <a:r>
              <a:rPr lang="cs-CZ" sz="2000" dirty="0" smtClean="0"/>
              <a:t> životu. Klášter, který založil, byl vzorem </a:t>
            </a:r>
            <a:r>
              <a:rPr lang="cs-CZ" sz="2000" dirty="0" err="1" smtClean="0"/>
              <a:t>cenobitských</a:t>
            </a:r>
            <a:r>
              <a:rPr lang="cs-CZ" sz="2000" dirty="0" smtClean="0"/>
              <a:t> klášterů v Malé Asii.</a:t>
            </a:r>
          </a:p>
          <a:p>
            <a:pPr eaLnBrk="1" hangingPunct="1"/>
            <a:r>
              <a:rPr lang="cs-CZ" sz="2000" dirty="0" smtClean="0"/>
              <a:t>Jako biskup v </a:t>
            </a:r>
            <a:r>
              <a:rPr lang="cs-CZ" sz="2000" dirty="0" err="1" smtClean="0"/>
              <a:t>Kaisareji</a:t>
            </a:r>
            <a:r>
              <a:rPr lang="cs-CZ" sz="2000" dirty="0" smtClean="0"/>
              <a:t> pomohl dostat klášterní hnutí pod vliv církevní hierarchie.</a:t>
            </a:r>
          </a:p>
          <a:p>
            <a:pPr eaLnBrk="1" hangingPunct="1"/>
            <a:r>
              <a:rPr lang="cs-CZ" sz="2000" dirty="0" smtClean="0"/>
              <a:t>Autor tzv. Basiliánské řehole (</a:t>
            </a:r>
            <a:r>
              <a:rPr lang="cs-CZ" sz="2000" dirty="0" err="1" smtClean="0"/>
              <a:t>nesysytematický</a:t>
            </a:r>
            <a:r>
              <a:rPr lang="cs-CZ" sz="2000" dirty="0" smtClean="0"/>
              <a:t> soubor poučení, ne </a:t>
            </a:r>
            <a:r>
              <a:rPr lang="cs-CZ" sz="2000" dirty="0" err="1" smtClean="0"/>
              <a:t>Regula</a:t>
            </a:r>
            <a:r>
              <a:rPr lang="cs-CZ" sz="2000" dirty="0" smtClean="0"/>
              <a:t> ve vlastním slova smyslu), na jejímž základě se formovalo řeckokatolické mnišství.</a:t>
            </a:r>
          </a:p>
          <a:p>
            <a:pPr eaLnBrk="1" hangingPunct="1"/>
            <a:endParaRPr lang="cs-CZ" sz="2000" dirty="0" smtClean="0"/>
          </a:p>
          <a:p>
            <a:pPr eaLnBrk="1" hangingPunct="1">
              <a:buFontTx/>
              <a:buNone/>
            </a:pPr>
            <a:r>
              <a:rPr lang="cs-CZ" sz="2000" dirty="0" smtClean="0"/>
              <a:t>                                      </a:t>
            </a:r>
          </a:p>
        </p:txBody>
      </p:sp>
      <p:pic>
        <p:nvPicPr>
          <p:cNvPr id="7172" name="Zástupný symbol pro obsah 6" descr="254px-Basil_of_Caesarea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6300192" y="1772816"/>
            <a:ext cx="2185987" cy="2987675"/>
          </a:xfrm>
        </p:spPr>
      </p:pic>
      <p:sp>
        <p:nvSpPr>
          <p:cNvPr id="5" name="Obdélník 4"/>
          <p:cNvSpPr/>
          <p:nvPr/>
        </p:nvSpPr>
        <p:spPr>
          <a:xfrm>
            <a:off x="6084888" y="3244850"/>
            <a:ext cx="3059112" cy="203132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endParaRPr lang="cs-CZ" dirty="0"/>
          </a:p>
          <a:p>
            <a:pPr>
              <a:defRPr/>
            </a:pPr>
            <a:endParaRPr lang="cs-CZ" dirty="0"/>
          </a:p>
          <a:p>
            <a:pPr>
              <a:defRPr/>
            </a:pPr>
            <a:endParaRPr lang="cs-CZ" dirty="0"/>
          </a:p>
          <a:p>
            <a:pPr>
              <a:defRPr/>
            </a:pPr>
            <a:endParaRPr lang="cs-CZ" dirty="0"/>
          </a:p>
          <a:p>
            <a:pPr>
              <a:defRPr/>
            </a:pPr>
            <a:endParaRPr lang="cs-CZ" dirty="0"/>
          </a:p>
          <a:p>
            <a:pPr>
              <a:defRPr/>
            </a:pPr>
            <a:endParaRPr lang="cs-CZ" dirty="0"/>
          </a:p>
          <a:p>
            <a:pPr>
              <a:defRPr/>
            </a:pPr>
            <a:r>
              <a:rPr lang="cs-CZ" dirty="0"/>
              <a:t>  </a:t>
            </a:r>
            <a:r>
              <a:rPr lang="cs-CZ" dirty="0" smtClean="0"/>
              <a:t>  </a:t>
            </a:r>
            <a:r>
              <a:rPr lang="cs-CZ" sz="1050" dirty="0" smtClean="0"/>
              <a:t>Sv</a:t>
            </a:r>
            <a:r>
              <a:rPr lang="cs-CZ" sz="1050" dirty="0"/>
              <a:t>. </a:t>
            </a:r>
            <a:r>
              <a:rPr lang="cs-CZ" sz="1050" dirty="0" err="1"/>
              <a:t>Basieleos</a:t>
            </a:r>
            <a:r>
              <a:rPr lang="cs-CZ" sz="1050" dirty="0"/>
              <a:t> </a:t>
            </a:r>
            <a:r>
              <a:rPr lang="cs-CZ" sz="1050" dirty="0" smtClean="0"/>
              <a:t>Veliký    </a:t>
            </a:r>
            <a:endParaRPr lang="cs-CZ" sz="105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Kateřina\Pictures\Turecko\3 Göreme (4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67813" cy="6096000"/>
          </a:xfrm>
          <a:prstGeom prst="rect">
            <a:avLst/>
          </a:prstGeom>
          <a:noFill/>
        </p:spPr>
      </p:pic>
      <p:sp>
        <p:nvSpPr>
          <p:cNvPr id="6" name="Obdélník 5"/>
          <p:cNvSpPr/>
          <p:nvPr/>
        </p:nvSpPr>
        <p:spPr>
          <a:xfrm>
            <a:off x="3675055" y="3244334"/>
            <a:ext cx="2991653" cy="34163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cs-CZ" dirty="0" smtClean="0"/>
          </a:p>
          <a:p>
            <a:endParaRPr lang="cs-CZ" dirty="0" smtClean="0"/>
          </a:p>
          <a:p>
            <a:endParaRPr lang="cs-CZ" dirty="0" smtClean="0"/>
          </a:p>
          <a:p>
            <a:endParaRPr lang="cs-CZ" dirty="0" smtClean="0"/>
          </a:p>
          <a:p>
            <a:endParaRPr lang="cs-CZ" dirty="0" smtClean="0"/>
          </a:p>
          <a:p>
            <a:endParaRPr lang="cs-CZ" dirty="0" smtClean="0"/>
          </a:p>
          <a:p>
            <a:endParaRPr lang="cs-CZ" dirty="0" smtClean="0"/>
          </a:p>
          <a:p>
            <a:endParaRPr lang="cs-CZ" dirty="0" smtClean="0"/>
          </a:p>
          <a:p>
            <a:endParaRPr lang="cs-CZ" dirty="0" smtClean="0"/>
          </a:p>
          <a:p>
            <a:endParaRPr lang="cs-CZ" dirty="0" smtClean="0"/>
          </a:p>
          <a:p>
            <a:endParaRPr lang="cs-CZ" dirty="0" smtClean="0"/>
          </a:p>
          <a:p>
            <a:r>
              <a:rPr lang="cs-CZ" dirty="0" err="1" smtClean="0"/>
              <a:t>Göreme</a:t>
            </a:r>
            <a:r>
              <a:rPr lang="cs-CZ" dirty="0" smtClean="0"/>
              <a:t>, </a:t>
            </a:r>
            <a:r>
              <a:rPr lang="cs-CZ" dirty="0" err="1" smtClean="0"/>
              <a:t>Kappadokie</a:t>
            </a:r>
            <a:r>
              <a:rPr lang="cs-CZ" dirty="0" smtClean="0"/>
              <a:t>, Turecko</a:t>
            </a:r>
            <a:endParaRPr lang="cs-CZ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sz="2800" dirty="0" smtClean="0"/>
              <a:t>Mnišství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95536" y="1556792"/>
            <a:ext cx="8229600" cy="4525963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cs-CZ" sz="2400" dirty="0" smtClean="0"/>
              <a:t>Mnišství ( z </a:t>
            </a:r>
            <a:r>
              <a:rPr lang="cs-CZ" sz="2400" dirty="0" err="1" smtClean="0"/>
              <a:t>řec</a:t>
            </a:r>
            <a:r>
              <a:rPr lang="cs-CZ" sz="2400" dirty="0" smtClean="0"/>
              <a:t>. </a:t>
            </a:r>
            <a:r>
              <a:rPr lang="cs-CZ" sz="2400" dirty="0" err="1" smtClean="0"/>
              <a:t>monachos</a:t>
            </a:r>
            <a:r>
              <a:rPr lang="cs-CZ" sz="2400" dirty="0" smtClean="0"/>
              <a:t>=osamělý) - lidé, kteří opustili lidskou </a:t>
            </a:r>
          </a:p>
          <a:p>
            <a:pPr eaLnBrk="1" hangingPunct="1">
              <a:buFontTx/>
              <a:buNone/>
            </a:pPr>
            <a:r>
              <a:rPr lang="cs-CZ" sz="2400" dirty="0" smtClean="0"/>
              <a:t>společnost a v osamění  vedli duchovní život.</a:t>
            </a:r>
          </a:p>
          <a:p>
            <a:pPr eaLnBrk="1" hangingPunct="1">
              <a:buFontTx/>
              <a:buNone/>
            </a:pPr>
            <a:endParaRPr lang="cs-CZ" sz="2400" dirty="0"/>
          </a:p>
          <a:p>
            <a:pPr eaLnBrk="1" hangingPunct="1">
              <a:buFontTx/>
              <a:buNone/>
            </a:pPr>
            <a:r>
              <a:rPr lang="cs-CZ" sz="2400" dirty="0" smtClean="0"/>
              <a:t>Asketické stažení se ze světa-zřeknutí se manželství, osobního </a:t>
            </a:r>
          </a:p>
          <a:p>
            <a:pPr eaLnBrk="1" hangingPunct="1">
              <a:buFontTx/>
              <a:buNone/>
            </a:pPr>
            <a:r>
              <a:rPr lang="cs-CZ" sz="2400" dirty="0" smtClean="0"/>
              <a:t>majetku, příjemností pohodlného života s cílem ukáznit smysly a </a:t>
            </a:r>
          </a:p>
          <a:p>
            <a:pPr eaLnBrk="1" hangingPunct="1">
              <a:buFontTx/>
              <a:buNone/>
            </a:pPr>
            <a:r>
              <a:rPr lang="cs-CZ" sz="2400" dirty="0" smtClean="0"/>
              <a:t>osvobodit ducha pro rozjímání o zjevené víře není specifikem </a:t>
            </a:r>
          </a:p>
          <a:p>
            <a:pPr eaLnBrk="1" hangingPunct="1">
              <a:buFontTx/>
              <a:buNone/>
            </a:pPr>
            <a:r>
              <a:rPr lang="cs-CZ" sz="2400" dirty="0" smtClean="0"/>
              <a:t>křesťanství, ale vyskytuje se i v některých jiných náboženstvích </a:t>
            </a:r>
          </a:p>
          <a:p>
            <a:pPr eaLnBrk="1" hangingPunct="1">
              <a:buFontTx/>
              <a:buNone/>
            </a:pPr>
            <a:r>
              <a:rPr lang="cs-CZ" sz="2400" dirty="0" smtClean="0"/>
              <a:t>(</a:t>
            </a:r>
            <a:r>
              <a:rPr lang="cs-CZ" sz="2400" dirty="0" err="1" smtClean="0"/>
              <a:t>budhismus</a:t>
            </a:r>
            <a:r>
              <a:rPr lang="cs-CZ" sz="2400" dirty="0" smtClean="0"/>
              <a:t>,  </a:t>
            </a:r>
            <a:r>
              <a:rPr lang="cs-CZ" sz="2400" dirty="0" err="1" smtClean="0"/>
              <a:t>esejci</a:t>
            </a:r>
            <a:r>
              <a:rPr lang="cs-CZ" sz="2400" dirty="0" smtClean="0"/>
              <a:t> v rámci judaismu).</a:t>
            </a:r>
          </a:p>
          <a:p>
            <a:pPr eaLnBrk="1" hangingPunct="1"/>
            <a:endParaRPr lang="cs-CZ" sz="2400" dirty="0" smtClean="0"/>
          </a:p>
          <a:p>
            <a:pPr eaLnBrk="1" hangingPunct="1"/>
            <a:endParaRPr lang="cs-CZ" sz="2000" dirty="0" smtClean="0"/>
          </a:p>
          <a:p>
            <a:pPr eaLnBrk="1" hangingPunct="1"/>
            <a:endParaRPr lang="cs-CZ" sz="20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lum bright="10000"/>
          </a:blip>
          <a:srcRect l="15516" t="12912" r="255"/>
          <a:stretch>
            <a:fillRect/>
          </a:stretch>
        </p:blipFill>
        <p:spPr bwMode="auto">
          <a:xfrm>
            <a:off x="179512" y="260648"/>
            <a:ext cx="8208912" cy="5643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Obdélník 2"/>
          <p:cNvSpPr/>
          <p:nvPr/>
        </p:nvSpPr>
        <p:spPr>
          <a:xfrm>
            <a:off x="3137087" y="3244334"/>
            <a:ext cx="2991653" cy="31393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cs-CZ" dirty="0" smtClean="0"/>
          </a:p>
          <a:p>
            <a:endParaRPr lang="cs-CZ" dirty="0" smtClean="0"/>
          </a:p>
          <a:p>
            <a:endParaRPr lang="cs-CZ" dirty="0" smtClean="0"/>
          </a:p>
          <a:p>
            <a:endParaRPr lang="cs-CZ" dirty="0" smtClean="0"/>
          </a:p>
          <a:p>
            <a:endParaRPr lang="cs-CZ" dirty="0" smtClean="0"/>
          </a:p>
          <a:p>
            <a:endParaRPr lang="cs-CZ" dirty="0" smtClean="0"/>
          </a:p>
          <a:p>
            <a:endParaRPr lang="cs-CZ" dirty="0" smtClean="0"/>
          </a:p>
          <a:p>
            <a:endParaRPr lang="cs-CZ" dirty="0" smtClean="0"/>
          </a:p>
          <a:p>
            <a:endParaRPr lang="cs-CZ" dirty="0" smtClean="0"/>
          </a:p>
          <a:p>
            <a:endParaRPr lang="cs-CZ" dirty="0" smtClean="0"/>
          </a:p>
          <a:p>
            <a:r>
              <a:rPr lang="cs-CZ" dirty="0" err="1" smtClean="0"/>
              <a:t>Göreme</a:t>
            </a:r>
            <a:r>
              <a:rPr lang="cs-CZ" dirty="0" smtClean="0"/>
              <a:t>, </a:t>
            </a:r>
            <a:r>
              <a:rPr lang="cs-CZ" dirty="0" err="1" smtClean="0"/>
              <a:t>Kappadokie</a:t>
            </a:r>
            <a:r>
              <a:rPr lang="cs-CZ" dirty="0" smtClean="0"/>
              <a:t>, Turecko</a:t>
            </a:r>
            <a:endParaRPr lang="cs-CZ"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Kateřina\Pictures\Turecko\3 Göreme (9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3813" y="0"/>
            <a:ext cx="9167813" cy="6096000"/>
          </a:xfrm>
          <a:prstGeom prst="rect">
            <a:avLst/>
          </a:prstGeom>
          <a:noFill/>
        </p:spPr>
      </p:pic>
      <p:sp>
        <p:nvSpPr>
          <p:cNvPr id="3" name="Obdélník 2"/>
          <p:cNvSpPr/>
          <p:nvPr/>
        </p:nvSpPr>
        <p:spPr>
          <a:xfrm>
            <a:off x="4063110" y="3244335"/>
            <a:ext cx="1793889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cs-CZ" dirty="0" smtClean="0"/>
          </a:p>
          <a:p>
            <a:endParaRPr lang="cs-CZ" dirty="0" smtClean="0"/>
          </a:p>
          <a:p>
            <a:endParaRPr lang="cs-CZ" dirty="0" smtClean="0"/>
          </a:p>
          <a:p>
            <a:endParaRPr lang="cs-CZ" dirty="0" smtClean="0"/>
          </a:p>
          <a:p>
            <a:endParaRPr lang="cs-CZ" dirty="0" smtClean="0"/>
          </a:p>
          <a:p>
            <a:endParaRPr lang="cs-CZ" dirty="0" smtClean="0"/>
          </a:p>
          <a:p>
            <a:endParaRPr lang="cs-CZ" dirty="0" smtClean="0"/>
          </a:p>
          <a:p>
            <a:endParaRPr lang="cs-CZ" dirty="0" smtClean="0"/>
          </a:p>
          <a:p>
            <a:endParaRPr lang="cs-CZ" dirty="0" smtClean="0"/>
          </a:p>
          <a:p>
            <a:endParaRPr lang="cs-CZ" dirty="0" smtClean="0"/>
          </a:p>
          <a:p>
            <a:endParaRPr lang="cs-CZ" dirty="0" smtClean="0"/>
          </a:p>
          <a:p>
            <a:r>
              <a:rPr lang="cs-CZ" dirty="0" err="1" smtClean="0"/>
              <a:t>Göreme</a:t>
            </a:r>
            <a:r>
              <a:rPr lang="cs-CZ" dirty="0" smtClean="0"/>
              <a:t>, refektář</a:t>
            </a:r>
            <a:endParaRPr lang="cs-CZ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sz="2800" dirty="0" smtClean="0"/>
              <a:t>Příchod mnišství do Evropy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fontScale="47500" lnSpcReduction="20000"/>
          </a:bodyPr>
          <a:lstStyle/>
          <a:p>
            <a:pPr eaLnBrk="1" hangingPunct="1"/>
            <a:endParaRPr lang="cs-CZ" sz="1600" dirty="0" smtClean="0"/>
          </a:p>
          <a:p>
            <a:pPr eaLnBrk="1" hangingPunct="1"/>
            <a:r>
              <a:rPr lang="cs-CZ" sz="5100" dirty="0" smtClean="0"/>
              <a:t>V průběhu 4. století přichází mnišství také do Evropy.</a:t>
            </a:r>
          </a:p>
          <a:p>
            <a:endParaRPr lang="cs-CZ" sz="5100" dirty="0" smtClean="0"/>
          </a:p>
          <a:p>
            <a:r>
              <a:rPr lang="cs-CZ" sz="5100" dirty="0" smtClean="0"/>
              <a:t>Převzetí východní tradice díky literatuře o mniších, osobním kontaktům s přistěhovalci – např. biskup </a:t>
            </a:r>
            <a:r>
              <a:rPr lang="cs-CZ" sz="5100" dirty="0" err="1" smtClean="0"/>
              <a:t>Atanásius</a:t>
            </a:r>
            <a:r>
              <a:rPr lang="cs-CZ" sz="5100" dirty="0" smtClean="0"/>
              <a:t>, Jan </a:t>
            </a:r>
            <a:r>
              <a:rPr lang="cs-CZ" sz="5100" dirty="0" err="1" smtClean="0"/>
              <a:t>Cassianus</a:t>
            </a:r>
            <a:r>
              <a:rPr lang="cs-CZ" sz="5100" dirty="0" smtClean="0"/>
              <a:t>, zprávy také přinášeli poutníci (</a:t>
            </a:r>
            <a:r>
              <a:rPr lang="cs-CZ" sz="5100" dirty="0" err="1" smtClean="0"/>
              <a:t>Honoratus</a:t>
            </a:r>
            <a:r>
              <a:rPr lang="cs-CZ" sz="5100" dirty="0" smtClean="0"/>
              <a:t>)nebo zájemci o asketický život, kteří se tam vydávali (</a:t>
            </a:r>
            <a:r>
              <a:rPr lang="cs-CZ" sz="5100" dirty="0" err="1" smtClean="0"/>
              <a:t>Hilarius</a:t>
            </a:r>
            <a:r>
              <a:rPr lang="cs-CZ" sz="5100" dirty="0" smtClean="0"/>
              <a:t> z </a:t>
            </a:r>
            <a:r>
              <a:rPr lang="cs-CZ" sz="5100" dirty="0" err="1" smtClean="0"/>
              <a:t>Poitiers</a:t>
            </a:r>
            <a:r>
              <a:rPr lang="cs-CZ" sz="5100" dirty="0" smtClean="0"/>
              <a:t>). </a:t>
            </a:r>
          </a:p>
          <a:p>
            <a:pPr eaLnBrk="1" hangingPunct="1">
              <a:buNone/>
            </a:pPr>
            <a:endParaRPr lang="cs-CZ" sz="5100" dirty="0" smtClean="0"/>
          </a:p>
          <a:p>
            <a:pPr eaLnBrk="1" hangingPunct="1"/>
            <a:r>
              <a:rPr lang="cs-CZ" sz="5100" dirty="0" smtClean="0"/>
              <a:t>Propagátor mnišství v Evropě sv. Martin z </a:t>
            </a:r>
            <a:r>
              <a:rPr lang="cs-CZ" sz="5100" dirty="0" err="1" smtClean="0"/>
              <a:t>Tours</a:t>
            </a:r>
            <a:r>
              <a:rPr lang="cs-CZ" sz="5100" dirty="0" smtClean="0"/>
              <a:t> (+397)</a:t>
            </a:r>
          </a:p>
          <a:p>
            <a:r>
              <a:rPr lang="cs-CZ" sz="5100" dirty="0" smtClean="0"/>
              <a:t>361 založil nejstarší známý klášter na evropské půdě v </a:t>
            </a:r>
            <a:r>
              <a:rPr lang="cs-CZ" sz="5100" dirty="0" err="1" smtClean="0"/>
              <a:t>Ligugé</a:t>
            </a:r>
            <a:r>
              <a:rPr lang="cs-CZ" sz="5100" dirty="0" smtClean="0"/>
              <a:t> (nedaleko </a:t>
            </a:r>
            <a:r>
              <a:rPr lang="cs-CZ" sz="5100" dirty="0" err="1" smtClean="0"/>
              <a:t>Poitiers</a:t>
            </a:r>
            <a:r>
              <a:rPr lang="cs-CZ" sz="5100" dirty="0" smtClean="0"/>
              <a:t>).</a:t>
            </a:r>
            <a:r>
              <a:rPr lang="cs-CZ" sz="5100" i="1" dirty="0"/>
              <a:t> </a:t>
            </a:r>
            <a:r>
              <a:rPr lang="cs-CZ" sz="5100" dirty="0" smtClean="0"/>
              <a:t>Později, již jako biskup v </a:t>
            </a:r>
            <a:r>
              <a:rPr lang="cs-CZ" sz="5100" dirty="0" err="1" smtClean="0"/>
              <a:t>Tours</a:t>
            </a:r>
            <a:r>
              <a:rPr lang="cs-CZ" sz="5100" dirty="0" smtClean="0"/>
              <a:t> založil </a:t>
            </a:r>
            <a:r>
              <a:rPr lang="cs-CZ" sz="5100" dirty="0"/>
              <a:t>poustevnickou </a:t>
            </a:r>
            <a:r>
              <a:rPr lang="cs-CZ" sz="5100" dirty="0" smtClean="0"/>
              <a:t>osadu </a:t>
            </a:r>
            <a:r>
              <a:rPr lang="cs-CZ" sz="5100" dirty="0" err="1" smtClean="0"/>
              <a:t>Marmoutiers</a:t>
            </a:r>
            <a:r>
              <a:rPr lang="cs-CZ" sz="5100" dirty="0" smtClean="0"/>
              <a:t> podobnou </a:t>
            </a:r>
            <a:r>
              <a:rPr lang="cs-CZ" sz="5100" dirty="0"/>
              <a:t>východní </a:t>
            </a:r>
            <a:r>
              <a:rPr lang="cs-CZ" sz="5100" dirty="0" err="1"/>
              <a:t>lávře</a:t>
            </a:r>
            <a:r>
              <a:rPr lang="cs-CZ" sz="5100" dirty="0"/>
              <a:t>. </a:t>
            </a:r>
          </a:p>
          <a:p>
            <a:pPr eaLnBrk="1" hangingPunct="1">
              <a:buFontTx/>
              <a:buNone/>
            </a:pPr>
            <a:endParaRPr lang="cs-CZ" sz="51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L="342900" indent="-342900" algn="l">
              <a:spcBef>
                <a:spcPct val="20000"/>
              </a:spcBef>
              <a:defRPr/>
            </a:pPr>
            <a:r>
              <a:rPr lang="cs-CZ" sz="1600" dirty="0" smtClean="0">
                <a:solidFill>
                  <a:srgbClr val="000000"/>
                </a:solidFill>
                <a:ea typeface="+mn-ea"/>
                <a:cs typeface="+mn-cs"/>
              </a:rPr>
              <a:t>      Propagátor mnišství v Evropě sv. Martin z </a:t>
            </a:r>
            <a:r>
              <a:rPr lang="cs-CZ" sz="1600" dirty="0" err="1" smtClean="0">
                <a:solidFill>
                  <a:srgbClr val="000000"/>
                </a:solidFill>
                <a:ea typeface="+mn-ea"/>
                <a:cs typeface="+mn-cs"/>
              </a:rPr>
              <a:t>Tours</a:t>
            </a:r>
            <a:r>
              <a:rPr lang="cs-CZ" sz="1600" dirty="0" smtClean="0">
                <a:solidFill>
                  <a:srgbClr val="000000"/>
                </a:solidFill>
                <a:ea typeface="+mn-ea"/>
                <a:cs typeface="+mn-cs"/>
              </a:rPr>
              <a:t> (+397).</a:t>
            </a:r>
            <a:br>
              <a:rPr lang="cs-CZ" sz="1600" dirty="0" smtClean="0">
                <a:solidFill>
                  <a:srgbClr val="000000"/>
                </a:solidFill>
                <a:ea typeface="+mn-ea"/>
                <a:cs typeface="+mn-cs"/>
              </a:rPr>
            </a:br>
            <a:r>
              <a:rPr lang="cs-CZ" sz="1600" dirty="0" smtClean="0">
                <a:solidFill>
                  <a:srgbClr val="000000"/>
                </a:solidFill>
                <a:ea typeface="+mn-ea"/>
                <a:cs typeface="+mn-cs"/>
              </a:rPr>
              <a:t>361 založil nejstarší známý klášter na evropské půdě v </a:t>
            </a:r>
            <a:r>
              <a:rPr lang="cs-CZ" sz="1600" dirty="0" err="1" smtClean="0">
                <a:solidFill>
                  <a:srgbClr val="000000"/>
                </a:solidFill>
                <a:ea typeface="+mn-ea"/>
                <a:cs typeface="+mn-cs"/>
              </a:rPr>
              <a:t>Ligugé</a:t>
            </a:r>
            <a:r>
              <a:rPr lang="cs-CZ" sz="1600" dirty="0" smtClean="0">
                <a:solidFill>
                  <a:srgbClr val="000000"/>
                </a:solidFill>
                <a:ea typeface="+mn-ea"/>
                <a:cs typeface="+mn-cs"/>
              </a:rPr>
              <a:t>.</a:t>
            </a:r>
            <a:endParaRPr lang="cs-CZ" dirty="0"/>
          </a:p>
        </p:txBody>
      </p:sp>
      <p:pic>
        <p:nvPicPr>
          <p:cNvPr id="9219" name="Zástupný symbol pro obsah 5"/>
          <p:cNvPicPr>
            <a:picLocks noGrp="1"/>
          </p:cNvPicPr>
          <p:nvPr>
            <p:ph idx="1"/>
          </p:nvPr>
        </p:nvPicPr>
        <p:blipFill>
          <a:blip r:embed="rId2" cstate="print"/>
          <a:srcRect l="14308" t="21843" r="3633" b="9186"/>
          <a:stretch>
            <a:fillRect/>
          </a:stretch>
        </p:blipFill>
        <p:spPr>
          <a:xfrm>
            <a:off x="971550" y="1557338"/>
            <a:ext cx="6731000" cy="4525962"/>
          </a:xfrm>
        </p:spPr>
      </p:pic>
      <p:sp>
        <p:nvSpPr>
          <p:cNvPr id="7" name="Pěticípá hvězda 6"/>
          <p:cNvSpPr/>
          <p:nvPr/>
        </p:nvSpPr>
        <p:spPr>
          <a:xfrm>
            <a:off x="2555875" y="4005263"/>
            <a:ext cx="71438" cy="71437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cs-CZ" sz="2400" dirty="0" smtClean="0"/>
              <a:t>Významné kláštery nejstarší epochy: 5. st. </a:t>
            </a:r>
            <a:r>
              <a:rPr lang="cs-CZ" sz="2400" dirty="0" err="1" smtClean="0"/>
              <a:t>Lérins</a:t>
            </a:r>
            <a:r>
              <a:rPr lang="cs-CZ" sz="2400" dirty="0" smtClean="0"/>
              <a:t> (zakladatel </a:t>
            </a:r>
            <a:r>
              <a:rPr lang="cs-CZ" sz="2400" dirty="0" err="1" smtClean="0"/>
              <a:t>Honoratus</a:t>
            </a:r>
            <a:r>
              <a:rPr lang="cs-CZ" sz="2400" dirty="0" smtClean="0"/>
              <a:t>), Marseille (</a:t>
            </a:r>
            <a:r>
              <a:rPr lang="cs-CZ" sz="2400" dirty="0" err="1" smtClean="0"/>
              <a:t>dvojklášter</a:t>
            </a:r>
            <a:r>
              <a:rPr lang="cs-CZ" sz="2400" dirty="0" smtClean="0"/>
              <a:t>, pro muže a druhý pro ženy- zakladatel Jana </a:t>
            </a:r>
            <a:r>
              <a:rPr lang="cs-CZ" sz="2400" dirty="0" err="1" smtClean="0"/>
              <a:t>Cassianus</a:t>
            </a:r>
            <a:r>
              <a:rPr lang="cs-CZ" sz="2400" dirty="0" smtClean="0"/>
              <a:t>),  tzv. jurští otcové v dnešní východní Francii.</a:t>
            </a:r>
          </a:p>
          <a:p>
            <a:r>
              <a:rPr lang="cs-CZ" sz="2400" dirty="0" smtClean="0"/>
              <a:t>Další kláštery vznikaly ve 4.a 5. století  na italské půdě.</a:t>
            </a:r>
          </a:p>
          <a:p>
            <a:r>
              <a:rPr lang="cs-CZ" sz="2400" dirty="0" smtClean="0"/>
              <a:t>Teologickým základem spisy Jana </a:t>
            </a:r>
            <a:r>
              <a:rPr lang="cs-CZ" sz="2400" dirty="0" err="1" smtClean="0"/>
              <a:t>Cassiana</a:t>
            </a:r>
            <a:endParaRPr lang="cs-CZ" sz="2400" dirty="0" smtClean="0"/>
          </a:p>
          <a:p>
            <a:endParaRPr lang="cs-CZ" sz="2400" dirty="0" smtClean="0"/>
          </a:p>
          <a:p>
            <a:r>
              <a:rPr lang="cs-CZ" sz="2400" dirty="0" smtClean="0"/>
              <a:t>Nejasné postavení mnichů ve vztahu k církevní hierarchii.</a:t>
            </a:r>
          </a:p>
          <a:p>
            <a:r>
              <a:rPr lang="cs-CZ" sz="2400" dirty="0" smtClean="0"/>
              <a:t>Mniši většinou nebyli kněží.</a:t>
            </a:r>
          </a:p>
          <a:p>
            <a:r>
              <a:rPr lang="cs-CZ" sz="2400" dirty="0" smtClean="0"/>
              <a:t>Od 4. století se někteří opati klášterů stávali biskupy.</a:t>
            </a:r>
          </a:p>
          <a:p>
            <a:r>
              <a:rPr lang="cs-CZ" sz="2400" dirty="0" smtClean="0"/>
              <a:t>451 koncil v </a:t>
            </a:r>
            <a:r>
              <a:rPr lang="cs-CZ" sz="2400" dirty="0" err="1" smtClean="0"/>
              <a:t>Chalkedonu</a:t>
            </a:r>
            <a:r>
              <a:rPr lang="cs-CZ" sz="2400" dirty="0" smtClean="0"/>
              <a:t> určil, že kláštery spadají pod jurisdikci biskupů.</a:t>
            </a:r>
          </a:p>
          <a:p>
            <a:endParaRPr lang="cs-CZ" sz="2400" dirty="0" smtClean="0"/>
          </a:p>
          <a:p>
            <a:endParaRPr lang="cs-CZ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 descr="lerins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971600" y="548680"/>
            <a:ext cx="6786944" cy="4525963"/>
          </a:xfrm>
        </p:spPr>
      </p:pic>
      <p:sp>
        <p:nvSpPr>
          <p:cNvPr id="6" name="Obdélník 5"/>
          <p:cNvSpPr/>
          <p:nvPr/>
        </p:nvSpPr>
        <p:spPr>
          <a:xfrm>
            <a:off x="971600" y="3244334"/>
            <a:ext cx="8648384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cs-CZ" dirty="0" smtClean="0"/>
          </a:p>
          <a:p>
            <a:endParaRPr lang="cs-CZ" dirty="0" smtClean="0"/>
          </a:p>
          <a:p>
            <a:endParaRPr lang="cs-CZ" dirty="0" smtClean="0"/>
          </a:p>
          <a:p>
            <a:endParaRPr lang="cs-CZ" dirty="0" smtClean="0"/>
          </a:p>
          <a:p>
            <a:endParaRPr lang="cs-CZ" dirty="0" smtClean="0"/>
          </a:p>
          <a:p>
            <a:endParaRPr lang="cs-CZ" dirty="0" smtClean="0"/>
          </a:p>
          <a:p>
            <a:endParaRPr lang="cs-CZ" dirty="0" smtClean="0"/>
          </a:p>
          <a:p>
            <a:endParaRPr lang="cs-CZ" dirty="0" smtClean="0"/>
          </a:p>
          <a:p>
            <a:r>
              <a:rPr lang="cs-CZ" dirty="0" err="1" smtClean="0"/>
              <a:t>Lérins</a:t>
            </a:r>
            <a:r>
              <a:rPr lang="cs-CZ" dirty="0" smtClean="0"/>
              <a:t>, klášter na ostrově ve Středozemním moři, poblíž Cannes, Francie </a:t>
            </a:r>
            <a:endParaRPr lang="cs-CZ" dirty="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z="2400" dirty="0">
                <a:solidFill>
                  <a:prstClr val="black"/>
                </a:solidFill>
              </a:rPr>
              <a:t>S rozvojem klášterů rostla klášterní pluralita. Vedle sebe existovaly různé řehole, lišící se přísností.  </a:t>
            </a:r>
            <a:endParaRPr lang="cs-CZ" sz="2400" dirty="0" smtClean="0">
              <a:solidFill>
                <a:prstClr val="black"/>
              </a:solidFill>
            </a:endParaRPr>
          </a:p>
          <a:p>
            <a:pPr lvl="0"/>
            <a:endParaRPr lang="cs-CZ" sz="2400" dirty="0" smtClean="0">
              <a:solidFill>
                <a:prstClr val="black"/>
              </a:solidFill>
            </a:endParaRPr>
          </a:p>
          <a:p>
            <a:pPr lvl="0"/>
            <a:r>
              <a:rPr lang="cs-CZ" sz="2400" dirty="0" smtClean="0">
                <a:solidFill>
                  <a:prstClr val="black"/>
                </a:solidFill>
              </a:rPr>
              <a:t>Řehole </a:t>
            </a:r>
            <a:r>
              <a:rPr lang="cs-CZ" sz="2400" smtClean="0">
                <a:solidFill>
                  <a:prstClr val="black"/>
                </a:solidFill>
              </a:rPr>
              <a:t>(dvě) Caesaria</a:t>
            </a:r>
            <a:r>
              <a:rPr lang="cs-CZ" sz="2400" dirty="0" smtClean="0">
                <a:solidFill>
                  <a:prstClr val="black"/>
                </a:solidFill>
              </a:rPr>
              <a:t> z </a:t>
            </a:r>
            <a:r>
              <a:rPr lang="cs-CZ" sz="2400" dirty="0" err="1" smtClean="0">
                <a:solidFill>
                  <a:prstClr val="black"/>
                </a:solidFill>
              </a:rPr>
              <a:t>Arles</a:t>
            </a:r>
            <a:r>
              <a:rPr lang="cs-CZ" sz="2400" dirty="0" smtClean="0">
                <a:solidFill>
                  <a:prstClr val="black"/>
                </a:solidFill>
              </a:rPr>
              <a:t> (Galie), tzv. řehole Mistrova, řehole sv. Benedikta (Itálie), řehole sv. </a:t>
            </a:r>
            <a:r>
              <a:rPr lang="cs-CZ" sz="2400" dirty="0" err="1" smtClean="0">
                <a:solidFill>
                  <a:prstClr val="black"/>
                </a:solidFill>
              </a:rPr>
              <a:t>Kolumbana</a:t>
            </a:r>
            <a:r>
              <a:rPr lang="cs-CZ" sz="2400" dirty="0" smtClean="0">
                <a:solidFill>
                  <a:prstClr val="black"/>
                </a:solidFill>
              </a:rPr>
              <a:t> (Irsko).</a:t>
            </a:r>
          </a:p>
          <a:p>
            <a:pPr lvl="0"/>
            <a:endParaRPr lang="cs-CZ" sz="2400" dirty="0">
              <a:solidFill>
                <a:prstClr val="black"/>
              </a:solidFill>
            </a:endParaRPr>
          </a:p>
          <a:p>
            <a:pPr lvl="0">
              <a:buNone/>
            </a:pPr>
            <a:endParaRPr lang="cs-CZ" sz="2400" dirty="0" smtClean="0">
              <a:solidFill>
                <a:prstClr val="black"/>
              </a:solidFill>
            </a:endParaRPr>
          </a:p>
          <a:p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2800" smtClean="0"/>
              <a:t>Kláštery v Irsku</a:t>
            </a:r>
          </a:p>
        </p:txBody>
      </p:sp>
      <p:sp>
        <p:nvSpPr>
          <p:cNvPr id="10243" name="Zástupný symbol pro text 3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>
              <a:buFontTx/>
              <a:buNone/>
            </a:pPr>
            <a:endParaRPr lang="cs-CZ" sz="1600" dirty="0" smtClean="0"/>
          </a:p>
          <a:p>
            <a:pPr>
              <a:buFontTx/>
              <a:buNone/>
            </a:pPr>
            <a:r>
              <a:rPr lang="cs-CZ" sz="2600" dirty="0" smtClean="0"/>
              <a:t>Klášterní organizace irské církve.</a:t>
            </a:r>
          </a:p>
          <a:p>
            <a:pPr>
              <a:buFontTx/>
              <a:buNone/>
            </a:pPr>
            <a:endParaRPr lang="cs-CZ" sz="2600" dirty="0" smtClean="0"/>
          </a:p>
          <a:p>
            <a:pPr>
              <a:buFontTx/>
              <a:buNone/>
            </a:pPr>
            <a:r>
              <a:rPr lang="cs-CZ" sz="2600" dirty="0" smtClean="0"/>
              <a:t>Klášter byl duchovním centrem klanu nebo kmene. </a:t>
            </a:r>
          </a:p>
          <a:p>
            <a:pPr>
              <a:buFontTx/>
              <a:buNone/>
            </a:pPr>
            <a:r>
              <a:rPr lang="cs-CZ" sz="2600" dirty="0" smtClean="0"/>
              <a:t>Založen vládnoucí dynastií, která se o něj starala i v dalších </a:t>
            </a:r>
          </a:p>
          <a:p>
            <a:pPr>
              <a:buFontTx/>
              <a:buNone/>
            </a:pPr>
            <a:r>
              <a:rPr lang="cs-CZ" sz="2600" dirty="0" smtClean="0"/>
              <a:t>obdobích. </a:t>
            </a:r>
          </a:p>
          <a:p>
            <a:pPr>
              <a:buFontTx/>
              <a:buNone/>
            </a:pPr>
            <a:r>
              <a:rPr lang="cs-CZ" sz="2600" dirty="0" smtClean="0"/>
              <a:t>Opati často příslušníky vládnoucí rodiny.</a:t>
            </a:r>
          </a:p>
          <a:p>
            <a:pPr>
              <a:buFontTx/>
              <a:buNone/>
            </a:pPr>
            <a:r>
              <a:rPr lang="cs-CZ" sz="2600" dirty="0" smtClean="0"/>
              <a:t>Biskupové působili v rámci klášterů a spadali pod pravomoc </a:t>
            </a:r>
          </a:p>
          <a:p>
            <a:pPr>
              <a:buFontTx/>
              <a:buNone/>
            </a:pPr>
            <a:r>
              <a:rPr lang="cs-CZ" sz="2600" dirty="0" smtClean="0"/>
              <a:t>opatů.</a:t>
            </a:r>
          </a:p>
          <a:p>
            <a:pPr>
              <a:buFontTx/>
              <a:buNone/>
            </a:pPr>
            <a:endParaRPr lang="cs-CZ" sz="2600" dirty="0" smtClean="0"/>
          </a:p>
          <a:p>
            <a:pPr>
              <a:buFontTx/>
              <a:buNone/>
            </a:pPr>
            <a:endParaRPr lang="cs-CZ" sz="2600" dirty="0" smtClean="0"/>
          </a:p>
          <a:p>
            <a:pPr>
              <a:buFontTx/>
              <a:buNone/>
            </a:pPr>
            <a:r>
              <a:rPr lang="cs-CZ" sz="2600" dirty="0" smtClean="0"/>
              <a:t>Řehole sv. </a:t>
            </a:r>
            <a:r>
              <a:rPr lang="cs-CZ" sz="2600" dirty="0" err="1" smtClean="0"/>
              <a:t>Kolumbana</a:t>
            </a:r>
            <a:r>
              <a:rPr lang="cs-CZ" sz="2600" dirty="0" smtClean="0"/>
              <a:t> (540-615), velmi přísná,asketická.</a:t>
            </a:r>
          </a:p>
        </p:txBody>
      </p:sp>
      <p:sp>
        <p:nvSpPr>
          <p:cNvPr id="7" name="Obdélník 6"/>
          <p:cNvSpPr/>
          <p:nvPr/>
        </p:nvSpPr>
        <p:spPr>
          <a:xfrm>
            <a:off x="4859338" y="3244850"/>
            <a:ext cx="3960812" cy="1800493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cs-CZ" dirty="0"/>
              <a:t>    </a:t>
            </a:r>
          </a:p>
          <a:p>
            <a:pPr>
              <a:defRPr/>
            </a:pPr>
            <a:endParaRPr lang="cs-CZ" dirty="0"/>
          </a:p>
          <a:p>
            <a:pPr>
              <a:defRPr/>
            </a:pPr>
            <a:endParaRPr lang="cs-CZ" dirty="0"/>
          </a:p>
          <a:p>
            <a:pPr>
              <a:defRPr/>
            </a:pPr>
            <a:endParaRPr lang="cs-CZ" dirty="0"/>
          </a:p>
          <a:p>
            <a:pPr>
              <a:defRPr/>
            </a:pPr>
            <a:endParaRPr lang="cs-CZ" dirty="0"/>
          </a:p>
          <a:p>
            <a:pPr>
              <a:defRPr/>
            </a:pPr>
            <a:endParaRPr lang="cs-CZ" sz="1050" dirty="0"/>
          </a:p>
          <a:p>
            <a:pPr>
              <a:defRPr/>
            </a:pPr>
            <a:endParaRPr lang="cs-CZ" sz="105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5" descr="Irsko 7, Clonmacnoise 03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23528" y="116632"/>
            <a:ext cx="8125076" cy="5400000"/>
          </a:xfrm>
        </p:spPr>
      </p:pic>
      <p:sp>
        <p:nvSpPr>
          <p:cNvPr id="5" name="Obdélník 4"/>
          <p:cNvSpPr/>
          <p:nvPr/>
        </p:nvSpPr>
        <p:spPr>
          <a:xfrm>
            <a:off x="3396966" y="3244334"/>
            <a:ext cx="2350067" cy="286232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endParaRPr lang="cs-CZ" dirty="0" smtClean="0"/>
          </a:p>
          <a:p>
            <a:pPr>
              <a:defRPr/>
            </a:pPr>
            <a:endParaRPr lang="cs-CZ" dirty="0"/>
          </a:p>
          <a:p>
            <a:pPr>
              <a:defRPr/>
            </a:pPr>
            <a:endParaRPr lang="cs-CZ" dirty="0" smtClean="0"/>
          </a:p>
          <a:p>
            <a:pPr>
              <a:defRPr/>
            </a:pPr>
            <a:endParaRPr lang="cs-CZ" dirty="0"/>
          </a:p>
          <a:p>
            <a:pPr>
              <a:defRPr/>
            </a:pPr>
            <a:endParaRPr lang="cs-CZ" dirty="0" smtClean="0"/>
          </a:p>
          <a:p>
            <a:pPr>
              <a:defRPr/>
            </a:pPr>
            <a:endParaRPr lang="cs-CZ" dirty="0"/>
          </a:p>
          <a:p>
            <a:pPr>
              <a:defRPr/>
            </a:pPr>
            <a:endParaRPr lang="cs-CZ" dirty="0" smtClean="0"/>
          </a:p>
          <a:p>
            <a:pPr>
              <a:defRPr/>
            </a:pPr>
            <a:endParaRPr lang="cs-CZ" dirty="0"/>
          </a:p>
          <a:p>
            <a:pPr>
              <a:defRPr/>
            </a:pPr>
            <a:endParaRPr lang="cs-CZ" dirty="0" smtClean="0"/>
          </a:p>
          <a:p>
            <a:pPr>
              <a:defRPr/>
            </a:pPr>
            <a:r>
              <a:rPr lang="cs-CZ" dirty="0" smtClean="0"/>
              <a:t>Klášter </a:t>
            </a:r>
            <a:r>
              <a:rPr lang="cs-CZ" dirty="0"/>
              <a:t>v </a:t>
            </a:r>
            <a:r>
              <a:rPr lang="cs-CZ" dirty="0" err="1"/>
              <a:t>Clonmacnoise</a:t>
            </a:r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10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sz="2800" smtClean="0">
                <a:solidFill>
                  <a:srgbClr val="FF0000"/>
                </a:solidFill>
              </a:rPr>
              <a:t>Sv. Benedikt (480-547)</a:t>
            </a:r>
            <a:br>
              <a:rPr lang="cs-CZ" sz="2800" smtClean="0">
                <a:solidFill>
                  <a:srgbClr val="FF0000"/>
                </a:solidFill>
              </a:rPr>
            </a:br>
            <a:endParaRPr lang="cs-CZ" sz="2800" smtClean="0"/>
          </a:p>
        </p:txBody>
      </p:sp>
      <p:sp>
        <p:nvSpPr>
          <p:cNvPr id="8196" name="Rectangle 3"/>
          <p:cNvSpPr>
            <a:spLocks noGrp="1" noChangeArrowheads="1"/>
          </p:cNvSpPr>
          <p:nvPr>
            <p:ph type="body" sz="half" idx="2"/>
          </p:nvPr>
        </p:nvSpPr>
        <p:spPr>
          <a:xfrm>
            <a:off x="3995936" y="1124744"/>
            <a:ext cx="4690864" cy="5328592"/>
          </a:xfrm>
        </p:spPr>
        <p:txBody>
          <a:bodyPr>
            <a:noAutofit/>
          </a:bodyPr>
          <a:lstStyle/>
          <a:p>
            <a:pPr eaLnBrk="1" hangingPunct="1">
              <a:defRPr/>
            </a:pPr>
            <a:endParaRPr lang="cs-CZ" sz="2000" dirty="0" smtClean="0"/>
          </a:p>
          <a:p>
            <a:pPr eaLnBrk="1" hangingPunct="1">
              <a:defRPr/>
            </a:pPr>
            <a:r>
              <a:rPr lang="cs-CZ" sz="2000" dirty="0" smtClean="0"/>
              <a:t>Největší osobnost raného evropského mnišství.</a:t>
            </a:r>
          </a:p>
          <a:p>
            <a:pPr eaLnBrk="1" hangingPunct="1">
              <a:defRPr/>
            </a:pPr>
            <a:r>
              <a:rPr lang="cs-CZ" sz="2000" dirty="0" smtClean="0"/>
              <a:t>Narodil se v </a:t>
            </a:r>
            <a:r>
              <a:rPr lang="cs-CZ" sz="2000" dirty="0" err="1" smtClean="0"/>
              <a:t>Nursii</a:t>
            </a:r>
            <a:r>
              <a:rPr lang="cs-CZ" sz="2000" dirty="0" smtClean="0"/>
              <a:t> , studoval v Římě, měl hluboký zájem o duchovní život.</a:t>
            </a:r>
          </a:p>
          <a:p>
            <a:pPr eaLnBrk="1" hangingPunct="1">
              <a:defRPr/>
            </a:pPr>
            <a:r>
              <a:rPr lang="cs-CZ" sz="2000" dirty="0" smtClean="0"/>
              <a:t>Nejprve poustevníkem, pro své následovníky založil klášter v </a:t>
            </a:r>
            <a:r>
              <a:rPr lang="cs-CZ" sz="2000" dirty="0" err="1" smtClean="0"/>
              <a:t>Subiacu</a:t>
            </a:r>
            <a:r>
              <a:rPr lang="cs-CZ" sz="2000" dirty="0" smtClean="0"/>
              <a:t>.</a:t>
            </a:r>
          </a:p>
          <a:p>
            <a:pPr eaLnBrk="1" hangingPunct="1">
              <a:defRPr/>
            </a:pPr>
            <a:r>
              <a:rPr lang="cs-CZ" sz="2000" dirty="0" smtClean="0"/>
              <a:t>529  založil klášter </a:t>
            </a:r>
            <a:r>
              <a:rPr lang="cs-CZ" sz="2000" dirty="0" err="1" smtClean="0"/>
              <a:t>Monte</a:t>
            </a:r>
            <a:r>
              <a:rPr lang="cs-CZ" sz="2000" dirty="0" smtClean="0"/>
              <a:t> </a:t>
            </a:r>
            <a:r>
              <a:rPr lang="cs-CZ" sz="2000" dirty="0" err="1" smtClean="0"/>
              <a:t>Cassino</a:t>
            </a:r>
            <a:r>
              <a:rPr lang="cs-CZ" sz="2000" dirty="0" smtClean="0"/>
              <a:t> a stal se v něm opatem. Pro tamní mnichy sepsal řeholi.</a:t>
            </a:r>
          </a:p>
          <a:p>
            <a:pPr eaLnBrk="1" hangingPunct="1">
              <a:defRPr/>
            </a:pPr>
            <a:endParaRPr lang="cs-CZ" sz="2000" dirty="0" smtClean="0"/>
          </a:p>
          <a:p>
            <a:pPr eaLnBrk="1" hangingPunct="1">
              <a:defRPr/>
            </a:pPr>
            <a:r>
              <a:rPr lang="cs-CZ" sz="2000" dirty="0" smtClean="0"/>
              <a:t>Pohřben na </a:t>
            </a:r>
            <a:r>
              <a:rPr lang="cs-CZ" sz="2000" dirty="0" err="1" smtClean="0"/>
              <a:t>Monte</a:t>
            </a:r>
            <a:r>
              <a:rPr lang="cs-CZ" sz="2000" dirty="0" smtClean="0"/>
              <a:t> </a:t>
            </a:r>
            <a:r>
              <a:rPr lang="cs-CZ" sz="2000" dirty="0" err="1" smtClean="0"/>
              <a:t>Cassinu</a:t>
            </a:r>
            <a:r>
              <a:rPr lang="cs-CZ" sz="2000" dirty="0" smtClean="0"/>
              <a:t>.</a:t>
            </a:r>
          </a:p>
          <a:p>
            <a:pPr eaLnBrk="1" hangingPunct="1">
              <a:defRPr/>
            </a:pPr>
            <a:endParaRPr lang="cs-CZ" sz="2000" dirty="0" smtClean="0"/>
          </a:p>
          <a:p>
            <a:pPr eaLnBrk="1" hangingPunct="1">
              <a:defRPr/>
            </a:pPr>
            <a:r>
              <a:rPr lang="cs-CZ" sz="2000" dirty="0" smtClean="0"/>
              <a:t>Sv. Řehoř Veliký ve Čtyřech knihách Dialogů napsal jeho životopis.</a:t>
            </a:r>
          </a:p>
          <a:p>
            <a:pPr eaLnBrk="1" hangingPunct="1">
              <a:defRPr/>
            </a:pPr>
            <a:endParaRPr lang="cs-CZ" sz="2000" dirty="0" smtClean="0"/>
          </a:p>
          <a:p>
            <a:pPr eaLnBrk="1" hangingPunct="1">
              <a:defRPr/>
            </a:pPr>
            <a:endParaRPr lang="cs-CZ" sz="2000" dirty="0" smtClean="0"/>
          </a:p>
          <a:p>
            <a:pPr eaLnBrk="1" hangingPunct="1">
              <a:defRPr/>
            </a:pPr>
            <a:r>
              <a:rPr lang="cs-CZ" sz="2000" dirty="0" err="1" smtClean="0"/>
              <a:t>Fra</a:t>
            </a:r>
            <a:r>
              <a:rPr lang="cs-CZ" sz="2000" dirty="0" smtClean="0"/>
              <a:t> </a:t>
            </a:r>
            <a:r>
              <a:rPr lang="cs-CZ" sz="2000" dirty="0" err="1" smtClean="0"/>
              <a:t>Angelico</a:t>
            </a:r>
            <a:r>
              <a:rPr lang="cs-CZ" sz="2000" dirty="0" smtClean="0"/>
              <a:t>, Sv. Benedikt</a:t>
            </a:r>
          </a:p>
        </p:txBody>
      </p:sp>
      <p:pic>
        <p:nvPicPr>
          <p:cNvPr id="11268" name="Zástupný symbol pro obsah 5" descr="225px-Fra_Angelico_031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611560" y="1916832"/>
            <a:ext cx="3162300" cy="3851275"/>
          </a:xfr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2800" dirty="0">
                <a:solidFill>
                  <a:prstClr val="black"/>
                </a:solidFill>
              </a:rPr>
              <a:t>Mnišství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cs-CZ" sz="2400" dirty="0" smtClean="0"/>
              <a:t>V </a:t>
            </a:r>
            <a:r>
              <a:rPr lang="cs-CZ" sz="2400" b="1" dirty="0" smtClean="0"/>
              <a:t>křesťanství</a:t>
            </a:r>
            <a:r>
              <a:rPr lang="cs-CZ" sz="2400" dirty="0" smtClean="0"/>
              <a:t> způsob života zasvěceného Bohu, jenž má pomoci </a:t>
            </a:r>
          </a:p>
          <a:p>
            <a:pPr>
              <a:buNone/>
            </a:pPr>
            <a:r>
              <a:rPr lang="cs-CZ" sz="2400" dirty="0" smtClean="0"/>
              <a:t>jedinci najít cestu k Bohu.</a:t>
            </a:r>
          </a:p>
          <a:p>
            <a:pPr>
              <a:buNone/>
            </a:pPr>
            <a:endParaRPr lang="cs-CZ" sz="2400" dirty="0"/>
          </a:p>
          <a:p>
            <a:pPr>
              <a:buNone/>
            </a:pPr>
            <a:r>
              <a:rPr lang="cs-CZ" sz="2400" dirty="0" smtClean="0"/>
              <a:t>Křesťanské mnišství vycházelo z ducha evangelií, ve snaze  </a:t>
            </a:r>
          </a:p>
          <a:p>
            <a:pPr>
              <a:buNone/>
            </a:pPr>
            <a:r>
              <a:rPr lang="cs-CZ" sz="2400" dirty="0" smtClean="0"/>
              <a:t>o duchovní dokonalost se má jedinec vzdát majetku a běžných</a:t>
            </a:r>
          </a:p>
          <a:p>
            <a:pPr>
              <a:buNone/>
            </a:pPr>
            <a:r>
              <a:rPr lang="cs-CZ" sz="2400" dirty="0" smtClean="0"/>
              <a:t> lidských pout a naprosto se odevzdat Kristu. </a:t>
            </a:r>
          </a:p>
          <a:p>
            <a:pPr>
              <a:buNone/>
            </a:pPr>
            <a:r>
              <a:rPr lang="cs-CZ" sz="2400" dirty="0" smtClean="0"/>
              <a:t>Sebezapření jen počátkem cesty, konečným cílem dosáhnout </a:t>
            </a:r>
          </a:p>
          <a:p>
            <a:pPr>
              <a:buNone/>
            </a:pPr>
            <a:r>
              <a:rPr lang="cs-CZ" sz="2400" dirty="0" smtClean="0"/>
              <a:t>prostřednictvím modlitby spojení s Bohem. </a:t>
            </a:r>
          </a:p>
          <a:p>
            <a:pPr>
              <a:buNone/>
            </a:pPr>
            <a:endParaRPr lang="cs-CZ" sz="2400" dirty="0"/>
          </a:p>
          <a:p>
            <a:pPr>
              <a:buNone/>
            </a:pPr>
            <a:endParaRPr lang="cs-CZ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Nadpis 7"/>
          <p:cNvSpPr>
            <a:spLocks noGrp="1"/>
          </p:cNvSpPr>
          <p:nvPr>
            <p:ph type="title"/>
          </p:nvPr>
        </p:nvSpPr>
        <p:spPr>
          <a:xfrm>
            <a:off x="457200" y="6381750"/>
            <a:ext cx="8229600" cy="287338"/>
          </a:xfrm>
        </p:spPr>
        <p:txBody>
          <a:bodyPr>
            <a:noAutofit/>
          </a:bodyPr>
          <a:lstStyle/>
          <a:p>
            <a:pPr algn="l"/>
            <a:r>
              <a:rPr lang="cs-CZ" sz="1600" dirty="0" smtClean="0"/>
              <a:t>    </a:t>
            </a:r>
            <a:r>
              <a:rPr lang="cs-CZ" sz="1600" dirty="0" err="1" smtClean="0"/>
              <a:t>Subiaco</a:t>
            </a:r>
            <a:r>
              <a:rPr lang="cs-CZ" sz="1600" dirty="0" smtClean="0"/>
              <a:t>                                                                                              </a:t>
            </a:r>
            <a:r>
              <a:rPr lang="cs-CZ" sz="1600" dirty="0" err="1" smtClean="0"/>
              <a:t>Monte</a:t>
            </a:r>
            <a:r>
              <a:rPr lang="cs-CZ" sz="1600" dirty="0" smtClean="0"/>
              <a:t> </a:t>
            </a:r>
            <a:r>
              <a:rPr lang="cs-CZ" sz="1600" dirty="0" err="1" smtClean="0"/>
              <a:t>Cassino</a:t>
            </a:r>
            <a:endParaRPr lang="cs-CZ" sz="1600" dirty="0" smtClean="0"/>
          </a:p>
        </p:txBody>
      </p:sp>
      <p:pic>
        <p:nvPicPr>
          <p:cNvPr id="12291" name="Zástupný symbol pro obsah 12" descr="Itálie 2013 092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395536" y="1052736"/>
            <a:ext cx="3351751" cy="5040000"/>
          </a:xfrm>
        </p:spPr>
      </p:pic>
      <p:pic>
        <p:nvPicPr>
          <p:cNvPr id="12292" name="Zástupný symbol pro obsah 13" descr="330px-Monte_Cassino_Opactwo_1.jpg"/>
          <p:cNvPicPr>
            <a:picLocks noGrp="1" noChangeAspect="1"/>
          </p:cNvPicPr>
          <p:nvPr>
            <p:ph sz="half" idx="2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4211960" y="1988840"/>
            <a:ext cx="4552840" cy="3420000"/>
          </a:xfr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cs-CZ" sz="2400" dirty="0" smtClean="0"/>
              <a:t>Novosti života, o niž mluvilo evangelium, tak bylo možno v tomto </a:t>
            </a:r>
          </a:p>
          <a:p>
            <a:pPr>
              <a:buNone/>
            </a:pPr>
            <a:r>
              <a:rPr lang="cs-CZ" sz="2400" dirty="0" smtClean="0"/>
              <a:t>životě docílit pouze ustavičným přirozených choutek a </a:t>
            </a:r>
          </a:p>
          <a:p>
            <a:pPr>
              <a:buNone/>
            </a:pPr>
            <a:r>
              <a:rPr lang="cs-CZ" sz="2400" dirty="0" smtClean="0"/>
              <a:t>postupným očišťováním mysli. O samotě, mimo dosah lidské </a:t>
            </a:r>
          </a:p>
          <a:p>
            <a:pPr>
              <a:buNone/>
            </a:pPr>
            <a:r>
              <a:rPr lang="cs-CZ" sz="2400" dirty="0" smtClean="0"/>
              <a:t>společnosti a oproštěn od jejích svodů a pokušení, mohl člověk </a:t>
            </a:r>
          </a:p>
          <a:p>
            <a:pPr>
              <a:buNone/>
            </a:pPr>
            <a:r>
              <a:rPr lang="cs-CZ" sz="2400" dirty="0" smtClean="0"/>
              <a:t>prostřednictvím milosti docílit onoho odpoutání od stvořených </a:t>
            </a:r>
          </a:p>
          <a:p>
            <a:pPr>
              <a:buNone/>
            </a:pPr>
            <a:r>
              <a:rPr lang="cs-CZ" sz="2400" dirty="0" smtClean="0"/>
              <a:t>věcí, jež jej za neustálých modliteb vedlo k nejdokonalejšímu </a:t>
            </a:r>
          </a:p>
          <a:p>
            <a:pPr>
              <a:buNone/>
            </a:pPr>
            <a:r>
              <a:rPr lang="cs-CZ" sz="2400" dirty="0" smtClean="0"/>
              <a:t>setkání s Bohem.</a:t>
            </a:r>
          </a:p>
          <a:p>
            <a:pPr>
              <a:buNone/>
            </a:pPr>
            <a:r>
              <a:rPr lang="cs-CZ" sz="2200" dirty="0" smtClean="0"/>
              <a:t>(H. </a:t>
            </a:r>
            <a:r>
              <a:rPr lang="cs-CZ" sz="2200" dirty="0" err="1" smtClean="0"/>
              <a:t>Lawrence</a:t>
            </a:r>
            <a:r>
              <a:rPr lang="cs-CZ" sz="2200" dirty="0" smtClean="0"/>
              <a:t>, Dějiny středověkého mnišství).</a:t>
            </a:r>
            <a:endParaRPr lang="cs-CZ" sz="2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800" dirty="0" smtClean="0"/>
              <a:t>Počátky mnišství</a:t>
            </a:r>
            <a:endParaRPr lang="cs-CZ" sz="28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endParaRPr lang="cs-CZ" sz="2400" dirty="0" smtClean="0">
              <a:solidFill>
                <a:prstClr val="black"/>
              </a:solidFill>
            </a:endParaRPr>
          </a:p>
          <a:p>
            <a:pPr lvl="0"/>
            <a:r>
              <a:rPr lang="cs-CZ" sz="2400" dirty="0" smtClean="0">
                <a:solidFill>
                  <a:prstClr val="black"/>
                </a:solidFill>
              </a:rPr>
              <a:t>Křesťanské mnišství  již od 2. století. Očekávání druhého příchodu Páně.</a:t>
            </a:r>
          </a:p>
          <a:p>
            <a:pPr lvl="0"/>
            <a:endParaRPr lang="cs-CZ" sz="2400" dirty="0">
              <a:solidFill>
                <a:prstClr val="black"/>
              </a:solidFill>
            </a:endParaRPr>
          </a:p>
          <a:p>
            <a:pPr lvl="0"/>
            <a:r>
              <a:rPr lang="cs-CZ" sz="2400" dirty="0" smtClean="0">
                <a:solidFill>
                  <a:prstClr val="black"/>
                </a:solidFill>
              </a:rPr>
              <a:t>Velký rozvoj ve 3. a 4. století - pouštní mnišství ( odkaz na evangelium sv. Marka, které začíná na poušti prorockým hlasem Jana Křtitele).</a:t>
            </a:r>
          </a:p>
          <a:p>
            <a:pPr lvl="0"/>
            <a:endParaRPr lang="cs-CZ" sz="2400" dirty="0" smtClean="0">
              <a:solidFill>
                <a:prstClr val="black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800" dirty="0" smtClean="0"/>
              <a:t>Egypt jako kolébka mnišství</a:t>
            </a:r>
            <a:endParaRPr lang="cs-CZ" sz="28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/>
            <a:r>
              <a:rPr lang="cs-CZ" sz="2400" dirty="0">
                <a:solidFill>
                  <a:prstClr val="black"/>
                </a:solidFill>
              </a:rPr>
              <a:t>Kolébkou křesťanského mnišství Egypt, Palestina a Sýrie</a:t>
            </a:r>
            <a:r>
              <a:rPr lang="cs-CZ" sz="2400" dirty="0" smtClean="0">
                <a:solidFill>
                  <a:prstClr val="black"/>
                </a:solidFill>
              </a:rPr>
              <a:t>.</a:t>
            </a:r>
            <a:endParaRPr lang="cs-CZ" sz="2400" dirty="0" smtClean="0"/>
          </a:p>
          <a:p>
            <a:r>
              <a:rPr lang="cs-CZ" sz="2400" dirty="0" smtClean="0"/>
              <a:t>V utváření křesťanského náboženství měly hlavní vliv východořímské provincie, mezi </a:t>
            </a:r>
            <a:r>
              <a:rPr lang="cs-CZ" sz="2400" dirty="0"/>
              <a:t>nimi </a:t>
            </a:r>
            <a:r>
              <a:rPr lang="cs-CZ" sz="2400" dirty="0" smtClean="0"/>
              <a:t>vynikala </a:t>
            </a:r>
            <a:r>
              <a:rPr lang="cs-CZ" sz="2400" dirty="0"/>
              <a:t>alexandrijská církev. </a:t>
            </a:r>
            <a:endParaRPr lang="cs-CZ" sz="2400" dirty="0" smtClean="0"/>
          </a:p>
          <a:p>
            <a:r>
              <a:rPr lang="cs-CZ" sz="2400" dirty="0" smtClean="0"/>
              <a:t>V Alexandrii existovala slavná Alexandrijská škola, kde </a:t>
            </a:r>
            <a:r>
              <a:rPr lang="cs-CZ" sz="2400" dirty="0"/>
              <a:t>se potkávala platónská filosofie i židovství, bylo to </a:t>
            </a:r>
            <a:r>
              <a:rPr lang="cs-CZ" sz="2400" dirty="0" smtClean="0"/>
              <a:t>nejdůležitější </a:t>
            </a:r>
            <a:r>
              <a:rPr lang="cs-CZ" sz="2400" dirty="0"/>
              <a:t>středisko křesťanského myšlení. </a:t>
            </a:r>
            <a:endParaRPr lang="cs-CZ" sz="2400" dirty="0" smtClean="0"/>
          </a:p>
          <a:p>
            <a:r>
              <a:rPr lang="cs-CZ" sz="2400" dirty="0" smtClean="0"/>
              <a:t>V Alexandrii působili, nebo z ní vzešli: Klement Alexandrijský 150-211/6),  </a:t>
            </a:r>
            <a:r>
              <a:rPr lang="cs-CZ" sz="2400" dirty="0" err="1" smtClean="0"/>
              <a:t>Origenes</a:t>
            </a:r>
            <a:r>
              <a:rPr lang="cs-CZ" sz="2400" dirty="0" smtClean="0"/>
              <a:t> (185-253), </a:t>
            </a:r>
            <a:r>
              <a:rPr lang="cs-CZ" sz="2400" dirty="0" err="1" smtClean="0"/>
              <a:t>Arius</a:t>
            </a:r>
            <a:r>
              <a:rPr lang="cs-CZ" sz="2400" dirty="0" smtClean="0"/>
              <a:t> (256-333), </a:t>
            </a:r>
            <a:r>
              <a:rPr lang="cs-CZ" sz="2400" dirty="0" err="1" smtClean="0"/>
              <a:t>Atanásius</a:t>
            </a:r>
            <a:r>
              <a:rPr lang="cs-CZ" sz="2400" dirty="0" smtClean="0"/>
              <a:t> (296-373).</a:t>
            </a:r>
            <a:endParaRPr lang="cs-CZ" sz="2400" dirty="0"/>
          </a:p>
          <a:p>
            <a:endParaRPr lang="cs-CZ" sz="2400" dirty="0" smtClean="0"/>
          </a:p>
          <a:p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800" dirty="0">
                <a:solidFill>
                  <a:prstClr val="black"/>
                </a:solidFill>
                <a:ea typeface="+mn-ea"/>
                <a:cs typeface="+mn-cs"/>
              </a:rPr>
              <a:t>Dvě formy  mnišství</a:t>
            </a:r>
            <a:endParaRPr lang="cs-CZ" sz="28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>
              <a:buNone/>
            </a:pPr>
            <a:endParaRPr lang="cs-CZ" sz="2000" dirty="0" smtClean="0">
              <a:solidFill>
                <a:prstClr val="black"/>
              </a:solidFill>
            </a:endParaRPr>
          </a:p>
          <a:p>
            <a:pPr lvl="0">
              <a:buNone/>
            </a:pPr>
            <a:endParaRPr lang="cs-CZ" sz="2000" dirty="0">
              <a:solidFill>
                <a:prstClr val="black"/>
              </a:solidFill>
            </a:endParaRPr>
          </a:p>
          <a:p>
            <a:pPr lvl="0">
              <a:buNone/>
            </a:pPr>
            <a:r>
              <a:rPr lang="cs-CZ" sz="2400" dirty="0" smtClean="0">
                <a:solidFill>
                  <a:prstClr val="black"/>
                </a:solidFill>
              </a:rPr>
              <a:t>Individuální </a:t>
            </a:r>
            <a:r>
              <a:rPr lang="cs-CZ" sz="2400" dirty="0">
                <a:solidFill>
                  <a:prstClr val="black"/>
                </a:solidFill>
              </a:rPr>
              <a:t>mnišství = </a:t>
            </a:r>
            <a:r>
              <a:rPr lang="cs-CZ" sz="2400" dirty="0" smtClean="0">
                <a:solidFill>
                  <a:prstClr val="black"/>
                </a:solidFill>
              </a:rPr>
              <a:t>poustevnictví (eremitství)</a:t>
            </a:r>
            <a:endParaRPr lang="cs-CZ" sz="2400" dirty="0">
              <a:solidFill>
                <a:prstClr val="black"/>
              </a:solidFill>
            </a:endParaRPr>
          </a:p>
          <a:p>
            <a:pPr lvl="0">
              <a:buNone/>
            </a:pPr>
            <a:endParaRPr lang="cs-CZ" sz="2400" dirty="0" smtClean="0">
              <a:solidFill>
                <a:prstClr val="black"/>
              </a:solidFill>
            </a:endParaRPr>
          </a:p>
          <a:p>
            <a:pPr lvl="0">
              <a:buNone/>
            </a:pPr>
            <a:r>
              <a:rPr lang="cs-CZ" sz="2400" dirty="0" smtClean="0">
                <a:solidFill>
                  <a:prstClr val="black"/>
                </a:solidFill>
              </a:rPr>
              <a:t> Kolektivní </a:t>
            </a:r>
            <a:r>
              <a:rPr lang="cs-CZ" sz="2400" dirty="0">
                <a:solidFill>
                  <a:prstClr val="black"/>
                </a:solidFill>
              </a:rPr>
              <a:t>mnišství   =   </a:t>
            </a:r>
            <a:r>
              <a:rPr lang="cs-CZ" sz="2400" dirty="0" err="1">
                <a:solidFill>
                  <a:prstClr val="black"/>
                </a:solidFill>
              </a:rPr>
              <a:t>cenobitství</a:t>
            </a:r>
            <a:r>
              <a:rPr lang="cs-CZ" sz="2400" dirty="0">
                <a:solidFill>
                  <a:prstClr val="black"/>
                </a:solidFill>
              </a:rPr>
              <a:t> </a:t>
            </a:r>
            <a:r>
              <a:rPr lang="cs-CZ" sz="2400" dirty="0" smtClean="0">
                <a:solidFill>
                  <a:prstClr val="black"/>
                </a:solidFill>
              </a:rPr>
              <a:t>(klášterní život)           </a:t>
            </a:r>
          </a:p>
          <a:p>
            <a:pPr lvl="0">
              <a:buNone/>
            </a:pPr>
            <a:r>
              <a:rPr lang="cs-CZ" sz="2400" dirty="0">
                <a:solidFill>
                  <a:prstClr val="black"/>
                </a:solidFill>
              </a:rPr>
              <a:t> </a:t>
            </a:r>
            <a:r>
              <a:rPr lang="cs-CZ" sz="2400" dirty="0" smtClean="0">
                <a:solidFill>
                  <a:prstClr val="black"/>
                </a:solidFill>
              </a:rPr>
              <a:t>                                            </a:t>
            </a:r>
            <a:endParaRPr lang="cs-CZ" sz="2400" dirty="0">
              <a:solidFill>
                <a:prstClr val="black"/>
              </a:solidFill>
            </a:endParaRPr>
          </a:p>
          <a:p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800" dirty="0" smtClean="0">
                <a:solidFill>
                  <a:srgbClr val="FF0000"/>
                </a:solidFill>
              </a:rPr>
              <a:t>Sv. Antonín Poustevník  (251-356)</a:t>
            </a:r>
            <a:br>
              <a:rPr lang="cs-CZ" sz="2800" dirty="0" smtClean="0">
                <a:solidFill>
                  <a:srgbClr val="FF0000"/>
                </a:solidFill>
              </a:rPr>
            </a:br>
            <a:r>
              <a:rPr lang="cs-CZ" sz="2800" dirty="0" smtClean="0"/>
              <a:t> </a:t>
            </a:r>
            <a:r>
              <a:rPr lang="cs-CZ" sz="2800" dirty="0" smtClean="0">
                <a:solidFill>
                  <a:srgbClr val="FF0000"/>
                </a:solidFill>
              </a:rPr>
              <a:t>Zakladatel pouštního mnišství</a:t>
            </a:r>
            <a:endParaRPr lang="cs-CZ" sz="2800" dirty="0">
              <a:solidFill>
                <a:srgbClr val="FF00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sz="2400" dirty="0" smtClean="0"/>
              <a:t>Koptsky hovořící křesťan z alexandrijského kraje. </a:t>
            </a:r>
          </a:p>
          <a:p>
            <a:r>
              <a:rPr lang="cs-CZ" sz="2400" dirty="0" smtClean="0"/>
              <a:t>Nebyl prvním poustevníkem, ale získal pro tuto cestu mnoho následovníků. Poustevníci  žili v osamění, neměli žádná speciální pravidla života.</a:t>
            </a:r>
          </a:p>
          <a:p>
            <a:r>
              <a:rPr lang="cs-CZ" sz="2400" dirty="0" smtClean="0"/>
              <a:t>Cestě k Bohu (duchovnímu růstu) se učili od duchovních učitelů (poustevníků, kteří byli na této cestě již pokročilí).</a:t>
            </a:r>
          </a:p>
          <a:p>
            <a:r>
              <a:rPr lang="cs-CZ" sz="2400" dirty="0" smtClean="0"/>
              <a:t>I Antonín měl svého učitele, později se uchýlil do samoty.</a:t>
            </a:r>
          </a:p>
          <a:p>
            <a:r>
              <a:rPr lang="cs-CZ" sz="2400" dirty="0" smtClean="0"/>
              <a:t>Po dvacet let žil na poušti v naprostém osamění, později se stal  učitelem a vůdčím představitelem poustevníků, vyhledávaným zájemci o asketický život v poušti. . </a:t>
            </a:r>
          </a:p>
          <a:p>
            <a:r>
              <a:rPr lang="cs-CZ" sz="2400" dirty="0" smtClean="0"/>
              <a:t>„Život sv. Antonína“ od </a:t>
            </a:r>
            <a:r>
              <a:rPr lang="cs-CZ" sz="2400" dirty="0" err="1" smtClean="0"/>
              <a:t>Atanásia</a:t>
            </a:r>
            <a:r>
              <a:rPr lang="cs-CZ" sz="2400" dirty="0" smtClean="0"/>
              <a:t> zpopularizoval poustevnictví.</a:t>
            </a:r>
          </a:p>
          <a:p>
            <a:pPr>
              <a:buNone/>
            </a:pPr>
            <a:endParaRPr lang="cs-CZ" sz="2400" dirty="0" smtClean="0"/>
          </a:p>
          <a:p>
            <a:endParaRPr lang="cs-CZ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7172" name="Picture 4" descr="C:\Users\Kateřina\Pictures\Egypt\Egypt 2016\Jiří\IMG_1064 (2)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88640"/>
            <a:ext cx="8291242" cy="6120000"/>
          </a:xfrm>
          <a:prstGeom prst="rect">
            <a:avLst/>
          </a:prstGeom>
          <a:noFill/>
        </p:spPr>
      </p:pic>
      <p:sp>
        <p:nvSpPr>
          <p:cNvPr id="8" name="Obdélník 7"/>
          <p:cNvSpPr/>
          <p:nvPr/>
        </p:nvSpPr>
        <p:spPr>
          <a:xfrm>
            <a:off x="467545" y="3244334"/>
            <a:ext cx="7327358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cs-CZ" dirty="0" smtClean="0"/>
          </a:p>
          <a:p>
            <a:endParaRPr lang="cs-CZ" dirty="0"/>
          </a:p>
          <a:p>
            <a:endParaRPr lang="cs-CZ" dirty="0" smtClean="0"/>
          </a:p>
          <a:p>
            <a:endParaRPr lang="cs-CZ" dirty="0"/>
          </a:p>
          <a:p>
            <a:endParaRPr lang="cs-CZ" dirty="0" smtClean="0"/>
          </a:p>
          <a:p>
            <a:endParaRPr lang="cs-CZ" dirty="0"/>
          </a:p>
          <a:p>
            <a:endParaRPr lang="cs-CZ" dirty="0" smtClean="0"/>
          </a:p>
          <a:p>
            <a:endParaRPr lang="cs-CZ" dirty="0"/>
          </a:p>
          <a:p>
            <a:endParaRPr lang="cs-CZ" dirty="0" smtClean="0"/>
          </a:p>
          <a:p>
            <a:endParaRPr lang="cs-CZ" dirty="0"/>
          </a:p>
          <a:p>
            <a:endParaRPr lang="cs-CZ" dirty="0" smtClean="0"/>
          </a:p>
          <a:p>
            <a:r>
              <a:rPr lang="cs-CZ" dirty="0" smtClean="0"/>
              <a:t>Pohled na údajnou jeskyni sv. Antonína. Západní poušť, Egypt. </a:t>
            </a:r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598</TotalTime>
  <Words>1351</Words>
  <Application>Microsoft Office PowerPoint</Application>
  <PresentationFormat>Předvádění na obrazovce (4:3)</PresentationFormat>
  <Paragraphs>265</Paragraphs>
  <Slides>30</Slides>
  <Notes>2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30</vt:i4>
      </vt:variant>
    </vt:vector>
  </HeadingPairs>
  <TitlesOfParts>
    <vt:vector size="31" baseType="lpstr">
      <vt:lpstr>Motiv sady Office</vt:lpstr>
      <vt:lpstr>Počátky mnišství</vt:lpstr>
      <vt:lpstr>Mnišství</vt:lpstr>
      <vt:lpstr>Mnišství</vt:lpstr>
      <vt:lpstr>Snímek 4</vt:lpstr>
      <vt:lpstr>Počátky mnišství</vt:lpstr>
      <vt:lpstr>Egypt jako kolébka mnišství</vt:lpstr>
      <vt:lpstr>Dvě formy  mnišství</vt:lpstr>
      <vt:lpstr>Sv. Antonín Poustevník  (251-356)  Zakladatel pouštního mnišství</vt:lpstr>
      <vt:lpstr>Snímek 9</vt:lpstr>
      <vt:lpstr>Snímek 10</vt:lpstr>
      <vt:lpstr>Poustevnictví ve 4.a 5. století</vt:lpstr>
      <vt:lpstr>Sv. Pachomius  (287-347)  Zakladatel cenobitského  mnišství</vt:lpstr>
      <vt:lpstr>Pachomiovský klášter</vt:lpstr>
      <vt:lpstr>Snímek 14</vt:lpstr>
      <vt:lpstr>Snímek 15</vt:lpstr>
      <vt:lpstr>Snímek 16</vt:lpstr>
      <vt:lpstr>Klášter sv. Antonína v Západní poušti. Refektář.</vt:lpstr>
      <vt:lpstr>Sv. Basileos Veliký (330-379)  Zakladatel východního mnišství</vt:lpstr>
      <vt:lpstr>Snímek 19</vt:lpstr>
      <vt:lpstr>Snímek 20</vt:lpstr>
      <vt:lpstr>Snímek 21</vt:lpstr>
      <vt:lpstr>Příchod mnišství do Evropy</vt:lpstr>
      <vt:lpstr>      Propagátor mnišství v Evropě sv. Martin z Tours (+397). 361 založil nejstarší známý klášter na evropské půdě v Ligugé.</vt:lpstr>
      <vt:lpstr>Snímek 24</vt:lpstr>
      <vt:lpstr>Snímek 25</vt:lpstr>
      <vt:lpstr>Snímek 26</vt:lpstr>
      <vt:lpstr>Kláštery v Irsku</vt:lpstr>
      <vt:lpstr>Snímek 28</vt:lpstr>
      <vt:lpstr>Sv. Benedikt (480-547) </vt:lpstr>
      <vt:lpstr>    Subiaco                                                                                              Monte Cassino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Počátky mnišství</dc:title>
  <dc:creator>Kateřina</dc:creator>
  <cp:lastModifiedBy>Kateřina</cp:lastModifiedBy>
  <cp:revision>50</cp:revision>
  <dcterms:created xsi:type="dcterms:W3CDTF">2018-10-09T14:03:25Z</dcterms:created>
  <dcterms:modified xsi:type="dcterms:W3CDTF">2018-10-15T14:58:05Z</dcterms:modified>
</cp:coreProperties>
</file>