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75" r:id="rId14"/>
    <p:sldId id="268" r:id="rId15"/>
    <p:sldId id="270" r:id="rId16"/>
    <p:sldId id="269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77289" autoAdjust="0"/>
  </p:normalViewPr>
  <p:slideViewPr>
    <p:cSldViewPr snapToGrid="0" snapToObjects="1">
      <p:cViewPr varScale="1">
        <p:scale>
          <a:sx n="89" d="100"/>
          <a:sy n="89" d="100"/>
        </p:scale>
        <p:origin x="22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05-Nov-18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05-Nov-18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https://en.wikipedia.org/wiki/Colorless_green_ideas_sleep_furiously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85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DeVitto</a:t>
            </a:r>
            <a:r>
              <a:rPr lang="cs-CZ" dirty="0"/>
              <a:t>, 116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Statement 3 is true, statement 9 is false, and all the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rest are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?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. </a:t>
            </a:r>
            <a:br>
              <a:rPr lang="en-US" dirty="0"/>
            </a:b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EM8gZCWQ2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B2</a:t>
            </a:r>
            <a: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  <a:t>69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b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b="1" dirty="0">
                <a:latin typeface="Calibri" charset="0"/>
                <a:ea typeface="ＭＳ Ｐゴシック" charset="0"/>
                <a:cs typeface="ＭＳ Ｐゴシック" charset="0"/>
              </a:rPr>
              <a:t>Sociální kontext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br>
              <a:rPr lang="cs-CZ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4. Verbální komunikace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Grice, H. P. (1975). Logic and conversation.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 maximy:</a:t>
            </a:r>
          </a:p>
          <a:p>
            <a:pPr lvl="1"/>
            <a:r>
              <a:rPr lang="cs-CZ" dirty="0"/>
              <a:t>maxima relevance</a:t>
            </a:r>
          </a:p>
          <a:p>
            <a:pPr lvl="2"/>
            <a:r>
              <a:rPr lang="cs-CZ" dirty="0"/>
              <a:t>obtížné přesně definovat, obecně: sdělení má souviset s předmětem konverzace</a:t>
            </a:r>
          </a:p>
          <a:p>
            <a:pPr lvl="2"/>
            <a:r>
              <a:rPr lang="cs-CZ" dirty="0"/>
              <a:t>např. někdo pomlouvá vašeho známého a vy začnete mluvit o počasí -&gt; jelikož platí maxima relevance, lze změnu tématu interpretovat jako neochotu pokračovat v daném hovoru</a:t>
            </a:r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Grice, H. P. (1975). Logic and conversation.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 maximy:</a:t>
            </a:r>
          </a:p>
          <a:p>
            <a:pPr lvl="1"/>
            <a:r>
              <a:rPr lang="cs-CZ" dirty="0"/>
              <a:t>maxima vhodného stylu</a:t>
            </a:r>
          </a:p>
          <a:p>
            <a:pPr lvl="2"/>
            <a:r>
              <a:rPr lang="cs-CZ" dirty="0"/>
              <a:t>být srozumitelný – nepoužívat nejasné či neznámé termíny</a:t>
            </a:r>
          </a:p>
          <a:p>
            <a:pPr lvl="2"/>
            <a:r>
              <a:rPr lang="cs-CZ" dirty="0"/>
              <a:t>držet se smysluplného pořadí</a:t>
            </a:r>
          </a:p>
          <a:p>
            <a:pPr lvl="2"/>
            <a:r>
              <a:rPr lang="cs-CZ" dirty="0"/>
              <a:t>zde nejde o to „co“ je říkáno, ale „jak“</a:t>
            </a:r>
          </a:p>
          <a:p>
            <a:pPr lvl="2"/>
            <a:endParaRPr lang="cs-CZ" dirty="0"/>
          </a:p>
          <a:p>
            <a:r>
              <a:rPr lang="cs-CZ" dirty="0">
                <a:hlinkClick r:id="rId2"/>
              </a:rPr>
              <a:t>https://www.youtube.com/watch?v=vEM8gZCWQ2w</a:t>
            </a:r>
            <a:r>
              <a:rPr lang="cs-CZ" dirty="0"/>
              <a:t> – příklady porušení 4 maxim v TBBT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Kulturní a </a:t>
            </a:r>
            <a:r>
              <a:rPr lang="cs-CZ" dirty="0" err="1"/>
              <a:t>gendrový</a:t>
            </a:r>
            <a:r>
              <a:rPr lang="cs-CZ" dirty="0"/>
              <a:t> kontext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alternativní principy (někdy v konfliktu s kooperací)</a:t>
            </a:r>
          </a:p>
          <a:p>
            <a:pPr lvl="1"/>
            <a:r>
              <a:rPr lang="cs-CZ" dirty="0"/>
              <a:t>princip přátelských vztahů</a:t>
            </a:r>
          </a:p>
          <a:p>
            <a:pPr lvl="1"/>
            <a:r>
              <a:rPr lang="cs-CZ" dirty="0"/>
              <a:t>princip zachování tváře</a:t>
            </a:r>
          </a:p>
          <a:p>
            <a:pPr lvl="2"/>
            <a:r>
              <a:rPr lang="cs-CZ" dirty="0"/>
              <a:t>Asie, Jižní Amerika</a:t>
            </a:r>
          </a:p>
          <a:p>
            <a:pPr lvl="1"/>
            <a:r>
              <a:rPr lang="cs-CZ" dirty="0"/>
              <a:t>princip sebe-umenšování (</a:t>
            </a:r>
            <a:r>
              <a:rPr lang="cs-CZ" dirty="0" err="1"/>
              <a:t>self</a:t>
            </a:r>
            <a:r>
              <a:rPr lang="cs-CZ" dirty="0"/>
              <a:t>-</a:t>
            </a:r>
            <a:r>
              <a:rPr lang="cs-CZ" dirty="0" err="1"/>
              <a:t>denigration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odlišnosti v projevech mužů a žen</a:t>
            </a:r>
          </a:p>
          <a:p>
            <a:pPr lvl="1"/>
            <a:r>
              <a:rPr lang="cs-CZ" dirty="0"/>
              <a:t>důvody? (vrozené, socializace, sociální moc)</a:t>
            </a:r>
          </a:p>
          <a:p>
            <a:pPr lvl="1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938" y="1103587"/>
            <a:ext cx="9191786" cy="468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Míra slušnosti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přímost / nepřímost</a:t>
            </a:r>
          </a:p>
          <a:p>
            <a:r>
              <a:rPr lang="cs-CZ" dirty="0"/>
              <a:t>slušnost zachovává:</a:t>
            </a:r>
          </a:p>
          <a:p>
            <a:pPr lvl="1"/>
            <a:r>
              <a:rPr lang="cs-CZ" dirty="0"/>
              <a:t>pozitivní </a:t>
            </a:r>
            <a:r>
              <a:rPr lang="cs-CZ" dirty="0" err="1"/>
              <a:t>sebeobraz</a:t>
            </a:r>
            <a:endParaRPr lang="cs-CZ" dirty="0"/>
          </a:p>
          <a:p>
            <a:pPr lvl="1"/>
            <a:r>
              <a:rPr lang="cs-CZ" dirty="0"/>
              <a:t>autonomii</a:t>
            </a:r>
          </a:p>
          <a:p>
            <a:pPr lvl="1"/>
            <a:endParaRPr lang="cs-CZ" dirty="0"/>
          </a:p>
          <a:p>
            <a:r>
              <a:rPr lang="cs-CZ" dirty="0"/>
              <a:t>„milosrdné lži“ (pro-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deception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výhody a negativa?</a:t>
            </a:r>
          </a:p>
          <a:p>
            <a:pPr lvl="1"/>
            <a:r>
              <a:rPr lang="cs-CZ" dirty="0"/>
              <a:t>další typy lhaní (</a:t>
            </a:r>
            <a:r>
              <a:rPr lang="cs-CZ" dirty="0" err="1"/>
              <a:t>self</a:t>
            </a:r>
            <a:r>
              <a:rPr lang="cs-CZ" dirty="0"/>
              <a:t>-</a:t>
            </a:r>
            <a:r>
              <a:rPr lang="cs-CZ" dirty="0" err="1"/>
              <a:t>enhancement</a:t>
            </a:r>
            <a:r>
              <a:rPr lang="cs-CZ" dirty="0"/>
              <a:t>, </a:t>
            </a:r>
            <a:r>
              <a:rPr lang="cs-CZ" dirty="0" err="1"/>
              <a:t>selfish</a:t>
            </a:r>
            <a:r>
              <a:rPr lang="cs-CZ" dirty="0"/>
              <a:t> </a:t>
            </a:r>
            <a:r>
              <a:rPr lang="cs-CZ" dirty="0" err="1"/>
              <a:t>deception</a:t>
            </a:r>
            <a:r>
              <a:rPr lang="cs-CZ" dirty="0"/>
              <a:t>, </a:t>
            </a:r>
            <a:r>
              <a:rPr lang="cs-CZ" dirty="0" err="1"/>
              <a:t>harming</a:t>
            </a:r>
            <a:r>
              <a:rPr lang="cs-CZ" dirty="0"/>
              <a:t> </a:t>
            </a:r>
            <a:r>
              <a:rPr lang="cs-CZ" dirty="0" err="1"/>
              <a:t>deception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r>
              <a:rPr lang="cs-CZ" dirty="0"/>
              <a:t>přehnaná mírnost – asertivita – agresivní komunikace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Asertivita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obecné principy asertivní komunikace:</a:t>
            </a:r>
          </a:p>
          <a:p>
            <a:r>
              <a:rPr lang="cs-CZ" dirty="0"/>
              <a:t>popisujte problém, nehodnoťte, nesuďte</a:t>
            </a:r>
          </a:p>
          <a:p>
            <a:r>
              <a:rPr lang="cs-CZ" dirty="0"/>
              <a:t>uveďte svoji perspektivu</a:t>
            </a:r>
            <a:endParaRPr lang="en-US" dirty="0"/>
          </a:p>
          <a:p>
            <a:r>
              <a:rPr lang="cs-CZ" dirty="0"/>
              <a:t>používejte „j</a:t>
            </a:r>
            <a:r>
              <a:rPr lang="en-US" dirty="0"/>
              <a:t>á</a:t>
            </a:r>
            <a:r>
              <a:rPr lang="cs-CZ" dirty="0"/>
              <a:t>-konstrukce“, ne obecné tvrzení nebo pasiv</a:t>
            </a:r>
          </a:p>
          <a:p>
            <a:r>
              <a:rPr lang="cs-CZ" dirty="0"/>
              <a:t>navrhněte řešení</a:t>
            </a:r>
          </a:p>
          <a:p>
            <a:r>
              <a:rPr lang="cs-CZ" dirty="0"/>
              <a:t>ujistěte se, že všichni rozuměli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komunikace „bez následků“ pro reputaci </a:t>
            </a:r>
            <a:r>
              <a:rPr lang="cs-CZ" dirty="0" err="1"/>
              <a:t>promlouvajícícho</a:t>
            </a:r>
            <a:endParaRPr lang="cs-CZ" dirty="0"/>
          </a:p>
          <a:p>
            <a:r>
              <a:rPr lang="cs-CZ" dirty="0"/>
              <a:t>výhody: </a:t>
            </a:r>
            <a:endParaRPr lang="en-US" dirty="0"/>
          </a:p>
          <a:p>
            <a:pPr lvl="1"/>
            <a:r>
              <a:rPr lang="cs-CZ" dirty="0"/>
              <a:t>upřímnost, rovnost</a:t>
            </a:r>
          </a:p>
          <a:p>
            <a:r>
              <a:rPr lang="cs-CZ" dirty="0"/>
              <a:t>nevýhody: </a:t>
            </a:r>
            <a:endParaRPr lang="en-US" dirty="0"/>
          </a:p>
          <a:p>
            <a:pPr lvl="1"/>
            <a:r>
              <a:rPr lang="cs-CZ" dirty="0"/>
              <a:t>absence zábran, neznámá </a:t>
            </a:r>
            <a:r>
              <a:rPr lang="cs-CZ" dirty="0" err="1"/>
              <a:t>kredibilita</a:t>
            </a:r>
            <a:endParaRPr lang="cs-CZ" dirty="0"/>
          </a:p>
          <a:p>
            <a:endParaRPr lang="cs-CZ" dirty="0"/>
          </a:p>
          <a:p>
            <a:r>
              <a:rPr lang="cs-CZ" dirty="0"/>
              <a:t>kde najít rovnováhu?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Používání verbální komunikace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cs-CZ" dirty="0" err="1"/>
              <a:t>intensional</a:t>
            </a:r>
            <a:r>
              <a:rPr lang="cs-CZ" dirty="0"/>
              <a:t> &amp; </a:t>
            </a:r>
            <a:r>
              <a:rPr lang="cs-CZ" dirty="0" err="1"/>
              <a:t>extensional</a:t>
            </a:r>
            <a:r>
              <a:rPr lang="cs-CZ" dirty="0"/>
              <a:t> </a:t>
            </a:r>
            <a:r>
              <a:rPr lang="cs-CZ" dirty="0" err="1"/>
              <a:t>orientation</a:t>
            </a:r>
            <a:endParaRPr lang="cs-CZ" dirty="0"/>
          </a:p>
          <a:p>
            <a:pPr lvl="1"/>
            <a:r>
              <a:rPr lang="cs-CZ" dirty="0" err="1"/>
              <a:t>intensional</a:t>
            </a:r>
            <a:r>
              <a:rPr lang="cs-CZ" dirty="0"/>
              <a:t> – vnímání v souladu se slovní nálepkou</a:t>
            </a:r>
          </a:p>
          <a:p>
            <a:pPr lvl="2"/>
            <a:r>
              <a:rPr lang="cs-CZ" dirty="0"/>
              <a:t>bez ohledu na nezmíněné dimenze / aspekty dané osoby či jevu</a:t>
            </a:r>
          </a:p>
          <a:p>
            <a:pPr lvl="1"/>
            <a:r>
              <a:rPr lang="cs-CZ" dirty="0" err="1"/>
              <a:t>extensional</a:t>
            </a:r>
            <a:r>
              <a:rPr lang="cs-CZ" dirty="0"/>
              <a:t> – opak </a:t>
            </a:r>
          </a:p>
          <a:p>
            <a:pPr lvl="1"/>
            <a:r>
              <a:rPr lang="cs-CZ" dirty="0"/>
              <a:t>pomůcka: neříkat, jací lidé jsou, ale co konkrétně udělali</a:t>
            </a:r>
          </a:p>
          <a:p>
            <a:r>
              <a:rPr lang="cs-CZ" dirty="0"/>
              <a:t>faktické vs. </a:t>
            </a:r>
            <a:r>
              <a:rPr lang="cs-CZ" dirty="0" err="1"/>
              <a:t>inferenční</a:t>
            </a:r>
            <a:r>
              <a:rPr lang="cs-CZ" dirty="0"/>
              <a:t> výpovědi -&gt;</a:t>
            </a:r>
          </a:p>
          <a:p>
            <a:pPr lvl="1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A </a:t>
            </a:r>
            <a:r>
              <a:rPr lang="en-US" dirty="0"/>
              <a:t>well-liked college teacher had just completed </a:t>
            </a:r>
            <a:r>
              <a:rPr lang="cs-CZ" dirty="0"/>
              <a:t> </a:t>
            </a:r>
            <a:r>
              <a:rPr lang="en-US" dirty="0"/>
              <a:t>making up the final examinations and had turned off the lights in the office. </a:t>
            </a:r>
            <a:r>
              <a:rPr lang="cs-CZ" dirty="0"/>
              <a:t>J</a:t>
            </a:r>
            <a:r>
              <a:rPr lang="en-US" dirty="0" err="1"/>
              <a:t>ust</a:t>
            </a:r>
            <a:r>
              <a:rPr lang="en-US" dirty="0"/>
              <a:t> then a tall, broad figure with dark glasses appeared and demanded the examination. </a:t>
            </a:r>
            <a:r>
              <a:rPr lang="cs-CZ" dirty="0"/>
              <a:t>T</a:t>
            </a:r>
            <a:r>
              <a:rPr lang="en-US" dirty="0"/>
              <a:t>he professor opened the drawer. </a:t>
            </a:r>
            <a:r>
              <a:rPr lang="cs-CZ" dirty="0"/>
              <a:t>E</a:t>
            </a:r>
            <a:r>
              <a:rPr lang="en-US" dirty="0" err="1"/>
              <a:t>verything</a:t>
            </a:r>
            <a:r>
              <a:rPr lang="en-US" dirty="0"/>
              <a:t> in the drawer was picked up and the</a:t>
            </a:r>
            <a:r>
              <a:rPr lang="cs-CZ" dirty="0"/>
              <a:t> </a:t>
            </a:r>
            <a:r>
              <a:rPr lang="en-US" dirty="0"/>
              <a:t>individual ran down the corridor. </a:t>
            </a:r>
            <a:r>
              <a:rPr lang="cs-CZ" dirty="0"/>
              <a:t>T</a:t>
            </a:r>
            <a:r>
              <a:rPr lang="en-US" dirty="0"/>
              <a:t>he dean was</a:t>
            </a:r>
            <a:r>
              <a:rPr lang="cs-CZ" dirty="0"/>
              <a:t> </a:t>
            </a:r>
            <a:r>
              <a:rPr lang="en-US" dirty="0"/>
              <a:t>notified immediately</a:t>
            </a:r>
            <a:r>
              <a:rPr lang="cs-CZ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721475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/>
              <a:t>A </a:t>
            </a:r>
            <a:r>
              <a:rPr lang="en-US" sz="2400" dirty="0"/>
              <a:t>well-liked college teacher had just completed </a:t>
            </a:r>
            <a:r>
              <a:rPr lang="cs-CZ" sz="2400" dirty="0"/>
              <a:t> </a:t>
            </a:r>
            <a:r>
              <a:rPr lang="en-US" sz="2400" dirty="0"/>
              <a:t>making up the final examinations and had turned off the lights in the office. </a:t>
            </a:r>
            <a:r>
              <a:rPr lang="cs-CZ" sz="2400" dirty="0"/>
              <a:t>J</a:t>
            </a:r>
            <a:r>
              <a:rPr lang="en-US" sz="2400" dirty="0" err="1"/>
              <a:t>ust</a:t>
            </a:r>
            <a:r>
              <a:rPr lang="en-US" sz="2400" dirty="0"/>
              <a:t> then a tall, broad figure with dark glasses appeared and demanded the examination. </a:t>
            </a:r>
            <a:r>
              <a:rPr lang="cs-CZ" sz="2400" dirty="0"/>
              <a:t>T</a:t>
            </a:r>
            <a:r>
              <a:rPr lang="en-US" sz="2400" dirty="0"/>
              <a:t>he professor opened the drawer. </a:t>
            </a:r>
            <a:r>
              <a:rPr lang="cs-CZ" sz="2400" dirty="0"/>
              <a:t>E</a:t>
            </a:r>
            <a:r>
              <a:rPr lang="en-US" sz="2400" dirty="0" err="1"/>
              <a:t>verything</a:t>
            </a:r>
            <a:r>
              <a:rPr lang="en-US" sz="2400" dirty="0"/>
              <a:t> in the drawer was picked up and the</a:t>
            </a:r>
            <a:r>
              <a:rPr lang="cs-CZ" sz="2400" dirty="0"/>
              <a:t> </a:t>
            </a:r>
            <a:r>
              <a:rPr lang="en-US" sz="2400" dirty="0"/>
              <a:t>individual ran down the corridor. </a:t>
            </a:r>
            <a:r>
              <a:rPr lang="cs-CZ" sz="2400" dirty="0"/>
              <a:t>T</a:t>
            </a:r>
            <a:r>
              <a:rPr lang="en-US" sz="2400" dirty="0"/>
              <a:t>he dean was</a:t>
            </a:r>
            <a:r>
              <a:rPr lang="cs-CZ" sz="2400" dirty="0"/>
              <a:t> </a:t>
            </a:r>
            <a:r>
              <a:rPr lang="en-US" sz="2400" dirty="0"/>
              <a:t>notified immediately</a:t>
            </a:r>
            <a:r>
              <a:rPr lang="cs-CZ" sz="2400" dirty="0"/>
              <a:t>. (T / F / 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thief was tall and broad and wore dark glasses.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professor turned off the lights.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</a:t>
            </a:r>
            <a:r>
              <a:rPr lang="en-US" dirty="0"/>
              <a:t> tall figure demanded the examination.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examination was picked up by someone.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</a:t>
            </a:r>
            <a:r>
              <a:rPr lang="en-US" dirty="0"/>
              <a:t>he examination was picked up by the</a:t>
            </a:r>
            <a:r>
              <a:rPr lang="cs-CZ" dirty="0"/>
              <a:t> </a:t>
            </a:r>
            <a:r>
              <a:rPr lang="en-US" dirty="0"/>
              <a:t>professor.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tall, broad figure appeared after the professor turned off the lights in the office.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man who opened the drawer was the professor.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professor ran down the corridor.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drawer was never actually opened.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Three persons are referred to in this report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Verbální nebo orální?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66083" cy="5121275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text e-mailu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smích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otázka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pauza v rozhovoru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pozdrav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„</a:t>
            </a:r>
            <a:r>
              <a:rPr lang="cs-CZ" dirty="0" err="1"/>
              <a:t>uhm</a:t>
            </a:r>
            <a:r>
              <a:rPr lang="cs-CZ" dirty="0"/>
              <a:t>“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dirty="0"/>
              <a:t>(liché = verbální, sudé = neverbální)</a:t>
            </a:r>
          </a:p>
          <a:p>
            <a:pPr marL="514350" indent="-514350">
              <a:buNone/>
            </a:pPr>
            <a:r>
              <a:rPr lang="cs-CZ" dirty="0"/>
              <a:t>verbální obsah lze zapsat slovy (s výjimkou citoslovcí)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problémy používání jazyka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statičnost</a:t>
            </a:r>
          </a:p>
          <a:p>
            <a:pPr lvl="1"/>
            <a:r>
              <a:rPr lang="cs-CZ" dirty="0"/>
              <a:t>statické popisy vs. dynamická realita</a:t>
            </a:r>
          </a:p>
          <a:p>
            <a:pPr lvl="1"/>
            <a:r>
              <a:rPr lang="cs-CZ" dirty="0"/>
              <a:t>naše verbální označení mohou být neaktuální</a:t>
            </a:r>
          </a:p>
          <a:p>
            <a:r>
              <a:rPr lang="cs-CZ" dirty="0"/>
              <a:t>nerozlišování (</a:t>
            </a:r>
            <a:r>
              <a:rPr lang="cs-CZ" dirty="0" err="1"/>
              <a:t>indiscrimination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stejný popis odpovídá různým lidem / věcem</a:t>
            </a:r>
          </a:p>
          <a:p>
            <a:pPr lvl="1"/>
            <a:r>
              <a:rPr lang="cs-CZ" dirty="0"/>
              <a:t>„politik“ má </a:t>
            </a:r>
            <a:r>
              <a:rPr lang="cs-CZ" dirty="0" err="1"/>
              <a:t>konotativní</a:t>
            </a:r>
            <a:r>
              <a:rPr lang="cs-CZ" dirty="0"/>
              <a:t> významy</a:t>
            </a:r>
            <a:r>
              <a:rPr lang="en-US" dirty="0"/>
              <a:t>,</a:t>
            </a:r>
            <a:r>
              <a:rPr lang="cs-CZ" dirty="0"/>
              <a:t> </a:t>
            </a:r>
            <a:r>
              <a:rPr lang="en-US" dirty="0" err="1"/>
              <a:t>které</a:t>
            </a:r>
            <a:r>
              <a:rPr lang="cs-CZ" dirty="0"/>
              <a:t> nemusí odpovídat všem politikům</a:t>
            </a:r>
          </a:p>
          <a:p>
            <a:r>
              <a:rPr lang="cs-CZ" dirty="0"/>
              <a:t>polarizace</a:t>
            </a:r>
          </a:p>
          <a:p>
            <a:pPr lvl="1"/>
            <a:r>
              <a:rPr lang="cs-CZ" dirty="0"/>
              <a:t>tendence k černobílému vnímání světa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Několik rovin analýzy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fonologická</a:t>
            </a:r>
          </a:p>
          <a:p>
            <a:r>
              <a:rPr lang="cs-CZ" dirty="0"/>
              <a:t>syntaktická (gramatická)</a:t>
            </a:r>
          </a:p>
          <a:p>
            <a:pPr lvl="1"/>
            <a:r>
              <a:rPr lang="cs-CZ" dirty="0"/>
              <a:t>„</a:t>
            </a:r>
            <a:r>
              <a:rPr lang="en-US" b="1" dirty="0"/>
              <a:t>Colorless green ideas sleep furiously</a:t>
            </a:r>
            <a:r>
              <a:rPr lang="cs-CZ" dirty="0"/>
              <a:t>“</a:t>
            </a:r>
            <a:r>
              <a:rPr lang="en-US" b="1" dirty="0"/>
              <a:t> 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Noam</a:t>
            </a:r>
            <a:r>
              <a:rPr lang="cs-CZ" dirty="0"/>
              <a:t> </a:t>
            </a:r>
            <a:r>
              <a:rPr lang="cs-CZ" dirty="0" err="1"/>
              <a:t>Chomsky</a:t>
            </a:r>
            <a:r>
              <a:rPr lang="cs-CZ" dirty="0"/>
              <a:t>, 1957)</a:t>
            </a:r>
          </a:p>
          <a:p>
            <a:r>
              <a:rPr lang="cs-CZ" dirty="0"/>
              <a:t>sémantická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Význam není ve slovech, ale v lidech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změna s časem, místem, partnery, kulturou</a:t>
            </a:r>
          </a:p>
          <a:p>
            <a:pPr lvl="1"/>
            <a:r>
              <a:rPr lang="cs-CZ" dirty="0"/>
              <a:t>příklady?</a:t>
            </a:r>
          </a:p>
          <a:p>
            <a:pPr lvl="1"/>
            <a:r>
              <a:rPr lang="cs-CZ" dirty="0"/>
              <a:t>„zábava“ a jiné hodnotící soudy</a:t>
            </a:r>
          </a:p>
          <a:p>
            <a:pPr lvl="1"/>
            <a:r>
              <a:rPr lang="cs-CZ" dirty="0"/>
              <a:t>univerzální pojmy – „spravedlnost“, „láska“</a:t>
            </a:r>
          </a:p>
          <a:p>
            <a:pPr lvl="1"/>
            <a:r>
              <a:rPr lang="cs-CZ" dirty="0"/>
              <a:t>„jak se vede?“ – pozdrav vs. zájem o novinky</a:t>
            </a:r>
          </a:p>
          <a:p>
            <a:r>
              <a:rPr lang="cs-CZ" dirty="0"/>
              <a:t>logický positivismus – snaha o „čisté“ univerzální poznání nezatížené „nesprávným“ používáním jazyka</a:t>
            </a:r>
          </a:p>
          <a:p>
            <a:pPr lvl="1"/>
            <a:r>
              <a:rPr lang="cs-CZ" dirty="0"/>
              <a:t>po kritice pozdního </a:t>
            </a:r>
            <a:r>
              <a:rPr lang="cs-CZ" dirty="0" err="1"/>
              <a:t>Wittgensteina</a:t>
            </a:r>
            <a:r>
              <a:rPr lang="cs-CZ" dirty="0"/>
              <a:t> a </a:t>
            </a:r>
            <a:r>
              <a:rPr lang="cs-CZ" dirty="0" err="1"/>
              <a:t>Quinea</a:t>
            </a:r>
            <a:r>
              <a:rPr lang="cs-CZ" dirty="0"/>
              <a:t> projekt opuštěn</a:t>
            </a:r>
          </a:p>
          <a:p>
            <a:r>
              <a:rPr lang="cs-CZ" b="1" dirty="0" err="1"/>
              <a:t>bypassing</a:t>
            </a:r>
            <a:r>
              <a:rPr lang="cs-CZ" dirty="0"/>
              <a:t> (míjení se)</a:t>
            </a:r>
          </a:p>
          <a:p>
            <a:pPr lvl="1"/>
            <a:r>
              <a:rPr lang="cs-CZ" dirty="0"/>
              <a:t>různé slova pro stejnou věc</a:t>
            </a:r>
          </a:p>
          <a:p>
            <a:pPr lvl="1"/>
            <a:r>
              <a:rPr lang="cs-CZ" dirty="0"/>
              <a:t>stejné slovo s různým významem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Bypassing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/>
              <a:t>Chris</a:t>
            </a:r>
            <a:r>
              <a:rPr lang="en-US" dirty="0"/>
              <a:t>:  </a:t>
            </a:r>
            <a:r>
              <a:rPr lang="cs-CZ" dirty="0"/>
              <a:t>„</a:t>
            </a:r>
            <a:r>
              <a:rPr lang="en-US" dirty="0"/>
              <a:t>I’m not interested in one-night stands. I want a permanent relationship.</a:t>
            </a:r>
            <a:r>
              <a:rPr lang="cs-CZ" dirty="0"/>
              <a:t>“</a:t>
            </a:r>
            <a:endParaRPr lang="en-US" dirty="0"/>
          </a:p>
          <a:p>
            <a:pPr>
              <a:buNone/>
            </a:pPr>
            <a:r>
              <a:rPr lang="en-US" dirty="0"/>
              <a:t>[</a:t>
            </a:r>
            <a:r>
              <a:rPr lang="cs-CZ" dirty="0"/>
              <a:t>Význam</a:t>
            </a:r>
            <a:r>
              <a:rPr lang="en-US" dirty="0"/>
              <a:t>: I want an exclusive dating relationship but not marriage</a:t>
            </a:r>
            <a:r>
              <a:rPr lang="cs-CZ" dirty="0"/>
              <a:t>.</a:t>
            </a:r>
            <a:r>
              <a:rPr lang="en-US" dirty="0"/>
              <a:t>]</a:t>
            </a:r>
          </a:p>
          <a:p>
            <a:pPr>
              <a:buNone/>
            </a:pPr>
            <a:r>
              <a:rPr lang="cs-CZ" dirty="0"/>
              <a:t>Pat</a:t>
            </a:r>
            <a:r>
              <a:rPr lang="en-US" dirty="0"/>
              <a:t>:  </a:t>
            </a:r>
            <a:r>
              <a:rPr lang="cs-CZ" dirty="0"/>
              <a:t>„</a:t>
            </a:r>
            <a:r>
              <a:rPr lang="en-US" dirty="0"/>
              <a:t>I’m not ready for that.</a:t>
            </a:r>
            <a:r>
              <a:rPr lang="cs-CZ" dirty="0"/>
              <a:t>“</a:t>
            </a:r>
            <a:r>
              <a:rPr lang="en-US" dirty="0"/>
              <a:t> </a:t>
            </a:r>
            <a:endParaRPr lang="cs-CZ" dirty="0"/>
          </a:p>
          <a:p>
            <a:pPr>
              <a:buNone/>
            </a:pPr>
            <a:r>
              <a:rPr lang="en-US" dirty="0"/>
              <a:t>[</a:t>
            </a:r>
            <a:r>
              <a:rPr lang="cs-CZ" dirty="0"/>
              <a:t>Význam</a:t>
            </a:r>
            <a:r>
              <a:rPr lang="en-US" dirty="0"/>
              <a:t>: I’m not ready for marriage.]</a:t>
            </a:r>
            <a:endParaRPr lang="cs-CZ" dirty="0"/>
          </a:p>
          <a:p>
            <a:pPr algn="r">
              <a:buNone/>
            </a:pPr>
            <a:r>
              <a:rPr lang="cs-CZ" dirty="0"/>
              <a:t>(</a:t>
            </a:r>
            <a:r>
              <a:rPr lang="cs-CZ" dirty="0" err="1"/>
              <a:t>DeVitto</a:t>
            </a:r>
            <a:r>
              <a:rPr lang="cs-CZ" dirty="0"/>
              <a:t>, p. 101)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Bypassing</a:t>
            </a:r>
            <a:r>
              <a:rPr lang="cs-CZ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/>
              <a:t>Chris</a:t>
            </a:r>
            <a:r>
              <a:rPr lang="en-US" dirty="0"/>
              <a:t>:  </a:t>
            </a:r>
            <a:r>
              <a:rPr lang="cs-CZ" dirty="0"/>
              <a:t>„</a:t>
            </a:r>
            <a:r>
              <a:rPr lang="en-US" dirty="0"/>
              <a:t> I don’t really believe in religion.</a:t>
            </a:r>
            <a:r>
              <a:rPr lang="cs-CZ" dirty="0"/>
              <a:t>“</a:t>
            </a:r>
            <a:endParaRPr lang="en-US" dirty="0"/>
          </a:p>
          <a:p>
            <a:pPr>
              <a:buNone/>
            </a:pPr>
            <a:r>
              <a:rPr lang="en-US" dirty="0"/>
              <a:t>[</a:t>
            </a:r>
            <a:r>
              <a:rPr lang="cs-CZ" dirty="0"/>
              <a:t>Význam</a:t>
            </a:r>
            <a:r>
              <a:rPr lang="en-US" dirty="0"/>
              <a:t>:   I don’t really believe in God.]</a:t>
            </a:r>
          </a:p>
          <a:p>
            <a:pPr>
              <a:buNone/>
            </a:pPr>
            <a:r>
              <a:rPr lang="cs-CZ" dirty="0"/>
              <a:t>Pat</a:t>
            </a:r>
            <a:r>
              <a:rPr lang="en-US" dirty="0"/>
              <a:t>:  </a:t>
            </a:r>
            <a:r>
              <a:rPr lang="cs-CZ" dirty="0"/>
              <a:t>„</a:t>
            </a:r>
            <a:r>
              <a:rPr lang="en-US" dirty="0"/>
              <a:t> Neither do I.</a:t>
            </a:r>
            <a:r>
              <a:rPr lang="cs-CZ" dirty="0"/>
              <a:t>“</a:t>
            </a:r>
            <a:r>
              <a:rPr lang="en-US" dirty="0"/>
              <a:t> </a:t>
            </a:r>
            <a:endParaRPr lang="cs-CZ" dirty="0"/>
          </a:p>
          <a:p>
            <a:pPr>
              <a:buNone/>
            </a:pPr>
            <a:r>
              <a:rPr lang="en-US" dirty="0"/>
              <a:t>[</a:t>
            </a:r>
            <a:r>
              <a:rPr lang="cs-CZ" dirty="0"/>
              <a:t>Význam</a:t>
            </a:r>
            <a:r>
              <a:rPr lang="en-US" dirty="0"/>
              <a:t>: I don’t really</a:t>
            </a:r>
            <a:r>
              <a:rPr lang="cs-CZ" dirty="0"/>
              <a:t> </a:t>
            </a:r>
            <a:r>
              <a:rPr lang="en-US" dirty="0"/>
              <a:t>believe in organized religions.]</a:t>
            </a:r>
            <a:endParaRPr lang="cs-CZ" dirty="0"/>
          </a:p>
          <a:p>
            <a:pPr algn="r">
              <a:buNone/>
            </a:pPr>
            <a:r>
              <a:rPr lang="cs-CZ" dirty="0"/>
              <a:t>(</a:t>
            </a:r>
            <a:r>
              <a:rPr lang="cs-CZ" dirty="0" err="1"/>
              <a:t>DeVitto</a:t>
            </a:r>
            <a:r>
              <a:rPr lang="cs-CZ" dirty="0"/>
              <a:t>, p. 102)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Denotace a konotace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denotát – slovníkový význam</a:t>
            </a:r>
          </a:p>
          <a:p>
            <a:r>
              <a:rPr lang="cs-CZ" dirty="0" err="1"/>
              <a:t>konotát</a:t>
            </a:r>
            <a:r>
              <a:rPr lang="cs-CZ" dirty="0"/>
              <a:t> – symbolické a další spojené významy</a:t>
            </a:r>
          </a:p>
          <a:p>
            <a:pPr lvl="1"/>
            <a:r>
              <a:rPr lang="cs-CZ" dirty="0"/>
              <a:t>přistěhovalci vs. usedlíci</a:t>
            </a:r>
          </a:p>
          <a:p>
            <a:pPr lvl="1"/>
            <a:r>
              <a:rPr lang="cs-CZ" dirty="0" err="1"/>
              <a:t>uprchlící</a:t>
            </a:r>
            <a:r>
              <a:rPr lang="cs-CZ" dirty="0"/>
              <a:t> vs. migranti</a:t>
            </a:r>
          </a:p>
          <a:p>
            <a:endParaRPr lang="cs-CZ" dirty="0"/>
          </a:p>
          <a:p>
            <a:r>
              <a:rPr lang="cs-CZ" dirty="0"/>
              <a:t>někdy slova mají čistě </a:t>
            </a:r>
            <a:r>
              <a:rPr lang="cs-CZ" dirty="0" err="1"/>
              <a:t>konotativní</a:t>
            </a:r>
            <a:r>
              <a:rPr lang="cs-CZ" dirty="0"/>
              <a:t> význam</a:t>
            </a:r>
          </a:p>
          <a:p>
            <a:pPr lvl="1"/>
            <a:r>
              <a:rPr lang="cs-CZ" dirty="0"/>
              <a:t>idiot, prase / boží, nejlepší </a:t>
            </a:r>
          </a:p>
          <a:p>
            <a:r>
              <a:rPr lang="cs-CZ" dirty="0"/>
              <a:t>častý zdroj komunikačních nedorozumění</a:t>
            </a:r>
          </a:p>
          <a:p>
            <a:r>
              <a:rPr lang="cs-CZ" dirty="0"/>
              <a:t>extrémně důležitý ve veřejné / masové komunikaci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Grice, H. P. (1975). Logic and conversation.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 kooperace</a:t>
            </a:r>
          </a:p>
          <a:p>
            <a:pPr lvl="1"/>
            <a:r>
              <a:rPr lang="cs-CZ" dirty="0"/>
              <a:t>konverzace má probíhat tak, aby směrovala k dosažení cíle</a:t>
            </a:r>
          </a:p>
          <a:p>
            <a:pPr lvl="1"/>
            <a:r>
              <a:rPr lang="cs-CZ" dirty="0"/>
              <a:t>předpokládá se, že účastníci konverzace se tímto principem řídí</a:t>
            </a:r>
          </a:p>
          <a:p>
            <a:pPr lvl="1"/>
            <a:r>
              <a:rPr lang="cs-CZ" dirty="0"/>
              <a:t>je pak možné vyvozovat i informace, jež nebyly přímo formulovány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Grice, H. P. (1975). Logic and conversation.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 maximy:</a:t>
            </a:r>
          </a:p>
          <a:p>
            <a:pPr lvl="1"/>
            <a:r>
              <a:rPr lang="cs-CZ" dirty="0"/>
              <a:t>maxima kvantity</a:t>
            </a:r>
          </a:p>
          <a:p>
            <a:pPr lvl="2"/>
            <a:r>
              <a:rPr lang="cs-CZ" dirty="0"/>
              <a:t>nesdělujte více ani méně informací, než je potřebné</a:t>
            </a:r>
          </a:p>
          <a:p>
            <a:pPr lvl="2"/>
            <a:r>
              <a:rPr lang="cs-CZ" dirty="0"/>
              <a:t>příklady porušení: „ženy jsou ženy“, „válka je válka“</a:t>
            </a:r>
          </a:p>
          <a:p>
            <a:pPr lvl="1"/>
            <a:r>
              <a:rPr lang="cs-CZ" dirty="0"/>
              <a:t>maxima kvality</a:t>
            </a:r>
          </a:p>
          <a:p>
            <a:pPr lvl="2"/>
            <a:r>
              <a:rPr lang="cs-CZ" dirty="0"/>
              <a:t>neříkejte věci, o nichž  víte, že jsou nepravdivé (nebo si jimi nejste jistí)</a:t>
            </a:r>
          </a:p>
          <a:p>
            <a:pPr lvl="3"/>
            <a:r>
              <a:rPr lang="cs-CZ" dirty="0"/>
              <a:t>srov. </a:t>
            </a:r>
            <a:r>
              <a:rPr lang="cs-CZ" dirty="0" err="1"/>
              <a:t>Harry</a:t>
            </a:r>
            <a:r>
              <a:rPr lang="cs-CZ" dirty="0"/>
              <a:t> Frankfurt: On </a:t>
            </a:r>
            <a:r>
              <a:rPr lang="cs-CZ" dirty="0" err="1"/>
              <a:t>Bullshit</a:t>
            </a:r>
            <a:r>
              <a:rPr lang="cs-CZ" dirty="0"/>
              <a:t>.</a:t>
            </a:r>
          </a:p>
          <a:p>
            <a:pPr lvl="1">
              <a:buNone/>
            </a:pPr>
            <a:endParaRPr lang="cs-CZ" dirty="0"/>
          </a:p>
          <a:p>
            <a:pPr lvl="2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17109</TotalTime>
  <Words>1005</Words>
  <Application>Microsoft Office PowerPoint</Application>
  <PresentationFormat>Předvádění na obrazovce (4:3)</PresentationFormat>
  <Paragraphs>165</Paragraphs>
  <Slides>20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ＭＳ Ｐゴシック</vt:lpstr>
      <vt:lpstr>Arial</vt:lpstr>
      <vt:lpstr>Calibri</vt:lpstr>
      <vt:lpstr>Motiv systému Office</vt:lpstr>
      <vt:lpstr>JJB269  Sociální kontext komunikace  Přednášející: Ing. Mgr. Marek Vranka </vt:lpstr>
      <vt:lpstr>Verbální nebo orální?</vt:lpstr>
      <vt:lpstr>Několik rovin analýzy</vt:lpstr>
      <vt:lpstr>Význam není ve slovech, ale v lidech</vt:lpstr>
      <vt:lpstr>Bypassing</vt:lpstr>
      <vt:lpstr>Bypassing 2</vt:lpstr>
      <vt:lpstr>Denotace a konotace</vt:lpstr>
      <vt:lpstr>Grice, H. P. (1975). Logic and conversation. </vt:lpstr>
      <vt:lpstr>Grice, H. P. (1975). Logic and conversation. </vt:lpstr>
      <vt:lpstr>Grice, H. P. (1975). Logic and conversation. </vt:lpstr>
      <vt:lpstr>Grice, H. P. (1975). Logic and conversation. </vt:lpstr>
      <vt:lpstr>Kulturní a gendrový kontext</vt:lpstr>
      <vt:lpstr>Prezentace aplikace PowerPoint</vt:lpstr>
      <vt:lpstr>Míra slušnosti</vt:lpstr>
      <vt:lpstr>Asertivita</vt:lpstr>
      <vt:lpstr>Anonymita</vt:lpstr>
      <vt:lpstr>Používání verbální komunikace</vt:lpstr>
      <vt:lpstr>Příklad</vt:lpstr>
      <vt:lpstr>Prezentace aplikace PowerPoint</vt:lpstr>
      <vt:lpstr>Další problémy používání jazyka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mV</cp:lastModifiedBy>
  <cp:revision>564</cp:revision>
  <dcterms:created xsi:type="dcterms:W3CDTF">2010-04-13T10:47:41Z</dcterms:created>
  <dcterms:modified xsi:type="dcterms:W3CDTF">2018-11-05T14:22:33Z</dcterms:modified>
</cp:coreProperties>
</file>