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08.06.2018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Čtvrtá přednáška – vznik změna a zánik pracovního poměru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způsoby vzniku pracovního poměru, výběr zaměstnanců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Pouze dva způsoby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Pracovní smlouva </a:t>
            </a:r>
            <a:r>
              <a:rPr lang="cs-CZ" dirty="0" smtClean="0"/>
              <a:t>– dvoustranný právní úkon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Jmenování</a:t>
            </a:r>
            <a:r>
              <a:rPr lang="cs-CZ" dirty="0" smtClean="0"/>
              <a:t> - jednostranný právní úkon</a:t>
            </a:r>
          </a:p>
          <a:p>
            <a:pPr marL="514350" indent="-514350" algn="just">
              <a:buNone/>
            </a:pPr>
            <a:endParaRPr lang="cs-CZ" b="1" dirty="0" smtClean="0"/>
          </a:p>
          <a:p>
            <a:pPr marL="514350" indent="-514350" algn="just">
              <a:buNone/>
            </a:pPr>
            <a:r>
              <a:rPr lang="cs-CZ" b="1" dirty="0" smtClean="0"/>
              <a:t>Výběr zaměstnanců</a:t>
            </a:r>
            <a:r>
              <a:rPr lang="cs-CZ" dirty="0" smtClean="0"/>
              <a:t>: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/>
            <a:r>
              <a:rPr lang="cs-CZ" dirty="0" smtClean="0"/>
              <a:t>Zásadně v kompetenci zaměstnavatele, neexistuje nárok na uzavření pracovní smlouvy či jmenování, neexistuje ani nárok na ukončení výběrového řízení uzavřením PS zaměstnavatel má právo provádět výběr a stanovit jeho kriteria (pouze pokud se vztahují k výkonu práce)</a:t>
            </a:r>
          </a:p>
          <a:p>
            <a:pPr marL="514350" indent="-514350" algn="just">
              <a:buNone/>
            </a:pPr>
            <a:endParaRPr lang="cs-CZ" sz="3300" dirty="0" smtClean="0"/>
          </a:p>
          <a:p>
            <a:pPr marL="514350" indent="-514350" algn="just"/>
            <a:r>
              <a:rPr lang="cs-CZ" sz="3300" dirty="0" smtClean="0"/>
              <a:t>Pokud osoba nesplňuje předpoklady pro výkon práce, nelze s ní PS uzavřít (neplatná PS, pro počáteční nemožnost plnění, právní či faktická),zákon č.451/2009 Sb., lze ovšem uzavřít smlouvu s odkládací podmínkou</a:t>
            </a:r>
          </a:p>
          <a:p>
            <a:pPr marL="514350" indent="-514350" algn="just">
              <a:buNone/>
            </a:pPr>
            <a:endParaRPr lang="cs-CZ" sz="3300" dirty="0" smtClean="0"/>
          </a:p>
          <a:p>
            <a:pPr marL="514350" indent="-514350" algn="just"/>
            <a:r>
              <a:rPr lang="cs-CZ" sz="3300" dirty="0" smtClean="0"/>
              <a:t>Požadování údajů před vznikem PP – pouze ty které bezprostředně souvisejí s uzavřením smlouvy, zakázány jsou požadavky informací o rasovém původu politickém přesvědčení, sexuální orientaci, členství v odborech apod. (krom podstatných a rozhodných informací pro výkon práce) prolomit lez informace o trestní bezúhonnosti, těhotenství, rodinných a majetkových poměrech, je nutno zachovat podmínky zákona o ochraně osobních údajů.</a:t>
            </a:r>
          </a:p>
          <a:p>
            <a:pPr marL="514350" indent="-514350" algn="just">
              <a:buNone/>
            </a:pPr>
            <a:endParaRPr lang="cs-CZ" dirty="0" smtClean="0"/>
          </a:p>
          <a:p>
            <a:pPr marL="514350" indent="-514350"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pracovní smlouva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Podstatné náležitosti PS (par 34 ZP):</a:t>
            </a:r>
          </a:p>
          <a:p>
            <a:pPr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Druh práce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Místo či místa výkonu práce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Den nástupu do práce – jím vzniká pracovní poměr, pokud zaměstnanec nenastoupí do práce ve sjednaný den, lze od pracovní smlouvy odstoupit</a:t>
            </a:r>
          </a:p>
          <a:p>
            <a:pPr marL="514350" indent="-514350">
              <a:buAutoNum type="alphaLcParenR"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Další náležitosti: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/>
            <a:r>
              <a:rPr lang="cs-CZ" b="1" dirty="0" smtClean="0"/>
              <a:t>Mzdové zařazení zaměstnance</a:t>
            </a:r>
          </a:p>
          <a:p>
            <a:pPr marL="514350" indent="-514350"/>
            <a:r>
              <a:rPr lang="cs-CZ" b="1" dirty="0" smtClean="0"/>
              <a:t>Odchylné pracovní podmínky</a:t>
            </a:r>
          </a:p>
          <a:p>
            <a:pPr marL="514350" indent="-514350"/>
            <a:r>
              <a:rPr lang="cs-CZ" b="1" dirty="0" smtClean="0"/>
              <a:t>Další podmínky</a:t>
            </a:r>
          </a:p>
          <a:p>
            <a:pPr marL="514350" indent="-514350"/>
            <a:r>
              <a:rPr lang="cs-CZ" b="1" dirty="0" smtClean="0"/>
              <a:t>Doba na niž se pracovní poměr sjednává (určitá/neurčitá)</a:t>
            </a:r>
          </a:p>
          <a:p>
            <a:pPr marL="514350" indent="-514350"/>
            <a:r>
              <a:rPr lang="cs-CZ" b="1" dirty="0" smtClean="0"/>
              <a:t>Předpoklad volby</a:t>
            </a:r>
          </a:p>
          <a:p>
            <a:pPr marL="514350" indent="-514350"/>
            <a:r>
              <a:rPr lang="cs-CZ" b="1" dirty="0" smtClean="0"/>
              <a:t>Zkušební doba</a:t>
            </a:r>
          </a:p>
          <a:p>
            <a:pPr marL="514350" indent="-514350"/>
            <a:r>
              <a:rPr lang="cs-CZ" b="1" dirty="0" smtClean="0"/>
              <a:t>Konkurenční doložka</a:t>
            </a:r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FontTx/>
              <a:buChar char="-"/>
            </a:pPr>
            <a:endParaRPr lang="cs-CZ" b="1" dirty="0" smtClean="0"/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Pracovní právo – jmenování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Jednostranný právní úkon podmíněný souhlasem zaměstnance (PP nemůže vzniknout bez souhlasu zaměstnance dle čl. 26 Listiny)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Pouze v případě pracovních míst vedoucích zaměstnanců uvedených taxativně v ZP nebo pokud to stanoví zvláštní právní předpis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Odvolání či vzdám se pracovního místa pracovní poměr nekončí, pouze pokud zaměstnavatel nemá vhodné pracovní místo, či zaměstnanec jej odmítne zakládá se důvod výpovědi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Z jmenování musí být patrný druh práce, místo výkonu práce, a den nástupu do práce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r>
              <a:rPr lang="cs-CZ" sz="2800" dirty="0" smtClean="0"/>
              <a:t>Zpravidla se uzavírá „manažerská smlouva“</a:t>
            </a:r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 marL="514350" indent="-514350"/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změna pracovní poměru – převedení na jinou práci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cs-CZ" dirty="0" smtClean="0"/>
              <a:t>Změna subjektu, </a:t>
            </a:r>
            <a:r>
              <a:rPr lang="cs-CZ" b="1" dirty="0" smtClean="0"/>
              <a:t>obsahu</a:t>
            </a:r>
            <a:r>
              <a:rPr lang="cs-CZ" dirty="0" smtClean="0"/>
              <a:t>, předmětu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Převedení</a:t>
            </a:r>
            <a:r>
              <a:rPr lang="cs-CZ" dirty="0" smtClean="0"/>
              <a:t> </a:t>
            </a:r>
            <a:r>
              <a:rPr lang="cs-CZ" b="1" dirty="0" smtClean="0"/>
              <a:t>na jinou práci</a:t>
            </a:r>
            <a:r>
              <a:rPr lang="cs-CZ" dirty="0" smtClean="0"/>
              <a:t>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/>
            <a:r>
              <a:rPr lang="cs-CZ" b="1" dirty="0" smtClean="0"/>
              <a:t>Jednostranně / se souhlasem </a:t>
            </a:r>
            <a:r>
              <a:rPr lang="cs-CZ" dirty="0" smtClean="0"/>
              <a:t>zaměstnance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Zaměstnavatel </a:t>
            </a:r>
            <a:r>
              <a:rPr lang="cs-CZ" b="1" dirty="0" smtClean="0"/>
              <a:t>je povinen </a:t>
            </a:r>
            <a:r>
              <a:rPr lang="cs-CZ" dirty="0" smtClean="0"/>
              <a:t>převést</a:t>
            </a:r>
          </a:p>
          <a:p>
            <a:pPr marL="514350" indent="-514350"/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zdravotní důvody na straně zaměstnance, tj. pozbyl-li způsobilosti konat práci</a:t>
            </a:r>
          </a:p>
          <a:p>
            <a:pPr marL="514350" indent="-514350">
              <a:buNone/>
            </a:pPr>
            <a:r>
              <a:rPr lang="cs-CZ" dirty="0" smtClean="0"/>
              <a:t>	soudní zákaz činnosti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dirty="0" smtClean="0"/>
              <a:t>Zaměstnavatel </a:t>
            </a:r>
            <a:r>
              <a:rPr lang="cs-CZ" b="1" dirty="0" smtClean="0"/>
              <a:t>může</a:t>
            </a:r>
            <a:r>
              <a:rPr lang="cs-CZ" dirty="0" smtClean="0"/>
              <a:t> převést</a:t>
            </a:r>
          </a:p>
          <a:p>
            <a:pPr marL="514350" indent="-514350">
              <a:buNone/>
            </a:pPr>
            <a:r>
              <a:rPr lang="cs-CZ" dirty="0" smtClean="0"/>
              <a:t>	Po výpovědní dobu z důvodu výpovědi podle par. 52 a), f)</a:t>
            </a:r>
          </a:p>
          <a:p>
            <a:pPr marL="514350" indent="-514350">
              <a:buNone/>
            </a:pPr>
            <a:r>
              <a:rPr lang="cs-CZ" dirty="0" smtClean="0"/>
              <a:t>	od zahájení trestního řízení</a:t>
            </a:r>
          </a:p>
          <a:p>
            <a:pPr marL="514350" indent="-514350">
              <a:buNone/>
            </a:pPr>
            <a:r>
              <a:rPr lang="cs-CZ" dirty="0" smtClean="0"/>
              <a:t>	Nejdéle na 30 dnů pozbyl-li zaměstnanec předpokladů </a:t>
            </a:r>
            <a:r>
              <a:rPr lang="cs-CZ" dirty="0" err="1" smtClean="0"/>
              <a:t>por</a:t>
            </a:r>
            <a:r>
              <a:rPr lang="cs-CZ" dirty="0" smtClean="0"/>
              <a:t> výkon práce</a:t>
            </a:r>
          </a:p>
          <a:p>
            <a:pPr marL="514350" indent="-514350">
              <a:buNone/>
            </a:pPr>
            <a:r>
              <a:rPr lang="cs-CZ" dirty="0" smtClean="0"/>
              <a:t>	Po dobu nezbytné potřeby k odvracení mimořádné události, či zmírnění jejích následků</a:t>
            </a:r>
          </a:p>
          <a:p>
            <a:pPr marL="514350" indent="-514350">
              <a:buNone/>
            </a:pPr>
            <a:r>
              <a:rPr lang="cs-CZ" dirty="0" smtClean="0"/>
              <a:t>	Pro prostoje v práci vyvolané povětrnostními vlivy – pouze se souhlasem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Pracovní právo – změna pracovní poměru – změna místa výkonu práce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Změna místa výkonu práce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b="1" dirty="0" smtClean="0"/>
              <a:t>Přeložení</a:t>
            </a:r>
          </a:p>
          <a:p>
            <a:pPr marL="514350" indent="-514350">
              <a:buNone/>
            </a:pPr>
            <a:r>
              <a:rPr lang="cs-CZ" dirty="0" smtClean="0"/>
              <a:t>	Pouze se souhlasem zaměstnance a po dobu vyvolanou nezbytnou provozní potřebou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b="1" dirty="0" smtClean="0"/>
              <a:t>Zakázáno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/>
            <a:r>
              <a:rPr lang="cs-CZ" dirty="0" smtClean="0"/>
              <a:t>Těhotné ženy + pečující o dítě do 8 let věku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Osamělému zaměstnanci pečujícímu o dítě do 15 let věku</a:t>
            </a:r>
          </a:p>
          <a:p>
            <a:pPr marL="514350" indent="-514350"/>
            <a:endParaRPr lang="cs-CZ" dirty="0" smtClean="0"/>
          </a:p>
          <a:p>
            <a:pPr marL="514350" indent="-514350"/>
            <a:r>
              <a:rPr lang="cs-CZ" dirty="0" smtClean="0"/>
              <a:t>Zaměstnanci, který o sebe pečuje soustavně či úplně (bezmocná osoba)</a:t>
            </a:r>
          </a:p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cs-CZ" b="1" dirty="0" smtClean="0"/>
              <a:t>b) Pracovní cesta</a:t>
            </a:r>
          </a:p>
          <a:p>
            <a:pPr algn="just"/>
            <a:r>
              <a:rPr lang="cs-CZ" dirty="0" smtClean="0"/>
              <a:t>Jen se souhlasem (obecný/konkrétní u osob s osobními povinnostmi)</a:t>
            </a:r>
          </a:p>
          <a:p>
            <a:pPr algn="just"/>
            <a:r>
              <a:rPr lang="cs-CZ" dirty="0" smtClean="0"/>
              <a:t>Vždy za cestovní náhradu</a:t>
            </a:r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b="1" dirty="0" smtClean="0"/>
              <a:t>c) Dočasné přidělení</a:t>
            </a:r>
          </a:p>
          <a:p>
            <a:pPr algn="just"/>
            <a:r>
              <a:rPr lang="cs-CZ" dirty="0" smtClean="0"/>
              <a:t>Na základě obchodněprávního vztahu zaměstnavatelů</a:t>
            </a:r>
          </a:p>
          <a:p>
            <a:pPr algn="just"/>
            <a:r>
              <a:rPr lang="cs-CZ" dirty="0" smtClean="0"/>
              <a:t>Nelze za úplatu</a:t>
            </a:r>
          </a:p>
          <a:p>
            <a:pPr algn="just"/>
            <a:r>
              <a:rPr lang="cs-CZ" dirty="0" smtClean="0"/>
              <a:t>Nutná dohoda se zaměstnancem</a:t>
            </a:r>
          </a:p>
          <a:p>
            <a:pPr algn="just"/>
            <a:r>
              <a:rPr lang="cs-CZ" dirty="0" smtClean="0"/>
              <a:t>Lze až po 6 měsících od vzniku PP</a:t>
            </a:r>
          </a:p>
          <a:p>
            <a:pPr algn="just"/>
            <a:r>
              <a:rPr lang="cs-CZ" dirty="0" smtClean="0"/>
              <a:t>Zaměstnanec je může jednostranně ukončit  výpovědí s 15denní výpovědní dobou</a:t>
            </a:r>
          </a:p>
          <a:p>
            <a:pPr algn="just"/>
            <a:endParaRPr lang="cs-CZ" dirty="0" smtClean="0"/>
          </a:p>
          <a:p>
            <a:pPr algn="just">
              <a:buNone/>
            </a:pPr>
            <a:r>
              <a:rPr lang="cs-CZ" dirty="0" smtClean="0"/>
              <a:t>d) </a:t>
            </a:r>
            <a:r>
              <a:rPr lang="cs-CZ" b="1" dirty="0" smtClean="0"/>
              <a:t>Dočasné přidělení agenturou práce</a:t>
            </a:r>
          </a:p>
          <a:p>
            <a:pPr algn="just"/>
            <a:r>
              <a:rPr lang="cs-CZ" dirty="0" smtClean="0"/>
              <a:t>Agentura práce – povolení MPSV (pro tuzemsko či zahraničí)</a:t>
            </a:r>
          </a:p>
          <a:p>
            <a:pPr algn="just"/>
            <a:r>
              <a:rPr lang="cs-CZ" dirty="0" smtClean="0"/>
              <a:t>Písemná dohoda se agentury a uživatele práce (náležitosti dle ZP řídí se obchodním právem)</a:t>
            </a:r>
          </a:p>
          <a:p>
            <a:pPr algn="just"/>
            <a:r>
              <a:rPr lang="cs-CZ" dirty="0" smtClean="0"/>
              <a:t>Písemné ujednání v pracovní smlouvě, kde se agentura zaváže zajistit výkon práce a zaměstnanec vykonávat práci u uživatele</a:t>
            </a:r>
          </a:p>
          <a:p>
            <a:pPr algn="just"/>
            <a:r>
              <a:rPr lang="cs-CZ" dirty="0" smtClean="0"/>
              <a:t>Písemný pokyn agentury ke konání práce</a:t>
            </a:r>
          </a:p>
          <a:p>
            <a:pPr algn="just"/>
            <a:endParaRPr lang="cs-CZ" dirty="0" smtClean="0"/>
          </a:p>
          <a:p>
            <a:pPr algn="just"/>
            <a:endParaRPr lang="cs-CZ" dirty="0" smtClean="0"/>
          </a:p>
          <a:p>
            <a:pPr algn="just"/>
            <a:endParaRPr lang="cs-CZ" b="1" dirty="0" smtClean="0"/>
          </a:p>
          <a:p>
            <a:pPr algn="just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Pracovní právo – změna pracovní poměru – změna místa výkonu práce</a:t>
            </a:r>
            <a:endParaRPr 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Pracovní právo – skončení pracovního poměru</a:t>
            </a: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endParaRPr lang="cs-CZ" b="1" dirty="0" smtClean="0"/>
          </a:p>
          <a:p>
            <a:pPr marL="514350" indent="-514350">
              <a:buNone/>
            </a:pPr>
            <a:r>
              <a:rPr lang="cs-CZ" b="1" dirty="0" smtClean="0"/>
              <a:t>Obecné rysy a cíle úpravy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Cílem je zabezpečit zaměstnanci pracujícímu řádně stabilitu pracovního poměru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Umožnit svobodnou volbu zaměstnání/práce, svobodně ukončit PP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Umožnit zaměstnavatelům redukovat  zaměstnance nadbytečné, zaměstnance porušující pracovní kázeň nebo zaostávající v práci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Podporovat mobilitu pracovních sil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Minimalizovat negativa rozvázání pracovního poměru u zaměstnance (ekonomická, sociální, psychologická)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Základní prvky ochrany</a:t>
            </a:r>
            <a:r>
              <a:rPr lang="cs-CZ" dirty="0" smtClean="0"/>
              <a:t>: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Zaměstnavatel může jednostranně rozvázat PP pouze ze zákonem taxativně stanovených důvodů</a:t>
            </a:r>
          </a:p>
          <a:p>
            <a:pPr marL="514350" indent="-514350">
              <a:buAutoNum type="arabicParenR"/>
            </a:pPr>
            <a:endParaRPr lang="cs-CZ" dirty="0" smtClean="0"/>
          </a:p>
          <a:p>
            <a:pPr marL="514350" indent="-514350">
              <a:buAutoNum type="arabicParenR"/>
            </a:pPr>
            <a:r>
              <a:rPr lang="cs-CZ" dirty="0" smtClean="0"/>
              <a:t>Zaměstnavateli se zapovídá jednostranně rozvázat pracovní poměr v ochranné době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b="1" dirty="0" smtClean="0"/>
              <a:t>Způsoby skončení PP: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úkony (jednání) účastníků PP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Právní události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 smtClean="0"/>
              <a:t>Úřední rozhodnutí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Pracovní právo – skončení PP právními úkony účastníků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sz="2800" b="1" u="sng" dirty="0" smtClean="0"/>
              <a:t>Úkony dle právní úpravy</a:t>
            </a:r>
            <a:r>
              <a:rPr lang="cs-CZ" sz="2800" dirty="0" smtClean="0"/>
              <a:t>: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Dohoda</a:t>
            </a:r>
            <a:r>
              <a:rPr lang="cs-CZ" sz="2800" dirty="0" smtClean="0"/>
              <a:t> o rozvázání PP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Výpověď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Okamžité zrušení</a:t>
            </a:r>
          </a:p>
          <a:p>
            <a:pPr marL="514350" indent="-514350">
              <a:buAutoNum type="alphaLcParenR"/>
            </a:pPr>
            <a:endParaRPr lang="cs-CZ" sz="2800" dirty="0" smtClean="0"/>
          </a:p>
          <a:p>
            <a:pPr marL="514350" indent="-514350">
              <a:buAutoNum type="alphaLcParenR"/>
            </a:pPr>
            <a:r>
              <a:rPr lang="cs-CZ" sz="2800" b="1" dirty="0" smtClean="0"/>
              <a:t>Zrušení PP ve zkušební době</a:t>
            </a:r>
            <a:endParaRPr lang="cs-CZ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641</Words>
  <Application>Microsoft Office PowerPoint</Application>
  <PresentationFormat>Předvádění na obrazovce (4:3)</PresentationFormat>
  <Paragraphs>142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PRACOVNÍ PRÁVO</vt:lpstr>
      <vt:lpstr>Pracovní právo – způsoby vzniku pracovního poměru, výběr zaměstnanců</vt:lpstr>
      <vt:lpstr>Pracovní právo – pracovní smlouva</vt:lpstr>
      <vt:lpstr>Pracovní právo – jmenování</vt:lpstr>
      <vt:lpstr>Pracovní právo – změna pracovní poměru – převedení na jinou práci</vt:lpstr>
      <vt:lpstr>Pracovní právo – změna pracovní poměru – změna místa výkonu práce</vt:lpstr>
      <vt:lpstr>Pracovní právo – změna pracovní poměru – změna místa výkonu práce</vt:lpstr>
      <vt:lpstr>Pracovní právo – skončení pracovního poměru</vt:lpstr>
      <vt:lpstr>Pracovní právo – skončení PP právními úkony účastníků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Filip Hlaváček</cp:lastModifiedBy>
  <cp:revision>165</cp:revision>
  <dcterms:created xsi:type="dcterms:W3CDTF">2015-10-04T18:04:49Z</dcterms:created>
  <dcterms:modified xsi:type="dcterms:W3CDTF">2018-06-08T04:35:41Z</dcterms:modified>
</cp:coreProperties>
</file>