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80" r:id="rId2"/>
    <p:sldId id="282" r:id="rId3"/>
    <p:sldId id="283" r:id="rId4"/>
    <p:sldId id="284" r:id="rId5"/>
    <p:sldId id="289" r:id="rId6"/>
    <p:sldId id="285" r:id="rId7"/>
    <p:sldId id="286" r:id="rId8"/>
    <p:sldId id="290" r:id="rId9"/>
    <p:sldId id="287" r:id="rId10"/>
    <p:sldId id="288" r:id="rId11"/>
    <p:sldId id="291" r:id="rId12"/>
    <p:sldId id="292" r:id="rId13"/>
    <p:sldId id="293" r:id="rId14"/>
    <p:sldId id="260"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3B5F489-D91C-4157-8A01-7185913357B9}">
          <p14:sldIdLst>
            <p14:sldId id="280"/>
            <p14:sldId id="282"/>
            <p14:sldId id="283"/>
            <p14:sldId id="284"/>
            <p14:sldId id="289"/>
            <p14:sldId id="285"/>
            <p14:sldId id="286"/>
            <p14:sldId id="290"/>
            <p14:sldId id="287"/>
            <p14:sldId id="288"/>
            <p14:sldId id="291"/>
            <p14:sldId id="292"/>
            <p14:sldId id="293"/>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4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FD325-AAA6-428D-BED4-5F7A7F25B9E1}" type="datetimeFigureOut">
              <a:rPr lang="cs-CZ" smtClean="0"/>
              <a:t>18.10.2024</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51EEF-9D02-448A-B1E2-CE07936F9611}" type="slidenum">
              <a:rPr lang="cs-CZ" smtClean="0"/>
              <a:t>‹#›</a:t>
            </a:fld>
            <a:endParaRPr lang="cs-CZ"/>
          </a:p>
        </p:txBody>
      </p:sp>
    </p:spTree>
    <p:extLst>
      <p:ext uri="{BB962C8B-B14F-4D97-AF65-F5344CB8AC3E}">
        <p14:creationId xmlns:p14="http://schemas.microsoft.com/office/powerpoint/2010/main" val="299931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4132E74-3BAD-4B1E-B5D5-6FF97890048F}" type="datetimeFigureOut">
              <a:rPr lang="cs-CZ" smtClean="0"/>
              <a:t>18.10.2024</a:t>
            </a:fld>
            <a:endParaRPr lang="cs-CZ"/>
          </a:p>
        </p:txBody>
      </p:sp>
      <p:sp>
        <p:nvSpPr>
          <p:cNvPr id="17" name="Footer Placeholder 16"/>
          <p:cNvSpPr>
            <a:spLocks noGrp="1"/>
          </p:cNvSpPr>
          <p:nvPr>
            <p:ph type="ftr" sz="quarter" idx="11"/>
          </p:nvPr>
        </p:nvSpPr>
        <p:spPr/>
        <p:txBody>
          <a:bodyPr/>
          <a:lstStyle/>
          <a:p>
            <a:endParaRPr lang="cs-CZ"/>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671E850-3A7C-4B64-8BD6-16C734700E2E}" type="slidenum">
              <a:rPr lang="cs-CZ" smtClean="0"/>
              <a:t>‹#›</a:t>
            </a:fld>
            <a:endParaRPr lang="cs-CZ"/>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132E74-3BAD-4B1E-B5D5-6FF97890048F}" type="datetimeFigureOut">
              <a:rPr lang="cs-CZ" smtClean="0"/>
              <a:t>18.10.2024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671E850-3A7C-4B64-8BD6-16C734700E2E}"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671E850-3A7C-4B64-8BD6-16C734700E2E}" type="slidenum">
              <a:rPr lang="cs-CZ" smtClean="0"/>
              <a:t>‹#›</a:t>
            </a:fld>
            <a:endParaRPr lang="cs-CZ"/>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132E74-3BAD-4B1E-B5D5-6FF97890048F}" type="datetimeFigureOut">
              <a:rPr lang="cs-CZ" smtClean="0"/>
              <a:t>18.10.2024</a:t>
            </a:fld>
            <a:endParaRPr lang="cs-CZ"/>
          </a:p>
        </p:txBody>
      </p:sp>
      <p:sp>
        <p:nvSpPr>
          <p:cNvPr id="5" name="Footer Placeholder 4"/>
          <p:cNvSpPr>
            <a:spLocks noGrp="1"/>
          </p:cNvSpPr>
          <p:nvPr>
            <p:ph type="ftr" sz="quarter" idx="11"/>
          </p:nvPr>
        </p:nvSpPr>
        <p:spPr/>
        <p:txBody>
          <a:bodyPr/>
          <a:lstStyle/>
          <a:p>
            <a:endParaRPr lang="cs-CZ"/>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4132E74-3BAD-4B1E-B5D5-6FF97890048F}" type="datetimeFigureOut">
              <a:rPr lang="cs-CZ" smtClean="0"/>
              <a:t>18.10.2024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4361688" y="1026372"/>
            <a:ext cx="457200" cy="441325"/>
          </a:xfrm>
        </p:spPr>
        <p:txBody>
          <a:bodyPr/>
          <a:lstStyle/>
          <a:p>
            <a:fld id="{5671E850-3A7C-4B64-8BD6-16C734700E2E}" type="slidenum">
              <a:rPr lang="cs-CZ" smtClean="0"/>
              <a:t>‹#›</a:t>
            </a:fld>
            <a:endParaRPr lang="cs-CZ"/>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cs-CZ"/>
          </a:p>
        </p:txBody>
      </p:sp>
      <p:sp>
        <p:nvSpPr>
          <p:cNvPr id="4" name="Date Placeholder 3"/>
          <p:cNvSpPr>
            <a:spLocks noGrp="1"/>
          </p:cNvSpPr>
          <p:nvPr>
            <p:ph type="dt" sz="half" idx="10"/>
          </p:nvPr>
        </p:nvSpPr>
        <p:spPr/>
        <p:txBody>
          <a:bodyPr/>
          <a:lstStyle/>
          <a:p>
            <a:fld id="{A4132E74-3BAD-4B1E-B5D5-6FF97890048F}" type="datetimeFigureOut">
              <a:rPr lang="cs-CZ" smtClean="0"/>
              <a:t>18.10.2024</a:t>
            </a:fld>
            <a:endParaRPr lang="cs-CZ"/>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671E850-3A7C-4B64-8BD6-16C734700E2E}" type="slidenum">
              <a:rPr lang="cs-CZ" smtClean="0"/>
              <a:t>‹#›</a:t>
            </a:fld>
            <a:endParaRPr lang="cs-CZ"/>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4132E74-3BAD-4B1E-B5D5-6FF97890048F}" type="datetimeFigureOut">
              <a:rPr lang="cs-CZ" smtClean="0"/>
              <a:t>18.10.2024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671E850-3A7C-4B64-8BD6-16C734700E2E}" type="slidenum">
              <a:rPr lang="cs-CZ" smtClean="0"/>
              <a:t>‹#›</a:t>
            </a:fld>
            <a:endParaRPr lang="cs-CZ"/>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4132E74-3BAD-4B1E-B5D5-6FF97890048F}" type="datetimeFigureOut">
              <a:rPr lang="cs-CZ" smtClean="0"/>
              <a:t>18.10.2024</a:t>
            </a:fld>
            <a:endParaRPr lang="cs-CZ"/>
          </a:p>
        </p:txBody>
      </p:sp>
      <p:sp>
        <p:nvSpPr>
          <p:cNvPr id="8" name="Footer Placeholder 7"/>
          <p:cNvSpPr>
            <a:spLocks noGrp="1"/>
          </p:cNvSpPr>
          <p:nvPr>
            <p:ph type="ftr" sz="quarter" idx="11"/>
          </p:nvPr>
        </p:nvSpPr>
        <p:spPr>
          <a:xfrm>
            <a:off x="304800" y="6409944"/>
            <a:ext cx="3581400" cy="365760"/>
          </a:xfrm>
        </p:spPr>
        <p:txBody>
          <a:bodyPr/>
          <a:lstStyle/>
          <a:p>
            <a:endParaRPr lang="cs-CZ"/>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671E850-3A7C-4B64-8BD6-16C734700E2E}" type="slidenum">
              <a:rPr lang="cs-CZ" smtClean="0"/>
              <a:t>‹#›</a:t>
            </a:fld>
            <a:endParaRPr lang="cs-CZ"/>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4132E74-3BAD-4B1E-B5D5-6FF97890048F}" type="datetimeFigureOut">
              <a:rPr lang="cs-CZ" smtClean="0"/>
              <a:t>18.10.2024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a:xfrm>
            <a:off x="4343400" y="1036020"/>
            <a:ext cx="457200" cy="441325"/>
          </a:xfrm>
        </p:spPr>
        <p:txBody>
          <a:bodyPr/>
          <a:lstStyle/>
          <a:p>
            <a:fld id="{5671E850-3A7C-4B64-8BD6-16C734700E2E}"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4132E74-3BAD-4B1E-B5D5-6FF97890048F}" type="datetimeFigureOut">
              <a:rPr lang="cs-CZ" smtClean="0"/>
              <a:t>18.10.2024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671E850-3A7C-4B64-8BD6-16C734700E2E}"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671E850-3A7C-4B64-8BD6-16C734700E2E}" type="slidenum">
              <a:rPr lang="cs-CZ" smtClean="0"/>
              <a:t>‹#›</a:t>
            </a:fld>
            <a:endParaRPr lang="cs-CZ"/>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4132E74-3BAD-4B1E-B5D5-6FF97890048F}" type="datetimeFigureOut">
              <a:rPr lang="cs-CZ" smtClean="0"/>
              <a:t>18.10.2024</a:t>
            </a:fld>
            <a:endParaRPr lang="cs-CZ"/>
          </a:p>
        </p:txBody>
      </p:sp>
      <p:sp>
        <p:nvSpPr>
          <p:cNvPr id="6" name="Footer Placeholder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671E850-3A7C-4B64-8BD6-16C734700E2E}" type="slidenum">
              <a:rPr lang="cs-CZ" smtClean="0"/>
              <a:t>‹#›</a:t>
            </a:fld>
            <a:endParaRPr lang="cs-CZ"/>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4132E74-3BAD-4B1E-B5D5-6FF97890048F}" type="datetimeFigureOut">
              <a:rPr lang="cs-CZ" smtClean="0"/>
              <a:t>18.10.2024</a:t>
            </a:fld>
            <a:endParaRPr lang="cs-CZ"/>
          </a:p>
        </p:txBody>
      </p:sp>
      <p:sp>
        <p:nvSpPr>
          <p:cNvPr id="6" name="Footer Placeholder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4132E74-3BAD-4B1E-B5D5-6FF97890048F}" type="datetimeFigureOut">
              <a:rPr lang="cs-CZ" smtClean="0"/>
              <a:t>18.10.2024</a:t>
            </a:fld>
            <a:endParaRPr lang="cs-CZ"/>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671E850-3A7C-4B64-8BD6-16C734700E2E}" type="slidenum">
              <a:rPr lang="cs-CZ" smtClean="0"/>
              <a:t>‹#›</a:t>
            </a:fld>
            <a:endParaRPr lang="cs-CZ"/>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243E1F-DE55-E796-8430-4BC2A359D0EF}"/>
              </a:ext>
            </a:extLst>
          </p:cNvPr>
          <p:cNvSpPr>
            <a:spLocks noGrp="1"/>
          </p:cNvSpPr>
          <p:nvPr>
            <p:ph type="title"/>
          </p:nvPr>
        </p:nvSpPr>
        <p:spPr>
          <a:xfrm>
            <a:off x="301752" y="228600"/>
            <a:ext cx="8534400" cy="2552328"/>
          </a:xfrm>
        </p:spPr>
        <p:txBody>
          <a:bodyPr>
            <a:normAutofit/>
          </a:bodyPr>
          <a:lstStyle/>
          <a:p>
            <a:endParaRPr lang="cs-CZ" dirty="0"/>
          </a:p>
        </p:txBody>
      </p:sp>
      <p:sp>
        <p:nvSpPr>
          <p:cNvPr id="3" name="Zástupný obsah 2">
            <a:extLst>
              <a:ext uri="{FF2B5EF4-FFF2-40B4-BE49-F238E27FC236}">
                <a16:creationId xmlns:a16="http://schemas.microsoft.com/office/drawing/2014/main" id="{4FAD3564-D51F-4EF6-C3AD-5F3B6519346C}"/>
              </a:ext>
            </a:extLst>
          </p:cNvPr>
          <p:cNvSpPr>
            <a:spLocks noGrp="1"/>
          </p:cNvSpPr>
          <p:nvPr>
            <p:ph sz="quarter" idx="1"/>
          </p:nvPr>
        </p:nvSpPr>
        <p:spPr/>
        <p:txBody>
          <a:bodyPr>
            <a:normAutofit/>
          </a:bodyPr>
          <a:lstStyle/>
          <a:p>
            <a:pPr marL="0" indent="0" algn="ctr">
              <a:buNone/>
            </a:pPr>
            <a:r>
              <a:rPr lang="en-US" sz="3600" b="1" spc="50" dirty="0">
                <a:latin typeface="+mj-lt"/>
                <a:cs typeface="Calibri" panose="020F0502020204030204" pitchFamily="34" charset="0"/>
              </a:rPr>
              <a:t>The Recession of European Democracy: from Democratic Consolidation to Backsliding?</a:t>
            </a:r>
            <a:br>
              <a:rPr lang="en-US" sz="3600" b="1" spc="50" dirty="0">
                <a:latin typeface="+mj-lt"/>
                <a:cs typeface="Calibri" panose="020F0502020204030204" pitchFamily="34" charset="0"/>
              </a:rPr>
            </a:br>
            <a:br>
              <a:rPr lang="cs-CZ" sz="3200" dirty="0"/>
            </a:br>
            <a:endParaRPr lang="cs-CZ" sz="3200" dirty="0"/>
          </a:p>
        </p:txBody>
      </p:sp>
    </p:spTree>
    <p:extLst>
      <p:ext uri="{BB962C8B-B14F-4D97-AF65-F5344CB8AC3E}">
        <p14:creationId xmlns:p14="http://schemas.microsoft.com/office/powerpoint/2010/main" val="418895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8CAF7E-256B-4CD8-33F9-926C5FB82C8B}"/>
              </a:ext>
            </a:extLst>
          </p:cNvPr>
          <p:cNvSpPr>
            <a:spLocks noGrp="1"/>
          </p:cNvSpPr>
          <p:nvPr>
            <p:ph type="title"/>
          </p:nvPr>
        </p:nvSpPr>
        <p:spPr/>
        <p:txBody>
          <a:bodyPr/>
          <a:lstStyle/>
          <a:p>
            <a:r>
              <a:rPr lang="cs-CZ" dirty="0" err="1"/>
              <a:t>Democratic</a:t>
            </a:r>
            <a:r>
              <a:rPr lang="cs-CZ" dirty="0"/>
              <a:t> </a:t>
            </a:r>
            <a:r>
              <a:rPr lang="cs-CZ" dirty="0" err="1"/>
              <a:t>Backsliding</a:t>
            </a:r>
            <a:endParaRPr lang="cs-CZ" dirty="0"/>
          </a:p>
        </p:txBody>
      </p:sp>
      <p:pic>
        <p:nvPicPr>
          <p:cNvPr id="4" name="Picture 6" descr="A close-up of a chart&#10;&#10;Description automatically generated">
            <a:extLst>
              <a:ext uri="{FF2B5EF4-FFF2-40B4-BE49-F238E27FC236}">
                <a16:creationId xmlns:a16="http://schemas.microsoft.com/office/drawing/2014/main" id="{EBFAEEF8-47BF-3725-85C4-11330EB1C8F6}"/>
              </a:ext>
            </a:extLst>
          </p:cNvPr>
          <p:cNvPicPr>
            <a:picLocks noGrp="1" noChangeAspect="1"/>
          </p:cNvPicPr>
          <p:nvPr>
            <p:ph sz="quarter" idx="1"/>
          </p:nvPr>
        </p:nvPicPr>
        <p:blipFill>
          <a:blip r:embed="rId2"/>
          <a:stretch>
            <a:fillRect/>
          </a:stretch>
        </p:blipFill>
        <p:spPr>
          <a:xfrm>
            <a:off x="301752" y="1556792"/>
            <a:ext cx="8504238" cy="2957996"/>
          </a:xfrm>
          <a:prstGeom prst="rect">
            <a:avLst/>
          </a:prstGeom>
        </p:spPr>
      </p:pic>
      <p:pic>
        <p:nvPicPr>
          <p:cNvPr id="5" name="Picture 2" descr="A diagram of a diagram&#10;&#10;Description automatically generated">
            <a:extLst>
              <a:ext uri="{FF2B5EF4-FFF2-40B4-BE49-F238E27FC236}">
                <a16:creationId xmlns:a16="http://schemas.microsoft.com/office/drawing/2014/main" id="{9D8C3D94-7414-F06E-0B55-7EF6B5E040D6}"/>
              </a:ext>
            </a:extLst>
          </p:cNvPr>
          <p:cNvPicPr>
            <a:picLocks noChangeAspect="1"/>
          </p:cNvPicPr>
          <p:nvPr/>
        </p:nvPicPr>
        <p:blipFill rotWithShape="1">
          <a:blip r:embed="rId3"/>
          <a:srcRect l="2584" r="2663"/>
          <a:stretch/>
        </p:blipFill>
        <p:spPr>
          <a:xfrm>
            <a:off x="1187624" y="4637071"/>
            <a:ext cx="6849979" cy="1992329"/>
          </a:xfrm>
          <a:prstGeom prst="rect">
            <a:avLst/>
          </a:prstGeom>
        </p:spPr>
      </p:pic>
    </p:spTree>
    <p:extLst>
      <p:ext uri="{BB962C8B-B14F-4D97-AF65-F5344CB8AC3E}">
        <p14:creationId xmlns:p14="http://schemas.microsoft.com/office/powerpoint/2010/main" val="404744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24EBAB-2862-2620-566A-5AD8590E13C8}"/>
              </a:ext>
            </a:extLst>
          </p:cNvPr>
          <p:cNvSpPr>
            <a:spLocks noGrp="1"/>
          </p:cNvSpPr>
          <p:nvPr>
            <p:ph type="title"/>
          </p:nvPr>
        </p:nvSpPr>
        <p:spPr/>
        <p:txBody>
          <a:bodyPr/>
          <a:lstStyle/>
          <a:p>
            <a:r>
              <a:rPr lang="cs-CZ" dirty="0" err="1"/>
              <a:t>Eroding</a:t>
            </a:r>
            <a:r>
              <a:rPr lang="cs-CZ" dirty="0"/>
              <a:t> </a:t>
            </a:r>
            <a:r>
              <a:rPr lang="cs-CZ" dirty="0" err="1"/>
              <a:t>democracies</a:t>
            </a:r>
            <a:endParaRPr lang="cs-CZ" dirty="0"/>
          </a:p>
        </p:txBody>
      </p:sp>
      <p:pic>
        <p:nvPicPr>
          <p:cNvPr id="5" name="Zástupný obsah 4" descr="Obsah obrázku text, snímek obrazovky&#10;&#10;Popis byl vytvořen automaticky">
            <a:extLst>
              <a:ext uri="{FF2B5EF4-FFF2-40B4-BE49-F238E27FC236}">
                <a16:creationId xmlns:a16="http://schemas.microsoft.com/office/drawing/2014/main" id="{21BF73A7-BF9F-C129-732F-E4E9268D0E57}"/>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71600" y="1495653"/>
            <a:ext cx="7272808" cy="5133747"/>
          </a:xfrm>
        </p:spPr>
      </p:pic>
    </p:spTree>
    <p:extLst>
      <p:ext uri="{BB962C8B-B14F-4D97-AF65-F5344CB8AC3E}">
        <p14:creationId xmlns:p14="http://schemas.microsoft.com/office/powerpoint/2010/main" val="380053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914235-D40B-7A49-866E-C34198F98FBB}"/>
              </a:ext>
            </a:extLst>
          </p:cNvPr>
          <p:cNvSpPr>
            <a:spLocks noGrp="1"/>
          </p:cNvSpPr>
          <p:nvPr>
            <p:ph type="title"/>
          </p:nvPr>
        </p:nvSpPr>
        <p:spPr/>
        <p:txBody>
          <a:bodyPr/>
          <a:lstStyle/>
          <a:p>
            <a:r>
              <a:rPr lang="cs-CZ" dirty="0"/>
              <a:t>Hybrid </a:t>
            </a:r>
            <a:r>
              <a:rPr lang="cs-CZ" dirty="0" err="1"/>
              <a:t>regimes</a:t>
            </a:r>
            <a:endParaRPr lang="cs-CZ" dirty="0"/>
          </a:p>
        </p:txBody>
      </p:sp>
      <p:pic>
        <p:nvPicPr>
          <p:cNvPr id="5" name="Zástupný obsah 4" descr="Obsah obrázku text, snímek obrazovky, diagram, Vykreslený graf&#10;&#10;Popis byl vytvořen automaticky">
            <a:extLst>
              <a:ext uri="{FF2B5EF4-FFF2-40B4-BE49-F238E27FC236}">
                <a16:creationId xmlns:a16="http://schemas.microsoft.com/office/drawing/2014/main" id="{0128740E-3886-9A3B-05C2-B511CEAAB03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1484784"/>
            <a:ext cx="6768752" cy="5073681"/>
          </a:xfrm>
        </p:spPr>
      </p:pic>
    </p:spTree>
    <p:extLst>
      <p:ext uri="{BB962C8B-B14F-4D97-AF65-F5344CB8AC3E}">
        <p14:creationId xmlns:p14="http://schemas.microsoft.com/office/powerpoint/2010/main" val="378299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A74D6-F485-E9C8-4CA5-C0A030569A1C}"/>
              </a:ext>
            </a:extLst>
          </p:cNvPr>
          <p:cNvSpPr>
            <a:spLocks noGrp="1"/>
          </p:cNvSpPr>
          <p:nvPr>
            <p:ph type="title"/>
          </p:nvPr>
        </p:nvSpPr>
        <p:spPr/>
        <p:txBody>
          <a:bodyPr/>
          <a:lstStyle/>
          <a:p>
            <a:r>
              <a:rPr lang="cs-CZ" dirty="0"/>
              <a:t>Hybrid </a:t>
            </a:r>
            <a:r>
              <a:rPr lang="cs-CZ" dirty="0" err="1"/>
              <a:t>regimes</a:t>
            </a:r>
            <a:endParaRPr lang="cs-CZ" dirty="0"/>
          </a:p>
        </p:txBody>
      </p:sp>
      <p:sp>
        <p:nvSpPr>
          <p:cNvPr id="3" name="Zástupný obsah 2">
            <a:extLst>
              <a:ext uri="{FF2B5EF4-FFF2-40B4-BE49-F238E27FC236}">
                <a16:creationId xmlns:a16="http://schemas.microsoft.com/office/drawing/2014/main" id="{5A5D6E51-D0D1-05E4-8768-ED028ECCD65A}"/>
              </a:ext>
            </a:extLst>
          </p:cNvPr>
          <p:cNvSpPr>
            <a:spLocks noGrp="1"/>
          </p:cNvSpPr>
          <p:nvPr>
            <p:ph sz="quarter" idx="1"/>
          </p:nvPr>
        </p:nvSpPr>
        <p:spPr/>
        <p:txBody>
          <a:bodyPr/>
          <a:lstStyle/>
          <a:p>
            <a:pPr marL="285750" indent="-285750">
              <a:spcAft>
                <a:spcPts val="600"/>
              </a:spcAft>
              <a:buFont typeface="Arial" panose="020B0604020202020204" pitchFamily="34" charset="0"/>
              <a:buChar char="•"/>
            </a:pPr>
            <a:r>
              <a:rPr lang="en-GB" sz="1700" spc="60" dirty="0"/>
              <a:t>Hybrid regimes are </a:t>
            </a:r>
            <a:r>
              <a:rPr lang="en-GB" sz="1700" spc="60" dirty="0">
                <a:effectLst/>
              </a:rPr>
              <a:t>characterised by:</a:t>
            </a:r>
          </a:p>
          <a:p>
            <a:pPr marL="742950" lvl="1" indent="-285750">
              <a:spcAft>
                <a:spcPts val="600"/>
              </a:spcAft>
              <a:buFont typeface="Courier New" panose="02070309020205020404" pitchFamily="49" charset="0"/>
              <a:buChar char="o"/>
            </a:pPr>
            <a:r>
              <a:rPr lang="en-GB" sz="1700" b="1" spc="60" dirty="0">
                <a:effectLst/>
              </a:rPr>
              <a:t>weak checks and balances on executive powers</a:t>
            </a:r>
          </a:p>
          <a:p>
            <a:pPr marL="742950" lvl="1" indent="-285750">
              <a:spcAft>
                <a:spcPts val="600"/>
              </a:spcAft>
              <a:buFont typeface="Courier New" panose="02070309020205020404" pitchFamily="49" charset="0"/>
              <a:buChar char="o"/>
            </a:pPr>
            <a:r>
              <a:rPr lang="en-GB" sz="1700" b="1" spc="60" dirty="0"/>
              <a:t>f</a:t>
            </a:r>
            <a:r>
              <a:rPr lang="en-GB" sz="1700" b="1" spc="60" dirty="0">
                <a:effectLst/>
              </a:rPr>
              <a:t>lawed or even suspended elections</a:t>
            </a:r>
          </a:p>
          <a:p>
            <a:pPr marL="742950" lvl="1" indent="-285750">
              <a:spcAft>
                <a:spcPts val="600"/>
              </a:spcAft>
              <a:buFont typeface="Courier New" panose="02070309020205020404" pitchFamily="49" charset="0"/>
              <a:buChar char="o"/>
            </a:pPr>
            <a:r>
              <a:rPr lang="en-GB" sz="1700" b="1" spc="60" dirty="0">
                <a:effectLst/>
              </a:rPr>
              <a:t>fragmented opposition forces</a:t>
            </a:r>
          </a:p>
          <a:p>
            <a:pPr marL="742950" lvl="1" indent="-285750">
              <a:spcAft>
                <a:spcPts val="600"/>
              </a:spcAft>
              <a:buFont typeface="Courier New" panose="02070309020205020404" pitchFamily="49" charset="0"/>
              <a:buChar char="o"/>
            </a:pPr>
            <a:r>
              <a:rPr lang="en-GB" sz="1700" b="1" spc="60" dirty="0">
                <a:effectLst/>
              </a:rPr>
              <a:t>state restrictions on media freedoms, intellectuals, and civil society organizations</a:t>
            </a:r>
          </a:p>
          <a:p>
            <a:pPr marL="742950" lvl="1" indent="-285750">
              <a:spcAft>
                <a:spcPts val="600"/>
              </a:spcAft>
              <a:buFont typeface="Courier New" panose="02070309020205020404" pitchFamily="49" charset="0"/>
              <a:buChar char="o"/>
            </a:pPr>
            <a:r>
              <a:rPr lang="en-GB" sz="1700" b="1" spc="60" dirty="0">
                <a:effectLst/>
              </a:rPr>
              <a:t>curbs on the independence of the judiciary and disregard for rule of law</a:t>
            </a:r>
          </a:p>
          <a:p>
            <a:pPr marL="742950" lvl="1" indent="-285750">
              <a:spcAft>
                <a:spcPts val="600"/>
              </a:spcAft>
              <a:buFont typeface="Courier New" panose="02070309020205020404" pitchFamily="49" charset="0"/>
              <a:buChar char="o"/>
            </a:pPr>
            <a:r>
              <a:rPr lang="en-GB" sz="1700" b="1" spc="60" dirty="0">
                <a:effectLst/>
              </a:rPr>
              <a:t>the abuse of human rights by the security forces; and </a:t>
            </a:r>
          </a:p>
          <a:p>
            <a:pPr marL="742950" lvl="1" indent="-285750">
              <a:spcAft>
                <a:spcPts val="600"/>
              </a:spcAft>
              <a:buFont typeface="Courier New" panose="02070309020205020404" pitchFamily="49" charset="0"/>
              <a:buChar char="o"/>
            </a:pPr>
            <a:r>
              <a:rPr lang="en-GB" sz="1700" b="1" spc="60" dirty="0">
                <a:effectLst/>
              </a:rPr>
              <a:t>tolerance of authoritarian values</a:t>
            </a:r>
          </a:p>
          <a:p>
            <a:endParaRPr lang="cs-CZ" dirty="0"/>
          </a:p>
        </p:txBody>
      </p:sp>
    </p:spTree>
    <p:extLst>
      <p:ext uri="{BB962C8B-B14F-4D97-AF65-F5344CB8AC3E}">
        <p14:creationId xmlns:p14="http://schemas.microsoft.com/office/powerpoint/2010/main" val="241182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dirty="0" err="1"/>
              <a:t>Connected</a:t>
            </a:r>
            <a:r>
              <a:rPr lang="cs-CZ" dirty="0"/>
              <a:t> </a:t>
            </a:r>
            <a:r>
              <a:rPr lang="cs-CZ" dirty="0" err="1"/>
              <a:t>with</a:t>
            </a:r>
            <a:r>
              <a:rPr lang="cs-CZ" dirty="0"/>
              <a:t> GDP</a:t>
            </a:r>
          </a:p>
        </p:txBody>
      </p:sp>
      <p:pic>
        <p:nvPicPr>
          <p:cNvPr id="14" name="Content Placeholder 1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78744" y="1527175"/>
            <a:ext cx="6350000" cy="4572000"/>
          </a:xfrm>
        </p:spPr>
      </p:pic>
    </p:spTree>
    <p:extLst>
      <p:ext uri="{BB962C8B-B14F-4D97-AF65-F5344CB8AC3E}">
        <p14:creationId xmlns:p14="http://schemas.microsoft.com/office/powerpoint/2010/main" val="36883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FA76F1-EC0D-1CE5-7C83-25E9B3E266A0}"/>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democracy</a:t>
            </a:r>
            <a:r>
              <a:rPr lang="cs-CZ" dirty="0"/>
              <a:t>?</a:t>
            </a:r>
          </a:p>
        </p:txBody>
      </p:sp>
      <p:sp>
        <p:nvSpPr>
          <p:cNvPr id="3" name="Zástupný obsah 2">
            <a:extLst>
              <a:ext uri="{FF2B5EF4-FFF2-40B4-BE49-F238E27FC236}">
                <a16:creationId xmlns:a16="http://schemas.microsoft.com/office/drawing/2014/main" id="{A36F422D-8B81-01F0-7645-73E6015E70CE}"/>
              </a:ext>
            </a:extLst>
          </p:cNvPr>
          <p:cNvSpPr>
            <a:spLocks noGrp="1"/>
          </p:cNvSpPr>
          <p:nvPr>
            <p:ph sz="quarter" idx="1"/>
          </p:nvPr>
        </p:nvSpPr>
        <p:spPr/>
        <p:txBody>
          <a:bodyPr/>
          <a:lstStyle/>
          <a:p>
            <a:r>
              <a:rPr lang="en-US" sz="2800" b="1" spc="50" dirty="0"/>
              <a:t>Polyarchy</a:t>
            </a:r>
            <a:r>
              <a:rPr lang="en-US" sz="2800" spc="50" dirty="0"/>
              <a:t> (Dahl, 1971) is collectively defined by the combination of </a:t>
            </a:r>
            <a:r>
              <a:rPr lang="en-US" sz="2800" b="1" spc="50" dirty="0"/>
              <a:t>seven attributions </a:t>
            </a:r>
            <a:r>
              <a:rPr lang="en-US" sz="2800" spc="50" dirty="0"/>
              <a:t>and is considered the procedural conditions as the requirement of the presence of </a:t>
            </a:r>
            <a:r>
              <a:rPr lang="en-US" sz="2800" b="1" spc="50" dirty="0"/>
              <a:t>modern democracy</a:t>
            </a:r>
            <a:endParaRPr lang="cs-CZ" dirty="0"/>
          </a:p>
        </p:txBody>
      </p:sp>
    </p:spTree>
    <p:extLst>
      <p:ext uri="{BB962C8B-B14F-4D97-AF65-F5344CB8AC3E}">
        <p14:creationId xmlns:p14="http://schemas.microsoft.com/office/powerpoint/2010/main" val="211868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7E5679-B87B-AA12-F0A0-FEA660AFE93A}"/>
              </a:ext>
            </a:extLst>
          </p:cNvPr>
          <p:cNvSpPr>
            <a:spLocks noGrp="1"/>
          </p:cNvSpPr>
          <p:nvPr>
            <p:ph type="title"/>
          </p:nvPr>
        </p:nvSpPr>
        <p:spPr/>
        <p:txBody>
          <a:bodyPr/>
          <a:lstStyle/>
          <a:p>
            <a:r>
              <a:rPr lang="cs-CZ" dirty="0" err="1"/>
              <a:t>Polyarchy</a:t>
            </a:r>
            <a:endParaRPr lang="cs-CZ" dirty="0"/>
          </a:p>
        </p:txBody>
      </p:sp>
      <p:sp>
        <p:nvSpPr>
          <p:cNvPr id="3" name="Zástupný obsah 2">
            <a:extLst>
              <a:ext uri="{FF2B5EF4-FFF2-40B4-BE49-F238E27FC236}">
                <a16:creationId xmlns:a16="http://schemas.microsoft.com/office/drawing/2014/main" id="{68C57278-197E-6190-F83B-1A5781C5E754}"/>
              </a:ext>
            </a:extLst>
          </p:cNvPr>
          <p:cNvSpPr>
            <a:spLocks noGrp="1"/>
          </p:cNvSpPr>
          <p:nvPr>
            <p:ph sz="quarter" idx="1"/>
          </p:nvPr>
        </p:nvSpPr>
        <p:spPr/>
        <p:txBody>
          <a:bodyPr>
            <a:normAutofit fontScale="85000" lnSpcReduction="20000"/>
          </a:bodyPr>
          <a:lstStyle/>
          <a:p>
            <a:pPr marL="742950" lvl="1" indent="-285750">
              <a:spcAft>
                <a:spcPts val="600"/>
              </a:spcAft>
              <a:buFont typeface="Courier New" panose="02070309020205020404" pitchFamily="49" charset="0"/>
              <a:buChar char="o"/>
            </a:pPr>
            <a:r>
              <a:rPr lang="en-US" sz="2800" b="1" i="1" spc="50" dirty="0"/>
              <a:t>Free and fairly conducted elections </a:t>
            </a:r>
          </a:p>
          <a:p>
            <a:pPr marL="742950" lvl="1" indent="-285750">
              <a:spcAft>
                <a:spcPts val="600"/>
              </a:spcAft>
              <a:buFont typeface="Courier New" panose="02070309020205020404" pitchFamily="49" charset="0"/>
              <a:buChar char="o"/>
            </a:pPr>
            <a:r>
              <a:rPr lang="en-US" sz="2800" b="1" i="1" spc="50" dirty="0"/>
              <a:t>Universal Suffrage and rights to run for public office </a:t>
            </a:r>
          </a:p>
          <a:p>
            <a:pPr marL="742950" lvl="1" indent="-285750">
              <a:spcAft>
                <a:spcPts val="600"/>
              </a:spcAft>
              <a:buFont typeface="Courier New" panose="02070309020205020404" pitchFamily="49" charset="0"/>
              <a:buChar char="o"/>
            </a:pPr>
            <a:r>
              <a:rPr lang="en-US" sz="2800" b="1" i="1" spc="50" dirty="0"/>
              <a:t>Freedom of expression and speech</a:t>
            </a:r>
          </a:p>
          <a:p>
            <a:pPr marL="742950" lvl="1" indent="-285750">
              <a:spcAft>
                <a:spcPts val="600"/>
              </a:spcAft>
              <a:buFont typeface="Courier New" panose="02070309020205020404" pitchFamily="49" charset="0"/>
              <a:buChar char="o"/>
            </a:pPr>
            <a:r>
              <a:rPr lang="en-US" sz="2800" b="1" i="1" spc="50" dirty="0"/>
              <a:t>Freedom of media and press with ability to access alternative sources of information</a:t>
            </a:r>
          </a:p>
          <a:p>
            <a:pPr marL="742950" lvl="1" indent="-285750">
              <a:spcAft>
                <a:spcPts val="600"/>
              </a:spcAft>
              <a:buFont typeface="Courier New" panose="02070309020205020404" pitchFamily="49" charset="0"/>
              <a:buChar char="o"/>
            </a:pPr>
            <a:r>
              <a:rPr lang="en-US" sz="2800" b="1" i="1" spc="50" dirty="0"/>
              <a:t>Accountability of government (and parties) to election outcomes and government</a:t>
            </a:r>
          </a:p>
          <a:p>
            <a:pPr marL="742950" lvl="1" indent="-285750">
              <a:spcAft>
                <a:spcPts val="600"/>
              </a:spcAft>
              <a:buFont typeface="Courier New" panose="02070309020205020404" pitchFamily="49" charset="0"/>
              <a:buChar char="o"/>
            </a:pPr>
            <a:r>
              <a:rPr lang="en-US" sz="2800" b="1" i="1" spc="50" dirty="0"/>
              <a:t>Responsiveness of government (and parties) to voters</a:t>
            </a:r>
            <a:endParaRPr lang="cs-CZ" sz="2800" b="1" i="1" spc="50" dirty="0"/>
          </a:p>
          <a:p>
            <a:pPr marL="742950" lvl="1" indent="-285750">
              <a:spcAft>
                <a:spcPts val="600"/>
              </a:spcAft>
              <a:buFont typeface="Courier New" panose="02070309020205020404" pitchFamily="49" charset="0"/>
              <a:buChar char="o"/>
            </a:pPr>
            <a:r>
              <a:rPr lang="en-US" sz="2000" b="0" i="0" dirty="0">
                <a:solidFill>
                  <a:srgbClr val="202122"/>
                </a:solidFill>
                <a:effectLst/>
                <a:latin typeface="Arial" panose="020B0604020202020204" pitchFamily="34" charset="0"/>
              </a:rPr>
              <a:t> </a:t>
            </a:r>
            <a:r>
              <a:rPr lang="cs-CZ" sz="2800" b="1" i="1" spc="50" dirty="0"/>
              <a:t>R</a:t>
            </a:r>
            <a:r>
              <a:rPr lang="en-US" sz="2800" b="1" i="1" spc="50" dirty="0" err="1"/>
              <a:t>ight</a:t>
            </a:r>
            <a:r>
              <a:rPr lang="en-US" sz="2800" b="1" i="1" spc="50" dirty="0"/>
              <a:t> to form and join autonomous associations</a:t>
            </a:r>
            <a:endParaRPr lang="cs-CZ" dirty="0"/>
          </a:p>
        </p:txBody>
      </p:sp>
    </p:spTree>
    <p:extLst>
      <p:ext uri="{BB962C8B-B14F-4D97-AF65-F5344CB8AC3E}">
        <p14:creationId xmlns:p14="http://schemas.microsoft.com/office/powerpoint/2010/main" val="61395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A4C86-F093-D54F-2C01-943926E9110E}"/>
              </a:ext>
            </a:extLst>
          </p:cNvPr>
          <p:cNvSpPr>
            <a:spLocks noGrp="1"/>
          </p:cNvSpPr>
          <p:nvPr>
            <p:ph type="title"/>
          </p:nvPr>
        </p:nvSpPr>
        <p:spPr/>
        <p:txBody>
          <a:bodyPr/>
          <a:lstStyle/>
          <a:p>
            <a:r>
              <a:rPr lang="cs-CZ" dirty="0" err="1"/>
              <a:t>Polyarchy</a:t>
            </a:r>
            <a:r>
              <a:rPr lang="cs-CZ" dirty="0"/>
              <a:t> plus</a:t>
            </a:r>
          </a:p>
        </p:txBody>
      </p:sp>
      <p:sp>
        <p:nvSpPr>
          <p:cNvPr id="3" name="Zástupný obsah 2">
            <a:extLst>
              <a:ext uri="{FF2B5EF4-FFF2-40B4-BE49-F238E27FC236}">
                <a16:creationId xmlns:a16="http://schemas.microsoft.com/office/drawing/2014/main" id="{E8E9B103-9DA1-40CB-FD6F-73EE449FAB02}"/>
              </a:ext>
            </a:extLst>
          </p:cNvPr>
          <p:cNvSpPr>
            <a:spLocks noGrp="1"/>
          </p:cNvSpPr>
          <p:nvPr>
            <p:ph sz="quarter" idx="1"/>
          </p:nvPr>
        </p:nvSpPr>
        <p:spPr/>
        <p:txBody>
          <a:bodyPr/>
          <a:lstStyle/>
          <a:p>
            <a:pPr marL="0" lvl="1">
              <a:spcBef>
                <a:spcPts val="600"/>
              </a:spcBef>
              <a:spcAft>
                <a:spcPts val="600"/>
              </a:spcAft>
            </a:pPr>
            <a:r>
              <a:rPr lang="en-US" sz="1550" b="1" spc="50" dirty="0" err="1"/>
              <a:t>Schmitter</a:t>
            </a:r>
            <a:r>
              <a:rPr lang="en-US" sz="1550" b="1" spc="50" dirty="0"/>
              <a:t> and Karl (1991) </a:t>
            </a:r>
            <a:r>
              <a:rPr lang="en-US" sz="1550" spc="50" dirty="0"/>
              <a:t>argued that the seven attributions might capture the essence of procedural of democracy but fail to capture some contemporary elements, thereby adding that two additional attributions. </a:t>
            </a:r>
          </a:p>
          <a:p>
            <a:pPr marL="285750" lvl="1" indent="-285750">
              <a:spcAft>
                <a:spcPts val="600"/>
              </a:spcAft>
              <a:buFont typeface="Arial" panose="020B0604020202020204" pitchFamily="34" charset="0"/>
              <a:buChar char="•"/>
            </a:pPr>
            <a:r>
              <a:rPr lang="en-US" sz="1550" spc="50" dirty="0"/>
              <a:t>“</a:t>
            </a:r>
            <a:r>
              <a:rPr lang="en-US" sz="1550" b="1" spc="50" dirty="0"/>
              <a:t>Polyarchy plus</a:t>
            </a:r>
            <a:r>
              <a:rPr lang="en-US" sz="1550" spc="50" dirty="0"/>
              <a:t>” consists of seven classic attributes with two additional elements</a:t>
            </a:r>
          </a:p>
          <a:p>
            <a:pPr marL="742950" lvl="2" indent="-285750">
              <a:spcAft>
                <a:spcPts val="600"/>
              </a:spcAft>
              <a:buFont typeface="Courier New" panose="02070309020205020404" pitchFamily="49" charset="0"/>
              <a:buChar char="o"/>
            </a:pPr>
            <a:r>
              <a:rPr lang="en-US" sz="1550" b="1" spc="50" dirty="0"/>
              <a:t>Ability of popularly elected officials to exercise their constitutional power without being subjected to overriding opposition from unelected officials</a:t>
            </a:r>
          </a:p>
          <a:p>
            <a:pPr marL="742950" lvl="2" indent="-285750">
              <a:spcAft>
                <a:spcPts val="600"/>
              </a:spcAft>
              <a:buFont typeface="Courier New" panose="02070309020205020404" pitchFamily="49" charset="0"/>
              <a:buChar char="o"/>
            </a:pPr>
            <a:r>
              <a:rPr lang="en-US" sz="1550" b="1" spc="50" dirty="0"/>
              <a:t>Self-governing polity, acting independently of constrains imposed by overarching political system</a:t>
            </a:r>
          </a:p>
          <a:p>
            <a:endParaRPr lang="cs-CZ" dirty="0"/>
          </a:p>
        </p:txBody>
      </p:sp>
    </p:spTree>
    <p:extLst>
      <p:ext uri="{BB962C8B-B14F-4D97-AF65-F5344CB8AC3E}">
        <p14:creationId xmlns:p14="http://schemas.microsoft.com/office/powerpoint/2010/main" val="332637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E2B9E-1C90-5C4D-B178-06B876048AA8}"/>
              </a:ext>
            </a:extLst>
          </p:cNvPr>
          <p:cNvSpPr>
            <a:spLocks noGrp="1"/>
          </p:cNvSpPr>
          <p:nvPr>
            <p:ph type="title"/>
          </p:nvPr>
        </p:nvSpPr>
        <p:spPr/>
        <p:txBody>
          <a:bodyPr/>
          <a:lstStyle/>
          <a:p>
            <a:r>
              <a:rPr lang="cs-CZ" dirty="0" err="1"/>
              <a:t>Democracy</a:t>
            </a:r>
            <a:r>
              <a:rPr lang="cs-CZ" dirty="0"/>
              <a:t> Index</a:t>
            </a:r>
          </a:p>
        </p:txBody>
      </p:sp>
      <p:pic>
        <p:nvPicPr>
          <p:cNvPr id="5" name="Zástupný obsah 4" descr="Obsah obrázku text, mapa, atlas, Písmo&#10;&#10;Popis byl vytvořen automaticky">
            <a:extLst>
              <a:ext uri="{FF2B5EF4-FFF2-40B4-BE49-F238E27FC236}">
                <a16:creationId xmlns:a16="http://schemas.microsoft.com/office/drawing/2014/main" id="{DD7CA773-A085-879A-6E2D-0BA080B80AD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47531" y="1484784"/>
            <a:ext cx="8448938" cy="4752528"/>
          </a:xfrm>
        </p:spPr>
      </p:pic>
    </p:spTree>
    <p:extLst>
      <p:ext uri="{BB962C8B-B14F-4D97-AF65-F5344CB8AC3E}">
        <p14:creationId xmlns:p14="http://schemas.microsoft.com/office/powerpoint/2010/main" val="55311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A26284-F84E-0E74-BC0C-C4A14DACF3F8}"/>
              </a:ext>
            </a:extLst>
          </p:cNvPr>
          <p:cNvSpPr>
            <a:spLocks noGrp="1"/>
          </p:cNvSpPr>
          <p:nvPr>
            <p:ph type="title"/>
          </p:nvPr>
        </p:nvSpPr>
        <p:spPr/>
        <p:txBody>
          <a:bodyPr/>
          <a:lstStyle/>
          <a:p>
            <a:r>
              <a:rPr lang="cs-CZ" dirty="0" err="1"/>
              <a:t>Democratic</a:t>
            </a:r>
            <a:r>
              <a:rPr lang="cs-CZ" dirty="0"/>
              <a:t> </a:t>
            </a:r>
            <a:r>
              <a:rPr lang="cs-CZ" dirty="0" err="1"/>
              <a:t>Consolidation</a:t>
            </a:r>
            <a:endParaRPr lang="cs-CZ" dirty="0"/>
          </a:p>
        </p:txBody>
      </p:sp>
      <p:sp>
        <p:nvSpPr>
          <p:cNvPr id="3" name="Zástupný obsah 2">
            <a:extLst>
              <a:ext uri="{FF2B5EF4-FFF2-40B4-BE49-F238E27FC236}">
                <a16:creationId xmlns:a16="http://schemas.microsoft.com/office/drawing/2014/main" id="{E271B445-9675-0032-0CED-AE967857DBEE}"/>
              </a:ext>
            </a:extLst>
          </p:cNvPr>
          <p:cNvSpPr>
            <a:spLocks noGrp="1"/>
          </p:cNvSpPr>
          <p:nvPr>
            <p:ph sz="quarter" idx="1"/>
          </p:nvPr>
        </p:nvSpPr>
        <p:spPr/>
        <p:txBody>
          <a:bodyPr/>
          <a:lstStyle/>
          <a:p>
            <a:r>
              <a:rPr lang="en-US" sz="2800" b="1" spc="50" dirty="0"/>
              <a:t>Democracy Consolidation </a:t>
            </a:r>
            <a:r>
              <a:rPr lang="en-US" sz="2800" spc="50" dirty="0"/>
              <a:t>means democracy has become “the only game in town” (Linz &amp; Stepan, 1996)</a:t>
            </a:r>
          </a:p>
          <a:p>
            <a:endParaRPr lang="cs-CZ" dirty="0"/>
          </a:p>
        </p:txBody>
      </p:sp>
      <p:pic>
        <p:nvPicPr>
          <p:cNvPr id="4" name="Picture 9" descr="A diagram of a political system&#10;&#10;Description automatically generated">
            <a:extLst>
              <a:ext uri="{FF2B5EF4-FFF2-40B4-BE49-F238E27FC236}">
                <a16:creationId xmlns:a16="http://schemas.microsoft.com/office/drawing/2014/main" id="{E87C5927-DBD5-4C30-EFE2-56823EB230EA}"/>
              </a:ext>
            </a:extLst>
          </p:cNvPr>
          <p:cNvPicPr>
            <a:picLocks noChangeAspect="1"/>
          </p:cNvPicPr>
          <p:nvPr/>
        </p:nvPicPr>
        <p:blipFill rotWithShape="1">
          <a:blip r:embed="rId2"/>
          <a:srcRect l="2900"/>
          <a:stretch/>
        </p:blipFill>
        <p:spPr>
          <a:xfrm>
            <a:off x="2195736" y="3212976"/>
            <a:ext cx="4851512" cy="2609516"/>
          </a:xfrm>
          <a:prstGeom prst="rect">
            <a:avLst/>
          </a:prstGeom>
        </p:spPr>
      </p:pic>
    </p:spTree>
    <p:extLst>
      <p:ext uri="{BB962C8B-B14F-4D97-AF65-F5344CB8AC3E}">
        <p14:creationId xmlns:p14="http://schemas.microsoft.com/office/powerpoint/2010/main" val="134157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38A7D-997C-CD3F-082B-810C46BA6153}"/>
              </a:ext>
            </a:extLst>
          </p:cNvPr>
          <p:cNvSpPr>
            <a:spLocks noGrp="1"/>
          </p:cNvSpPr>
          <p:nvPr>
            <p:ph type="title"/>
          </p:nvPr>
        </p:nvSpPr>
        <p:spPr/>
        <p:txBody>
          <a:bodyPr/>
          <a:lstStyle/>
          <a:p>
            <a:r>
              <a:rPr lang="cs-CZ" dirty="0" err="1"/>
              <a:t>Democratic</a:t>
            </a:r>
            <a:r>
              <a:rPr lang="cs-CZ" dirty="0"/>
              <a:t> </a:t>
            </a:r>
            <a:r>
              <a:rPr lang="cs-CZ" dirty="0" err="1"/>
              <a:t>Consolidation</a:t>
            </a:r>
            <a:endParaRPr lang="cs-CZ" dirty="0"/>
          </a:p>
        </p:txBody>
      </p:sp>
      <p:sp>
        <p:nvSpPr>
          <p:cNvPr id="3" name="Zástupný obsah 2">
            <a:extLst>
              <a:ext uri="{FF2B5EF4-FFF2-40B4-BE49-F238E27FC236}">
                <a16:creationId xmlns:a16="http://schemas.microsoft.com/office/drawing/2014/main" id="{FDF243F2-CBA6-F333-E993-82A071E47285}"/>
              </a:ext>
            </a:extLst>
          </p:cNvPr>
          <p:cNvSpPr>
            <a:spLocks noGrp="1"/>
          </p:cNvSpPr>
          <p:nvPr>
            <p:ph sz="quarter" idx="1"/>
          </p:nvPr>
        </p:nvSpPr>
        <p:spPr/>
        <p:txBody>
          <a:bodyPr>
            <a:normAutofit fontScale="92500" lnSpcReduction="20000"/>
          </a:bodyPr>
          <a:lstStyle/>
          <a:p>
            <a:pPr>
              <a:spcAft>
                <a:spcPts val="600"/>
              </a:spcAft>
            </a:pPr>
            <a:r>
              <a:rPr lang="en-GB" sz="1700" b="0" spc="60" dirty="0">
                <a:effectLst/>
              </a:rPr>
              <a:t>To maintain </a:t>
            </a:r>
            <a:r>
              <a:rPr lang="en-US" sz="1700" spc="50" dirty="0"/>
              <a:t>democracy the only game in town depends on </a:t>
            </a:r>
            <a:r>
              <a:rPr lang="en-US" sz="1700" b="1" spc="50" dirty="0"/>
              <a:t>three dimensions </a:t>
            </a:r>
            <a:r>
              <a:rPr lang="en-US" sz="1700" spc="50" dirty="0"/>
              <a:t>(Linz &amp; Stepan, 1996)</a:t>
            </a:r>
            <a:endParaRPr lang="en-US" sz="1700" b="1" spc="50" dirty="0"/>
          </a:p>
          <a:p>
            <a:pPr marL="285750" indent="-285750">
              <a:spcBef>
                <a:spcPts val="600"/>
              </a:spcBef>
              <a:spcAft>
                <a:spcPts val="600"/>
              </a:spcAft>
              <a:buFont typeface="Arial" panose="020B0604020202020204" pitchFamily="34" charset="0"/>
              <a:buChar char="•"/>
            </a:pPr>
            <a:r>
              <a:rPr lang="en-GB" sz="1700" b="1" spc="60" dirty="0">
                <a:effectLst/>
              </a:rPr>
              <a:t>Behavioural dimension </a:t>
            </a:r>
            <a:r>
              <a:rPr lang="en-GB" sz="1700" b="1" spc="60" dirty="0">
                <a:solidFill>
                  <a:srgbClr val="FF0000"/>
                </a:solidFill>
                <a:effectLst/>
              </a:rPr>
              <a:t>= Behavioural elements</a:t>
            </a:r>
            <a:endParaRPr lang="en-GB" sz="1700" b="1" spc="60" dirty="0"/>
          </a:p>
          <a:p>
            <a:pPr marL="742950" lvl="1" indent="-285750">
              <a:spcAft>
                <a:spcPts val="600"/>
              </a:spcAft>
              <a:buFont typeface="Courier New" panose="02070309020205020404" pitchFamily="49" charset="0"/>
              <a:buChar char="o"/>
            </a:pPr>
            <a:r>
              <a:rPr lang="en-GB" sz="1700" spc="60" dirty="0"/>
              <a:t>N</a:t>
            </a:r>
            <a:r>
              <a:rPr lang="en-GB" sz="1700" spc="60" dirty="0">
                <a:effectLst/>
              </a:rPr>
              <a:t>o significant political group seriously attempts to overthrow the democratic regime or to promote domestic or international violence in order to secede from the state </a:t>
            </a:r>
          </a:p>
          <a:p>
            <a:pPr marL="323850" lvl="1" indent="-311150">
              <a:spcBef>
                <a:spcPts val="600"/>
              </a:spcBef>
              <a:spcAft>
                <a:spcPts val="600"/>
              </a:spcAft>
              <a:buFont typeface="Arial" panose="020B0604020202020204" pitchFamily="34" charset="0"/>
              <a:buChar char="•"/>
            </a:pPr>
            <a:r>
              <a:rPr lang="en-GB" sz="1700" b="1" spc="60" dirty="0">
                <a:solidFill>
                  <a:schemeClr val="tx1"/>
                </a:solidFill>
              </a:rPr>
              <a:t>Attitudinal dimension </a:t>
            </a:r>
            <a:r>
              <a:rPr lang="en-GB" sz="1700" b="1" spc="60" dirty="0">
                <a:solidFill>
                  <a:srgbClr val="FF0000"/>
                </a:solidFill>
                <a:effectLst/>
              </a:rPr>
              <a:t>= Cultural elements</a:t>
            </a:r>
          </a:p>
          <a:p>
            <a:pPr marL="742950" lvl="1" indent="-285750">
              <a:spcAft>
                <a:spcPts val="600"/>
              </a:spcAft>
              <a:buFont typeface="Courier New" panose="02070309020205020404" pitchFamily="49" charset="0"/>
              <a:buChar char="o"/>
            </a:pPr>
            <a:r>
              <a:rPr lang="en-GB" sz="1700" spc="60" dirty="0"/>
              <a:t>Even under critical time with severe political and economic crisis, the overwhelming majority of the people believe that any further political change must emerge from within the parameters of democratic procedures </a:t>
            </a:r>
          </a:p>
          <a:p>
            <a:pPr marL="323850" lvl="2" indent="-311150">
              <a:spcBef>
                <a:spcPts val="600"/>
              </a:spcBef>
              <a:spcAft>
                <a:spcPts val="600"/>
              </a:spcAft>
              <a:buFont typeface="Arial" panose="020B0604020202020204" pitchFamily="34" charset="0"/>
              <a:buChar char="•"/>
            </a:pPr>
            <a:r>
              <a:rPr lang="en-GB" sz="1700" b="1" spc="60" dirty="0">
                <a:effectLst/>
              </a:rPr>
              <a:t>Constitutional dimension </a:t>
            </a:r>
            <a:r>
              <a:rPr lang="en-GB" sz="1700" b="1" spc="60" dirty="0">
                <a:solidFill>
                  <a:srgbClr val="FF0000"/>
                </a:solidFill>
                <a:effectLst/>
              </a:rPr>
              <a:t>= Constitutional elements</a:t>
            </a:r>
            <a:endParaRPr lang="en-GB" sz="1700" b="1" spc="60" dirty="0">
              <a:effectLst/>
            </a:endParaRPr>
          </a:p>
          <a:p>
            <a:pPr marL="742950" lvl="1" indent="-285750">
              <a:spcAft>
                <a:spcPts val="600"/>
              </a:spcAft>
              <a:buFont typeface="Courier New" panose="02070309020205020404" pitchFamily="49" charset="0"/>
              <a:buChar char="o"/>
            </a:pPr>
            <a:r>
              <a:rPr lang="en-GB" sz="1700" spc="60" dirty="0"/>
              <a:t>All of the actors in the polity become habituated to the fact that political conflict within the state will be resolved according to established norms, and the violation of these norms are likely to be ineffective and costly </a:t>
            </a:r>
          </a:p>
          <a:p>
            <a:pPr marL="12700" lvl="3">
              <a:spcBef>
                <a:spcPts val="600"/>
              </a:spcBef>
              <a:spcAft>
                <a:spcPts val="600"/>
              </a:spcAft>
            </a:pPr>
            <a:r>
              <a:rPr lang="en-US" sz="1700" spc="60" dirty="0">
                <a:solidFill>
                  <a:schemeClr val="tx1"/>
                </a:solidFill>
              </a:rPr>
              <a:t>The consolidation of democracies refers to “a mature stage when regimes prove resilient even under periods of severe crisis and electoral turbulence” (Norris, 2017</a:t>
            </a:r>
            <a:r>
              <a:rPr lang="en-US" sz="1700" spc="50" dirty="0"/>
              <a:t>)</a:t>
            </a:r>
          </a:p>
          <a:p>
            <a:endParaRPr lang="cs-CZ" dirty="0"/>
          </a:p>
        </p:txBody>
      </p:sp>
    </p:spTree>
    <p:extLst>
      <p:ext uri="{BB962C8B-B14F-4D97-AF65-F5344CB8AC3E}">
        <p14:creationId xmlns:p14="http://schemas.microsoft.com/office/powerpoint/2010/main" val="377998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ED8C3D-9C14-0F29-B37C-30FE82A578A6}"/>
              </a:ext>
            </a:extLst>
          </p:cNvPr>
          <p:cNvSpPr>
            <a:spLocks noGrp="1"/>
          </p:cNvSpPr>
          <p:nvPr>
            <p:ph type="title"/>
          </p:nvPr>
        </p:nvSpPr>
        <p:spPr/>
        <p:txBody>
          <a:bodyPr/>
          <a:lstStyle/>
          <a:p>
            <a:r>
              <a:rPr lang="cs-CZ" dirty="0" err="1"/>
              <a:t>Stable</a:t>
            </a:r>
            <a:r>
              <a:rPr lang="cs-CZ" dirty="0"/>
              <a:t> </a:t>
            </a:r>
            <a:r>
              <a:rPr lang="cs-CZ" dirty="0" err="1"/>
              <a:t>situation</a:t>
            </a:r>
            <a:r>
              <a:rPr lang="cs-CZ" dirty="0"/>
              <a:t>?</a:t>
            </a:r>
          </a:p>
        </p:txBody>
      </p:sp>
      <p:pic>
        <p:nvPicPr>
          <p:cNvPr id="5" name="Zástupný obsah 4" descr="Obsah obrázku text, snímek obrazovky, mapa&#10;&#10;Popis byl vytvořen automaticky">
            <a:extLst>
              <a:ext uri="{FF2B5EF4-FFF2-40B4-BE49-F238E27FC236}">
                <a16:creationId xmlns:a16="http://schemas.microsoft.com/office/drawing/2014/main" id="{F6089DA3-9D17-E152-39F1-FCBF552C01C4}"/>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71600" y="1444824"/>
            <a:ext cx="7344816" cy="5184576"/>
          </a:xfrm>
        </p:spPr>
      </p:pic>
    </p:spTree>
    <p:extLst>
      <p:ext uri="{BB962C8B-B14F-4D97-AF65-F5344CB8AC3E}">
        <p14:creationId xmlns:p14="http://schemas.microsoft.com/office/powerpoint/2010/main" val="57307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3E52E-55C2-192A-6917-BCFA7AA91D4F}"/>
              </a:ext>
            </a:extLst>
          </p:cNvPr>
          <p:cNvSpPr>
            <a:spLocks noGrp="1"/>
          </p:cNvSpPr>
          <p:nvPr>
            <p:ph type="title"/>
          </p:nvPr>
        </p:nvSpPr>
        <p:spPr/>
        <p:txBody>
          <a:bodyPr/>
          <a:lstStyle/>
          <a:p>
            <a:r>
              <a:rPr lang="cs-CZ" dirty="0" err="1"/>
              <a:t>Democratic</a:t>
            </a:r>
            <a:r>
              <a:rPr lang="cs-CZ" dirty="0"/>
              <a:t> </a:t>
            </a:r>
            <a:r>
              <a:rPr lang="cs-CZ" dirty="0" err="1"/>
              <a:t>Backsliding</a:t>
            </a:r>
            <a:endParaRPr lang="cs-CZ" dirty="0"/>
          </a:p>
        </p:txBody>
      </p:sp>
      <p:sp>
        <p:nvSpPr>
          <p:cNvPr id="3" name="Zástupný obsah 2">
            <a:extLst>
              <a:ext uri="{FF2B5EF4-FFF2-40B4-BE49-F238E27FC236}">
                <a16:creationId xmlns:a16="http://schemas.microsoft.com/office/drawing/2014/main" id="{288ACA83-6C9E-FA4B-9C30-0A5219AE8CA1}"/>
              </a:ext>
            </a:extLst>
          </p:cNvPr>
          <p:cNvSpPr>
            <a:spLocks noGrp="1"/>
          </p:cNvSpPr>
          <p:nvPr>
            <p:ph sz="quarter" idx="1"/>
          </p:nvPr>
        </p:nvSpPr>
        <p:spPr>
          <a:xfrm>
            <a:off x="301752" y="1484784"/>
            <a:ext cx="8503920" cy="4572000"/>
          </a:xfrm>
        </p:spPr>
        <p:txBody>
          <a:bodyPr>
            <a:normAutofit fontScale="85000" lnSpcReduction="10000"/>
          </a:bodyPr>
          <a:lstStyle/>
          <a:p>
            <a:pPr>
              <a:spcBef>
                <a:spcPts val="600"/>
              </a:spcBef>
              <a:spcAft>
                <a:spcPts val="600"/>
              </a:spcAft>
            </a:pPr>
            <a:r>
              <a:rPr lang="en-US" sz="1600" b="1" spc="60" dirty="0"/>
              <a:t>Democratic Backsliding </a:t>
            </a:r>
            <a:r>
              <a:rPr lang="en-US" sz="1600" spc="60" dirty="0"/>
              <a:t>means</a:t>
            </a:r>
            <a:r>
              <a:rPr lang="en-US" sz="1600" b="1" spc="60" dirty="0"/>
              <a:t> </a:t>
            </a:r>
            <a:r>
              <a:rPr lang="en-US" sz="1600" spc="60" dirty="0"/>
              <a:t>a deliberate turning away from an ideal form of democracy</a:t>
            </a:r>
          </a:p>
          <a:p>
            <a:pPr marL="285750" indent="-285750">
              <a:spcAft>
                <a:spcPts val="600"/>
              </a:spcAft>
              <a:buFont typeface="Arial" panose="020B0604020202020204" pitchFamily="34" charset="0"/>
              <a:buChar char="•"/>
            </a:pPr>
            <a:r>
              <a:rPr lang="en-US" sz="1600" spc="60" dirty="0"/>
              <a:t>Forms of backsliding change and vary over time and contexts, but are usually legitimated through democratic institution </a:t>
            </a:r>
          </a:p>
          <a:p>
            <a:pPr marL="285750" indent="-285750">
              <a:spcAft>
                <a:spcPts val="600"/>
              </a:spcAft>
              <a:buFont typeface="Arial" panose="020B0604020202020204" pitchFamily="34" charset="0"/>
              <a:buChar char="•"/>
            </a:pPr>
            <a:r>
              <a:rPr lang="en-US" sz="1600" spc="60" dirty="0"/>
              <a:t>“Backsliding can take us to different endpoints at different speeds”</a:t>
            </a:r>
            <a:r>
              <a:rPr lang="en-GB" sz="1600" b="0" i="0" u="none" strike="noStrike" spc="60" dirty="0">
                <a:effectLst/>
              </a:rPr>
              <a:t>, covering both forms of rapid and radical change to gradual transformation</a:t>
            </a:r>
            <a:endParaRPr lang="en-US" sz="1600" spc="60" dirty="0"/>
          </a:p>
          <a:p>
            <a:pPr algn="l">
              <a:spcAft>
                <a:spcPts val="600"/>
              </a:spcAft>
            </a:pPr>
            <a:r>
              <a:rPr lang="en-GB" sz="1600" spc="60" dirty="0"/>
              <a:t>Although</a:t>
            </a:r>
            <a:r>
              <a:rPr lang="en-GB" sz="1600" b="1" spc="60" dirty="0"/>
              <a:t> </a:t>
            </a:r>
            <a:r>
              <a:rPr lang="en-GB" sz="1600" spc="60" dirty="0"/>
              <a:t>m</a:t>
            </a:r>
            <a:r>
              <a:rPr lang="en-GB" sz="1600" b="0" i="0" u="none" strike="noStrike" spc="60" dirty="0">
                <a:effectLst/>
              </a:rPr>
              <a:t>ilitary coups and other violent seizure of power are rare, </a:t>
            </a:r>
            <a:r>
              <a:rPr lang="en-GB" sz="1600" b="1" spc="60" dirty="0"/>
              <a:t>d</a:t>
            </a:r>
            <a:r>
              <a:rPr lang="en-GB" sz="1600" b="1" i="0" u="none" strike="noStrike" spc="60" dirty="0">
                <a:effectLst/>
              </a:rPr>
              <a:t>emocracies still die through different means</a:t>
            </a:r>
            <a:r>
              <a:rPr lang="en-GB" sz="1600" b="0" i="0" u="none" strike="noStrike" spc="60" dirty="0">
                <a:effectLst/>
              </a:rPr>
              <a:t>" (</a:t>
            </a:r>
            <a:r>
              <a:rPr lang="en-GB" sz="1600" b="0" i="0" u="none" strike="noStrike" spc="60" dirty="0" err="1">
                <a:effectLst/>
              </a:rPr>
              <a:t>Levitsky</a:t>
            </a:r>
            <a:r>
              <a:rPr lang="en-GB" sz="1600" b="0" i="0" u="none" strike="noStrike" spc="60" dirty="0">
                <a:effectLst/>
              </a:rPr>
              <a:t> and </a:t>
            </a:r>
            <a:r>
              <a:rPr lang="en-GB" sz="1600" b="0" i="0" u="none" strike="noStrike" spc="60" dirty="0" err="1">
                <a:effectLst/>
              </a:rPr>
              <a:t>Ziblatt</a:t>
            </a:r>
            <a:r>
              <a:rPr lang="en-GB" sz="1600" b="0" i="0" u="none" strike="noStrike" spc="60" dirty="0">
                <a:effectLst/>
              </a:rPr>
              <a:t>, 2018)</a:t>
            </a:r>
          </a:p>
          <a:p>
            <a:pPr marL="285750" indent="-285750" algn="l">
              <a:spcAft>
                <a:spcPts val="600"/>
              </a:spcAft>
              <a:buFont typeface="Arial" panose="020B0604020202020204" pitchFamily="34" charset="0"/>
              <a:buChar char="•"/>
            </a:pPr>
            <a:r>
              <a:rPr lang="en-GB" sz="1600" b="0" i="0" u="none" strike="noStrike" spc="60" dirty="0">
                <a:effectLst/>
              </a:rPr>
              <a:t>"</a:t>
            </a:r>
            <a:r>
              <a:rPr lang="en-GB" sz="1600" i="0" u="none" strike="noStrike" spc="60" dirty="0">
                <a:effectLst/>
              </a:rPr>
              <a:t>Backsliding</a:t>
            </a:r>
            <a:r>
              <a:rPr lang="en-GB" sz="1600" b="0" i="0" u="none" strike="noStrike" spc="60" dirty="0">
                <a:effectLst/>
              </a:rPr>
              <a:t> today begins at the ballot box” and can be led by electoral officials not generals.</a:t>
            </a:r>
          </a:p>
          <a:p>
            <a:pPr marL="285750" indent="-285750" algn="l">
              <a:spcAft>
                <a:spcPts val="600"/>
              </a:spcAft>
              <a:buFont typeface="Arial" panose="020B0604020202020204" pitchFamily="34" charset="0"/>
              <a:buChar char="•"/>
            </a:pPr>
            <a:r>
              <a:rPr lang="en-GB" sz="1600" spc="60" dirty="0"/>
              <a:t>“</a:t>
            </a:r>
            <a:r>
              <a:rPr lang="en-GB" sz="1600" b="0" i="0" u="none" strike="noStrike" spc="60" dirty="0">
                <a:effectLst/>
              </a:rPr>
              <a:t>Backsliding is </a:t>
            </a:r>
            <a:r>
              <a:rPr lang="en-GB" sz="1600" b="1" i="0" u="none" strike="noStrike" spc="60" dirty="0">
                <a:effectLst/>
              </a:rPr>
              <a:t>neither inevitable nor irreversible”</a:t>
            </a:r>
            <a:r>
              <a:rPr lang="en-GB" sz="1600" spc="60" dirty="0"/>
              <a:t>, the phenomenon </a:t>
            </a:r>
            <a:r>
              <a:rPr lang="en-GB" sz="1600" b="0" i="0" u="none" strike="noStrike" spc="60" dirty="0">
                <a:effectLst/>
              </a:rPr>
              <a:t>is dynamic - not a one way no return</a:t>
            </a:r>
            <a:endParaRPr lang="cs-CZ" sz="1600" b="0" i="0" u="none" strike="noStrike" spc="60" dirty="0">
              <a:effectLst/>
            </a:endParaRPr>
          </a:p>
          <a:p>
            <a:pPr marL="285750" indent="-285750" algn="l">
              <a:spcAft>
                <a:spcPts val="600"/>
              </a:spcAft>
              <a:buFont typeface="Arial" panose="020B0604020202020204" pitchFamily="34" charset="0"/>
              <a:buChar char="•"/>
            </a:pPr>
            <a:r>
              <a:rPr lang="en-GB" sz="1600" b="1" i="0" u="none" strike="noStrike" spc="60" dirty="0">
                <a:effectLst/>
              </a:rPr>
              <a:t>The process of democratic backsliding</a:t>
            </a:r>
            <a:r>
              <a:rPr lang="en-GB" sz="1600" spc="60" dirty="0"/>
              <a:t> is </a:t>
            </a:r>
            <a:r>
              <a:rPr lang="en-GB" sz="1600" b="0" i="0" u="none" strike="noStrike" spc="60" dirty="0">
                <a:effectLst/>
              </a:rPr>
              <a:t>how elected autocrats subtly undermine institutions</a:t>
            </a:r>
            <a:r>
              <a:rPr lang="cs-CZ" sz="1600" b="0" i="0" u="none" strike="noStrike" spc="60" dirty="0">
                <a:effectLst/>
              </a:rPr>
              <a:t>.</a:t>
            </a:r>
            <a:r>
              <a:rPr lang="en-GB" sz="1600" b="0" i="0" u="none" strike="noStrike" spc="60" dirty="0">
                <a:effectLst/>
              </a:rPr>
              <a:t> T</a:t>
            </a:r>
            <a:r>
              <a:rPr lang="en-US" sz="1600" spc="60" dirty="0"/>
              <a:t>he subversion of democratic institutions are proceeded through sidelining </a:t>
            </a:r>
            <a:r>
              <a:rPr lang="en-US" sz="1600" b="1" spc="60" dirty="0"/>
              <a:t>the referees</a:t>
            </a:r>
            <a:r>
              <a:rPr lang="en-US" sz="1600" spc="60" dirty="0"/>
              <a:t>, rewriting </a:t>
            </a:r>
            <a:r>
              <a:rPr lang="en-US" sz="1600" b="1" spc="60" dirty="0"/>
              <a:t>the rules of the game</a:t>
            </a:r>
            <a:r>
              <a:rPr lang="en-US" sz="1600" spc="60" dirty="0"/>
              <a:t>, and tilting the playing field to rule out </a:t>
            </a:r>
            <a:r>
              <a:rPr lang="en-US" sz="1600" b="1" spc="60" dirty="0"/>
              <a:t>opponents </a:t>
            </a:r>
            <a:r>
              <a:rPr lang="en-US" sz="1600" spc="60" dirty="0"/>
              <a:t>(</a:t>
            </a:r>
            <a:r>
              <a:rPr lang="en-GB" sz="1600" i="0" u="none" strike="noStrike" spc="60" dirty="0" err="1">
                <a:effectLst/>
              </a:rPr>
              <a:t>Levitsky</a:t>
            </a:r>
            <a:r>
              <a:rPr lang="en-GB" sz="1600" i="0" u="none" strike="noStrike" spc="60" dirty="0">
                <a:effectLst/>
              </a:rPr>
              <a:t> and </a:t>
            </a:r>
            <a:r>
              <a:rPr lang="en-GB" sz="1600" i="0" u="none" strike="noStrike" spc="60" dirty="0" err="1">
                <a:effectLst/>
              </a:rPr>
              <a:t>Ziblatt</a:t>
            </a:r>
            <a:r>
              <a:rPr lang="en-GB" sz="1600" i="0" u="none" strike="noStrike" spc="60" dirty="0">
                <a:effectLst/>
              </a:rPr>
              <a:t>, 2018)</a:t>
            </a:r>
          </a:p>
          <a:p>
            <a:pPr marL="19050" lvl="1">
              <a:spcAft>
                <a:spcPts val="600"/>
              </a:spcAft>
            </a:pPr>
            <a:r>
              <a:rPr lang="en-GB" sz="1600" b="1" spc="60" dirty="0">
                <a:solidFill>
                  <a:schemeClr val="tx1"/>
                </a:solidFill>
              </a:rPr>
              <a:t>A</a:t>
            </a:r>
            <a:r>
              <a:rPr lang="en-GB" sz="1600" b="1" i="0" u="none" strike="noStrike" spc="60" dirty="0">
                <a:solidFill>
                  <a:schemeClr val="tx1"/>
                </a:solidFill>
                <a:effectLst/>
              </a:rPr>
              <a:t> symptom of democratic backsliding </a:t>
            </a:r>
            <a:r>
              <a:rPr lang="en-GB" sz="1600" spc="60" dirty="0">
                <a:solidFill>
                  <a:schemeClr val="tx1"/>
                </a:solidFill>
              </a:rPr>
              <a:t>is</a:t>
            </a:r>
            <a:r>
              <a:rPr lang="en-GB" sz="1600" b="0" i="0" u="none" strike="noStrike" spc="60" dirty="0">
                <a:solidFill>
                  <a:schemeClr val="tx1"/>
                </a:solidFill>
                <a:effectLst/>
              </a:rPr>
              <a:t> a situation where "leaders with autocratic tendencies are coming to power through democratic elections and attacking norms and institutions from within, typically with support from some portion of the electorate" (Haggard and Kaufman, 2021</a:t>
            </a:r>
            <a:r>
              <a:rPr lang="cs-CZ" sz="1600" b="0" i="0" u="none" strike="noStrike" spc="60" dirty="0">
                <a:solidFill>
                  <a:schemeClr val="tx1"/>
                </a:solidFill>
                <a:effectLst/>
              </a:rPr>
              <a:t>)</a:t>
            </a:r>
          </a:p>
        </p:txBody>
      </p:sp>
    </p:spTree>
    <p:extLst>
      <p:ext uri="{BB962C8B-B14F-4D97-AF65-F5344CB8AC3E}">
        <p14:creationId xmlns:p14="http://schemas.microsoft.com/office/powerpoint/2010/main" val="1975258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1">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277</TotalTime>
  <Words>667</Words>
  <Application>Microsoft Office PowerPoint</Application>
  <PresentationFormat>Předvádění na obrazovce (4:3)</PresentationFormat>
  <Paragraphs>51</Paragraphs>
  <Slides>14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vt:i4>
      </vt:variant>
    </vt:vector>
  </HeadingPairs>
  <TitlesOfParts>
    <vt:vector size="21" baseType="lpstr">
      <vt:lpstr>Arial</vt:lpstr>
      <vt:lpstr>Calibri</vt:lpstr>
      <vt:lpstr>Courier New</vt:lpstr>
      <vt:lpstr>Georgia</vt:lpstr>
      <vt:lpstr>Wingdings</vt:lpstr>
      <vt:lpstr>Wingdings 2</vt:lpstr>
      <vt:lpstr>Civic</vt:lpstr>
      <vt:lpstr>Prezentace aplikace PowerPoint</vt:lpstr>
      <vt:lpstr>What is democracy?</vt:lpstr>
      <vt:lpstr>Polyarchy</vt:lpstr>
      <vt:lpstr>Polyarchy plus</vt:lpstr>
      <vt:lpstr>Democracy Index</vt:lpstr>
      <vt:lpstr>Democratic Consolidation</vt:lpstr>
      <vt:lpstr>Democratic Consolidation</vt:lpstr>
      <vt:lpstr>Stable situation?</vt:lpstr>
      <vt:lpstr>Democratic Backsliding</vt:lpstr>
      <vt:lpstr>Democratic Backsliding</vt:lpstr>
      <vt:lpstr>Eroding democracies</vt:lpstr>
      <vt:lpstr>Hybrid regimes</vt:lpstr>
      <vt:lpstr>Hybrid regimes</vt:lpstr>
      <vt:lpstr>Connected with GDP</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Parallels and differences in the society in Europe after 1989</dc:title>
  <dc:creator>Martin Mejstřík</dc:creator>
  <cp:lastModifiedBy>Martin Mejstřík</cp:lastModifiedBy>
  <cp:revision>24</cp:revision>
  <dcterms:created xsi:type="dcterms:W3CDTF">2014-04-14T15:02:02Z</dcterms:created>
  <dcterms:modified xsi:type="dcterms:W3CDTF">2024-10-18T15:16:06Z</dcterms:modified>
</cp:coreProperties>
</file>