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2" r:id="rId4"/>
    <p:sldId id="267" r:id="rId5"/>
    <p:sldId id="268" r:id="rId6"/>
    <p:sldId id="269" r:id="rId7"/>
    <p:sldId id="259" r:id="rId8"/>
    <p:sldId id="260" r:id="rId9"/>
    <p:sldId id="261" r:id="rId10"/>
    <p:sldId id="270" r:id="rId11"/>
    <p:sldId id="263" r:id="rId12"/>
    <p:sldId id="264" r:id="rId13"/>
    <p:sldId id="265" r:id="rId14"/>
    <p:sldId id="266" r:id="rId15"/>
    <p:sldId id="303" r:id="rId16"/>
    <p:sldId id="304" r:id="rId17"/>
    <p:sldId id="307" r:id="rId18"/>
    <p:sldId id="316" r:id="rId19"/>
    <p:sldId id="306" r:id="rId20"/>
    <p:sldId id="305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271" r:id="rId30"/>
    <p:sldId id="258" r:id="rId3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84" d="100"/>
          <a:sy n="84" d="100"/>
        </p:scale>
        <p:origin x="1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názvu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ázek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názvu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4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sef Novák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–Josef Novák</a:t>
            </a:r>
          </a:p>
        </p:txBody>
      </p:sp>
      <p:sp>
        <p:nvSpPr>
          <p:cNvPr id="94" name="„Sem napište citát.“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„Sem napište citát.“ </a:t>
            </a:r>
          </a:p>
        </p:txBody>
      </p:sp>
      <p:sp>
        <p:nvSpPr>
          <p:cNvPr id="9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ázek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6" r:id="rId5"/>
    <p:sldLayoutId id="2147483658" r:id="rId6"/>
    <p:sldLayoutId id="2147483659" r:id="rId7"/>
    <p:sldLayoutId id="2147483660" r:id="rId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nika.brenisinova@ff.cuni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t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OWER OF IMAGES. VISUAL SOURCES IN HUMANITIES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defTabSz="426466">
              <a:defRPr sz="584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MOC OBRAZŮ: VIZUÁLNÍ PRAMENY V HUMANITNÍCH VĚDÁCH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sz="3100" b="1" i="0" u="none" strike="noStrike" dirty="0">
                <a:solidFill>
                  <a:schemeClr val="tx1"/>
                </a:solidFill>
                <a:effectLst/>
              </a:rPr>
              <a:t>I. ÚVOD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20" name="Mgr. Monika Brenišínová, Ph.D.…"/>
          <p:cNvSpPr txBox="1">
            <a:spLocks noGrp="1"/>
          </p:cNvSpPr>
          <p:nvPr>
            <p:ph type="subTitle" sz="quarter" idx="1"/>
          </p:nvPr>
        </p:nvSpPr>
        <p:spPr>
          <a:xfrm>
            <a:off x="1392089" y="5494295"/>
            <a:ext cx="10464801" cy="2143846"/>
          </a:xfrm>
          <a:prstGeom prst="rect">
            <a:avLst/>
          </a:prstGeom>
        </p:spPr>
        <p:txBody>
          <a:bodyPr/>
          <a:lstStyle/>
          <a:p>
            <a:pPr defTabSz="274574">
              <a:defRPr sz="2256"/>
            </a:pPr>
            <a:r>
              <a:rPr dirty="0"/>
              <a:t>Mgr. Monika Brenišínová, Ph.D.</a:t>
            </a:r>
          </a:p>
          <a:p>
            <a:pPr defTabSz="274574">
              <a:defRPr sz="2256"/>
            </a:pPr>
            <a:r>
              <a:rPr dirty="0"/>
              <a:t>FF UK, </a:t>
            </a:r>
            <a:r>
              <a:rPr lang="cs-CZ" dirty="0"/>
              <a:t>P209</a:t>
            </a:r>
            <a:r>
              <a:rPr dirty="0"/>
              <a:t>, 17.30-19.00</a:t>
            </a:r>
          </a:p>
          <a:p>
            <a:pPr defTabSz="274574">
              <a:defRPr sz="2256"/>
            </a:pPr>
            <a:r>
              <a:rPr u="sng" dirty="0">
                <a:hlinkClick r:id="rId2"/>
              </a:rPr>
              <a:t>monika.brenisinova@ff.cuni.cz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– Kurt Tucholsky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– </a:t>
            </a:r>
            <a:r>
              <a:rPr cap="all"/>
              <a:t>Kurt</a:t>
            </a:r>
            <a:r>
              <a:t> </a:t>
            </a:r>
            <a:r>
              <a:rPr cap="all"/>
              <a:t>Tucholsky</a:t>
            </a:r>
          </a:p>
        </p:txBody>
      </p:sp>
      <p:sp>
        <p:nvSpPr>
          <p:cNvPr id="175" name="“A picture says more than a thousand words.”"/>
          <p:cNvSpPr txBox="1"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“</a:t>
            </a:r>
            <a:r>
              <a:rPr i="1">
                <a:latin typeface="Helvetica"/>
                <a:ea typeface="Helvetica"/>
                <a:cs typeface="Helvetica"/>
                <a:sym typeface="Helvetica"/>
              </a:rPr>
              <a:t>A picture says more than a thousand words.</a:t>
            </a:r>
            <a:r>
              <a:t>”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uropean Prehistory - the Cave of Lascaux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34340">
              <a:defRPr sz="456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Evropská prehistorie – jeskyně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Lascaux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45" name="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6" name="pasted-image.tiff" descr="pasted-image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49" y="3154171"/>
            <a:ext cx="12563739" cy="3445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he History of Ancient Egypt - Tomb Painting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Dějiny starověkého Egypta – nástěnné malby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49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766" y="2479769"/>
            <a:ext cx="7963268" cy="6341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Early Christian History - Painting in Catacomb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Raně křesťanské dějiny – malby v katakombách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2" name="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99" y="2453412"/>
            <a:ext cx="9012960" cy="68865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arly Middle Ages British History - Bayeux Tapest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Raný středověk – dějiny Anglie: tapisérie z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Bayeux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6" name="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5280713"/>
            <a:ext cx="9271000" cy="381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pasted-image.tiff" descr="pasted-image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787" y="2634366"/>
            <a:ext cx="3640407" cy="2424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pasted-image.tiff" descr="pasted-imag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156" y="2634366"/>
            <a:ext cx="3911259" cy="24249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98636-5F71-A9AC-518F-DB4645663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</a:t>
            </a:r>
          </a:p>
        </p:txBody>
      </p:sp>
    </p:spTree>
    <p:extLst>
      <p:ext uri="{BB962C8B-B14F-4D97-AF65-F5344CB8AC3E}">
        <p14:creationId xmlns:p14="http://schemas.microsoft.com/office/powerpoint/2010/main" val="283495449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839B8A-27B5-E179-8811-838E6B34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Vizualita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72F203-1A96-DA5A-3769-2C3DB26B6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Bef>
                <a:spcPts val="1800"/>
              </a:spcBef>
            </a:pPr>
            <a:r>
              <a:rPr lang="cs-CZ" dirty="0"/>
              <a:t>V současné společnosti klíčová součást života – </a:t>
            </a:r>
            <a:r>
              <a:rPr lang="cs-CZ" dirty="0" err="1"/>
              <a:t>oculacentrism</a:t>
            </a:r>
            <a:r>
              <a:rPr lang="cs-CZ" dirty="0"/>
              <a:t> (Martin </a:t>
            </a:r>
            <a:r>
              <a:rPr lang="cs-CZ" dirty="0" err="1"/>
              <a:t>Jay</a:t>
            </a:r>
            <a:r>
              <a:rPr lang="cs-CZ" dirty="0"/>
              <a:t>, 1993), vizuální kultura (Světlana </a:t>
            </a:r>
            <a:r>
              <a:rPr lang="cs-CZ" dirty="0" err="1"/>
              <a:t>Alpers</a:t>
            </a:r>
            <a:r>
              <a:rPr lang="cs-CZ" dirty="0"/>
              <a:t>, 1983)</a:t>
            </a:r>
          </a:p>
          <a:p>
            <a:pPr>
              <a:spcBef>
                <a:spcPts val="1800"/>
              </a:spcBef>
            </a:pPr>
            <a:r>
              <a:rPr lang="cs-CZ" dirty="0"/>
              <a:t>VK: Jessica </a:t>
            </a:r>
            <a:r>
              <a:rPr lang="cs-CZ" dirty="0" err="1"/>
              <a:t>Evans</a:t>
            </a:r>
            <a:r>
              <a:rPr lang="cs-CZ" dirty="0"/>
              <a:t> a Stuart </a:t>
            </a:r>
            <a:r>
              <a:rPr lang="cs-CZ" dirty="0" err="1"/>
              <a:t>Jall</a:t>
            </a:r>
            <a:r>
              <a:rPr lang="cs-CZ" dirty="0"/>
              <a:t>, </a:t>
            </a:r>
            <a:r>
              <a:rPr lang="cs-CZ" dirty="0" err="1"/>
              <a:t>Visual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Reader</a:t>
            </a:r>
            <a:r>
              <a:rPr lang="cs-CZ" dirty="0"/>
              <a:t>, 1999; </a:t>
            </a:r>
            <a:r>
              <a:rPr lang="cs-CZ" dirty="0" err="1"/>
              <a:t>Heywood</a:t>
            </a:r>
            <a:r>
              <a:rPr lang="cs-CZ" dirty="0"/>
              <a:t> a </a:t>
            </a:r>
            <a:r>
              <a:rPr lang="cs-CZ" dirty="0" err="1"/>
              <a:t>Sandywell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.),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Hanbook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Visual</a:t>
            </a:r>
            <a:r>
              <a:rPr lang="cs-CZ" i="1" dirty="0"/>
              <a:t> </a:t>
            </a:r>
            <a:r>
              <a:rPr lang="cs-CZ" i="1" dirty="0" err="1"/>
              <a:t>Culture</a:t>
            </a:r>
            <a:r>
              <a:rPr lang="cs-CZ" dirty="0"/>
              <a:t>, 2012</a:t>
            </a:r>
          </a:p>
          <a:p>
            <a:pPr>
              <a:spcBef>
                <a:spcPts val="1800"/>
              </a:spcBef>
            </a:pPr>
            <a:r>
              <a:rPr lang="cs-CZ" dirty="0"/>
              <a:t>Konstrukce soc. života, identit</a:t>
            </a:r>
          </a:p>
          <a:p>
            <a:pPr>
              <a:spcBef>
                <a:spcPts val="1800"/>
              </a:spcBef>
            </a:pPr>
            <a:r>
              <a:rPr lang="cs-CZ" dirty="0"/>
              <a:t>Technologie a obrazy – obraz světa, ten není nevinný, ale reprezentuje svět, ukazuje nám, jak je svět uspořádaný a jak v něm žít</a:t>
            </a:r>
          </a:p>
          <a:p>
            <a:pPr>
              <a:spcBef>
                <a:spcPts val="1800"/>
              </a:spcBef>
            </a:pPr>
            <a:r>
              <a:rPr lang="cs-CZ" dirty="0"/>
              <a:t>Obrazy svět reprezentují, interpretují – zobrazují je určitým a ne jiným způsobem</a:t>
            </a:r>
          </a:p>
          <a:p>
            <a:pPr>
              <a:spcBef>
                <a:spcPts val="1800"/>
              </a:spcBef>
            </a:pPr>
            <a:r>
              <a:rPr lang="cs-CZ" dirty="0"/>
              <a:t>Vědění a vidění (Richard </a:t>
            </a:r>
            <a:r>
              <a:rPr lang="cs-CZ" dirty="0" err="1"/>
              <a:t>Rorty</a:t>
            </a:r>
            <a:r>
              <a:rPr lang="cs-CZ" dirty="0"/>
              <a:t>, 1980)</a:t>
            </a:r>
          </a:p>
          <a:p>
            <a:pPr>
              <a:spcBef>
                <a:spcPts val="1800"/>
              </a:spcBef>
            </a:pPr>
            <a:r>
              <a:rPr lang="cs-CZ" dirty="0"/>
              <a:t>Cestování jako vidění (Judith Adler, 1980), </a:t>
            </a:r>
            <a:r>
              <a:rPr lang="cs-CZ" b="1" dirty="0" err="1"/>
              <a:t>tourist</a:t>
            </a:r>
            <a:r>
              <a:rPr lang="cs-CZ" b="1" dirty="0"/>
              <a:t> </a:t>
            </a:r>
            <a:r>
              <a:rPr lang="cs-CZ" b="1" dirty="0" err="1"/>
              <a:t>gaze</a:t>
            </a:r>
            <a:r>
              <a:rPr lang="cs-CZ" b="1" dirty="0"/>
              <a:t> </a:t>
            </a:r>
            <a:r>
              <a:rPr lang="cs-CZ" dirty="0"/>
              <a:t>(John </a:t>
            </a:r>
            <a:r>
              <a:rPr lang="cs-CZ" dirty="0" err="1"/>
              <a:t>Urry</a:t>
            </a:r>
            <a:r>
              <a:rPr lang="cs-CZ" dirty="0"/>
              <a:t>, 1990)</a:t>
            </a:r>
          </a:p>
          <a:p>
            <a:pPr>
              <a:spcBef>
                <a:spcPts val="1800"/>
              </a:spcBef>
            </a:pPr>
            <a:r>
              <a:rPr lang="cs-CZ" dirty="0"/>
              <a:t>Společnost a dohlížení (Michel </a:t>
            </a:r>
            <a:r>
              <a:rPr lang="cs-CZ" dirty="0" err="1"/>
              <a:t>Foucault</a:t>
            </a:r>
            <a:r>
              <a:rPr lang="cs-CZ" dirty="0"/>
              <a:t>, 1977)</a:t>
            </a:r>
          </a:p>
          <a:p>
            <a:pPr>
              <a:spcBef>
                <a:spcPts val="1800"/>
              </a:spcBef>
            </a:pPr>
            <a:r>
              <a:rPr lang="cs-CZ" dirty="0"/>
              <a:t>Svět jako exhibice (Timothy </a:t>
            </a:r>
            <a:r>
              <a:rPr lang="cs-CZ" dirty="0" err="1"/>
              <a:t>Mitchell</a:t>
            </a:r>
            <a:r>
              <a:rPr lang="cs-CZ" dirty="0"/>
              <a:t>, 1988), </a:t>
            </a:r>
            <a:r>
              <a:rPr lang="cs-CZ" dirty="0" err="1"/>
              <a:t>racializovaný</a:t>
            </a:r>
            <a:r>
              <a:rPr lang="cs-CZ" dirty="0"/>
              <a:t> pohled (Deborah Poole, 1997), společnost spektáklu (Guy </a:t>
            </a:r>
            <a:r>
              <a:rPr lang="cs-CZ" dirty="0" err="1"/>
              <a:t>Debord</a:t>
            </a:r>
            <a:r>
              <a:rPr lang="cs-CZ" dirty="0"/>
              <a:t>, 1983)</a:t>
            </a:r>
          </a:p>
          <a:p>
            <a:pPr>
              <a:spcBef>
                <a:spcPts val="1800"/>
              </a:spcBef>
            </a:pPr>
            <a:r>
              <a:rPr lang="cs-CZ" b="1" dirty="0" err="1"/>
              <a:t>Scopic</a:t>
            </a:r>
            <a:r>
              <a:rPr lang="cs-CZ" b="1" dirty="0"/>
              <a:t> </a:t>
            </a:r>
            <a:r>
              <a:rPr lang="cs-CZ" b="1" dirty="0" err="1"/>
              <a:t>regime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Metz</a:t>
            </a:r>
            <a:r>
              <a:rPr lang="cs-CZ" dirty="0"/>
              <a:t>, 1975) to, jak je svět zobrazován i to jak umělecká díla vidíme a vnímáme je kulturní konstrukt</a:t>
            </a:r>
          </a:p>
          <a:p>
            <a:pPr>
              <a:spcBef>
                <a:spcPts val="1800"/>
              </a:spcBef>
            </a:pPr>
            <a:r>
              <a:rPr lang="cs-CZ" dirty="0"/>
              <a:t>Vizualita a instituce – př. Evropský </a:t>
            </a:r>
            <a:r>
              <a:rPr lang="cs-CZ" dirty="0" err="1"/>
              <a:t>x</a:t>
            </a:r>
            <a:r>
              <a:rPr lang="cs-CZ" dirty="0"/>
              <a:t> USA film (</a:t>
            </a:r>
            <a:r>
              <a:rPr lang="cs-CZ" dirty="0" err="1"/>
              <a:t>Mirzoeff</a:t>
            </a:r>
            <a:r>
              <a:rPr lang="cs-CZ" dirty="0"/>
              <a:t>, 2011; David Morley a Kevin </a:t>
            </a:r>
            <a:r>
              <a:rPr lang="cs-CZ" dirty="0" err="1"/>
              <a:t>Robins</a:t>
            </a:r>
            <a:r>
              <a:rPr lang="cs-CZ" dirty="0"/>
              <a:t>, 1995)</a:t>
            </a:r>
          </a:p>
        </p:txBody>
      </p:sp>
    </p:spTree>
    <p:extLst>
      <p:ext uri="{BB962C8B-B14F-4D97-AF65-F5344CB8AC3E}">
        <p14:creationId xmlns:p14="http://schemas.microsoft.com/office/powerpoint/2010/main" val="127275614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65264D-971C-46B3-FEE9-C66FBD3E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Reprezentace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0FE43DD-9C55-BF0D-717B-E6ECF7D6A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Stuart </a:t>
            </a:r>
            <a:r>
              <a:rPr lang="cs-CZ" dirty="0" err="1"/>
              <a:t>Hall</a:t>
            </a:r>
            <a:r>
              <a:rPr lang="cs-CZ" dirty="0"/>
              <a:t>, 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Representation</a:t>
            </a:r>
            <a:r>
              <a:rPr lang="cs-CZ" dirty="0"/>
              <a:t>" (1997) – vztah kultury, reprezentace a moci</a:t>
            </a:r>
          </a:p>
          <a:p>
            <a:r>
              <a:rPr lang="cs-CZ" dirty="0" err="1"/>
              <a:t>Representation</a:t>
            </a:r>
            <a:r>
              <a:rPr lang="cs-CZ" dirty="0"/>
              <a:t> and non-</a:t>
            </a:r>
            <a:r>
              <a:rPr lang="cs-CZ" dirty="0" err="1"/>
              <a:t>representation</a:t>
            </a:r>
            <a:endParaRPr lang="cs-CZ" dirty="0"/>
          </a:p>
          <a:p>
            <a:r>
              <a:rPr lang="cs-CZ" dirty="0"/>
              <a:t>Význam/afekt</a:t>
            </a:r>
          </a:p>
          <a:p>
            <a:r>
              <a:rPr lang="cs-CZ" dirty="0"/>
              <a:t>Teorie autorství (</a:t>
            </a:r>
            <a:r>
              <a:rPr lang="cs-CZ" dirty="0" err="1"/>
              <a:t>auteur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), v současnosti </a:t>
            </a:r>
            <a:r>
              <a:rPr lang="cs-CZ" dirty="0" err="1"/>
              <a:t>sípše</a:t>
            </a:r>
            <a:r>
              <a:rPr lang="cs-CZ" dirty="0"/>
              <a:t> nezájem, obraz jako součást vizuální kultury, společnosti (</a:t>
            </a:r>
            <a:r>
              <a:rPr lang="cs-CZ" dirty="0" err="1"/>
              <a:t>Hall</a:t>
            </a:r>
            <a:r>
              <a:rPr lang="cs-CZ" dirty="0"/>
              <a:t>, 1997)</a:t>
            </a:r>
          </a:p>
          <a:p>
            <a:pPr lvl="1"/>
            <a:r>
              <a:rPr lang="cs-CZ" dirty="0"/>
              <a:t>Roland </a:t>
            </a:r>
            <a:r>
              <a:rPr lang="cs-CZ" dirty="0" err="1"/>
              <a:t>Barthes</a:t>
            </a:r>
            <a:r>
              <a:rPr lang="cs-CZ" dirty="0"/>
              <a:t>, „</a:t>
            </a:r>
            <a:r>
              <a:rPr lang="cs-CZ" dirty="0" err="1"/>
              <a:t>death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author</a:t>
            </a:r>
            <a:r>
              <a:rPr lang="cs-CZ" dirty="0"/>
              <a:t>“, 1977</a:t>
            </a:r>
          </a:p>
        </p:txBody>
      </p:sp>
    </p:spTree>
    <p:extLst>
      <p:ext uri="{BB962C8B-B14F-4D97-AF65-F5344CB8AC3E}">
        <p14:creationId xmlns:p14="http://schemas.microsoft.com/office/powerpoint/2010/main" val="288455361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2EF93-3945-C1CE-B6B1-8A0CBAD10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Materialita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59BA02-DA2B-0F23-2FD3-CB698FFA9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Bruno </a:t>
            </a:r>
            <a:r>
              <a:rPr lang="cs-CZ" dirty="0" err="1">
                <a:solidFill>
                  <a:schemeClr val="tx1"/>
                </a:solidFill>
              </a:rPr>
              <a:t>Latour</a:t>
            </a:r>
            <a:r>
              <a:rPr lang="cs-CZ" dirty="0">
                <a:solidFill>
                  <a:schemeClr val="tx1"/>
                </a:solidFill>
              </a:rPr>
              <a:t>, Friedrich Kittler</a:t>
            </a:r>
          </a:p>
          <a:p>
            <a:pPr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Umělecký předmět – </a:t>
            </a:r>
            <a:r>
              <a:rPr lang="cs-CZ" dirty="0" err="1">
                <a:solidFill>
                  <a:schemeClr val="tx1"/>
                </a:solidFill>
              </a:rPr>
              <a:t>materialita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agency</a:t>
            </a:r>
            <a:endParaRPr lang="cs-CZ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Afekt (</a:t>
            </a:r>
            <a:r>
              <a:rPr lang="cs-CZ" dirty="0" err="1">
                <a:solidFill>
                  <a:schemeClr val="tx1"/>
                </a:solidFill>
              </a:rPr>
              <a:t>Gilles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Deleuze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 ,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Cinéma</a:t>
            </a:r>
            <a:r>
              <a:rPr lang="cs-CZ" b="0" i="1" u="none" strike="noStrike" dirty="0">
                <a:solidFill>
                  <a:schemeClr val="tx1"/>
                </a:solidFill>
                <a:effectLst/>
                <a:latin typeface="-webkit-standard"/>
              </a:rPr>
              <a:t> 1: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L’Image-Mouvement</a:t>
            </a:r>
            <a:r>
              <a:rPr lang="cs-CZ" i="1" dirty="0">
                <a:solidFill>
                  <a:schemeClr val="tx1"/>
                </a:solidFill>
                <a:latin typeface="-webkit-standard"/>
              </a:rPr>
              <a:t>, 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1983 a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Cinéma</a:t>
            </a:r>
            <a:r>
              <a:rPr lang="cs-CZ" b="0" i="1" u="none" strike="noStrike" dirty="0">
                <a:solidFill>
                  <a:schemeClr val="tx1"/>
                </a:solidFill>
                <a:effectLst/>
                <a:latin typeface="-webkit-standard"/>
              </a:rPr>
              <a:t> 2: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L’Image-Temps</a:t>
            </a:r>
            <a:r>
              <a:rPr lang="cs-CZ" i="1" dirty="0">
                <a:solidFill>
                  <a:schemeClr val="tx1"/>
                </a:solidFill>
                <a:latin typeface="-webkit-standard"/>
              </a:rPr>
              <a:t>, 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1985</a:t>
            </a:r>
            <a:r>
              <a:rPr lang="cs-CZ" dirty="0">
                <a:solidFill>
                  <a:schemeClr val="tx1"/>
                </a:solidFill>
              </a:rPr>
              <a:t>), teorie reprezentace </a:t>
            </a:r>
            <a:r>
              <a:rPr lang="cs-CZ" dirty="0" err="1">
                <a:solidFill>
                  <a:schemeClr val="tx1"/>
                </a:solidFill>
              </a:rPr>
              <a:t>x</a:t>
            </a:r>
            <a:r>
              <a:rPr lang="cs-CZ" dirty="0">
                <a:solidFill>
                  <a:schemeClr val="tx1"/>
                </a:solidFill>
              </a:rPr>
              <a:t> teorie afektu – vizualita – význam, funkce/afekt (zkušenost, akce)</a:t>
            </a:r>
          </a:p>
          <a:p>
            <a:pPr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Obrazy jako aktéři (</a:t>
            </a:r>
            <a:r>
              <a:rPr lang="cs-CZ" dirty="0" err="1">
                <a:solidFill>
                  <a:schemeClr val="tx1"/>
                </a:solidFill>
              </a:rPr>
              <a:t>agency</a:t>
            </a:r>
            <a:r>
              <a:rPr lang="cs-CZ" dirty="0">
                <a:solidFill>
                  <a:schemeClr val="tx1"/>
                </a:solidFill>
              </a:rPr>
              <a:t>) (Carol Armstrong, 1996, Christopher </a:t>
            </a:r>
            <a:r>
              <a:rPr lang="cs-CZ" dirty="0" err="1">
                <a:solidFill>
                  <a:schemeClr val="tx1"/>
                </a:solidFill>
              </a:rPr>
              <a:t>Pinney</a:t>
            </a:r>
            <a:r>
              <a:rPr lang="cs-CZ" dirty="0">
                <a:solidFill>
                  <a:schemeClr val="tx1"/>
                </a:solidFill>
              </a:rPr>
              <a:t>, 2004) – obrazy nějak vypadají, ale také něco způsobují, dělají, vyvolávají emoce, zkušenosti, mají efekt na tělo (</a:t>
            </a:r>
            <a:r>
              <a:rPr lang="cs-CZ" dirty="0" err="1">
                <a:solidFill>
                  <a:schemeClr val="tx1"/>
                </a:solidFill>
              </a:rPr>
              <a:t>laura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Marks</a:t>
            </a:r>
            <a:r>
              <a:rPr lang="cs-CZ" dirty="0">
                <a:solidFill>
                  <a:schemeClr val="tx1"/>
                </a:solidFill>
              </a:rPr>
              <a:t> a Mark </a:t>
            </a:r>
            <a:r>
              <a:rPr lang="cs-CZ" dirty="0" err="1">
                <a:solidFill>
                  <a:schemeClr val="tx1"/>
                </a:solidFill>
              </a:rPr>
              <a:t>Hansen</a:t>
            </a:r>
            <a:r>
              <a:rPr lang="cs-CZ" dirty="0">
                <a:solidFill>
                  <a:schemeClr val="tx1"/>
                </a:solidFill>
              </a:rPr>
              <a:t>, Caroline Van </a:t>
            </a:r>
            <a:r>
              <a:rPr lang="cs-CZ" dirty="0" err="1">
                <a:solidFill>
                  <a:schemeClr val="tx1"/>
                </a:solidFill>
              </a:rPr>
              <a:t>Eck</a:t>
            </a:r>
            <a:r>
              <a:rPr lang="cs-CZ" dirty="0">
                <a:solidFill>
                  <a:schemeClr val="tx1"/>
                </a:solidFill>
              </a:rPr>
              <a:t> a Edward </a:t>
            </a:r>
            <a:r>
              <a:rPr lang="cs-CZ" dirty="0" err="1">
                <a:solidFill>
                  <a:schemeClr val="tx1"/>
                </a:solidFill>
              </a:rPr>
              <a:t>Winters</a:t>
            </a:r>
            <a:r>
              <a:rPr lang="cs-CZ" dirty="0">
                <a:solidFill>
                  <a:schemeClr val="tx1"/>
                </a:solidFill>
              </a:rPr>
              <a:t>, 2005)…</a:t>
            </a:r>
          </a:p>
          <a:p>
            <a:pPr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Produkce: jak, kým a z čeho je obraz vyroben, př. Fotografie</a:t>
            </a:r>
          </a:p>
          <a:p>
            <a:pPr lvl="1">
              <a:spcBef>
                <a:spcPts val="1200"/>
              </a:spcBef>
            </a:pPr>
            <a:r>
              <a:rPr lang="cs-CZ" dirty="0">
                <a:solidFill>
                  <a:schemeClr val="tx1"/>
                </a:solidFill>
              </a:rPr>
              <a:t>Analogová a digitální fotografie</a:t>
            </a:r>
          </a:p>
          <a:p>
            <a:pPr lvl="1">
              <a:spcBef>
                <a:spcPts val="1200"/>
              </a:spcBef>
            </a:pPr>
            <a:r>
              <a:rPr lang="cs-CZ" dirty="0" err="1">
                <a:solidFill>
                  <a:schemeClr val="tx1"/>
                </a:solidFill>
              </a:rPr>
              <a:t>Rolan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Barthes</a:t>
            </a:r>
            <a:r>
              <a:rPr lang="cs-CZ" dirty="0">
                <a:solidFill>
                  <a:schemeClr val="tx1"/>
                </a:solidFill>
              </a:rPr>
              <a:t>, „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camera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never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lies</a:t>
            </a:r>
            <a:r>
              <a:rPr lang="cs-CZ" dirty="0">
                <a:solidFill>
                  <a:schemeClr val="tx1"/>
                </a:solidFill>
              </a:rPr>
              <a:t>“, zachycuje </a:t>
            </a:r>
            <a:r>
              <a:rPr lang="cs-CZ" dirty="0" err="1">
                <a:solidFill>
                  <a:schemeClr val="tx1"/>
                </a:solidFill>
              </a:rPr>
              <a:t>R</a:t>
            </a:r>
            <a:endParaRPr lang="cs-CZ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5439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333DAF-0554-3B3C-79E3-7B38D56A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Symbol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DA9AE2-F190-E944-0FE7-ADF4E3E24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dirty="0"/>
              <a:t>Symbol vs. znak (</a:t>
            </a:r>
            <a:r>
              <a:rPr lang="cs-CZ" dirty="0" err="1"/>
              <a:t>arbitrální</a:t>
            </a:r>
            <a:r>
              <a:rPr lang="cs-CZ" dirty="0"/>
              <a:t>/konvenční)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dirty="0"/>
              <a:t>Alegorie, metafora, emblém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dirty="0" err="1"/>
              <a:t>Vícevrstevnatost</a:t>
            </a:r>
            <a:r>
              <a:rPr lang="cs-CZ" dirty="0"/>
              <a:t> významu (</a:t>
            </a:r>
            <a:r>
              <a:rPr lang="cs-CZ" dirty="0" err="1"/>
              <a:t>polysemie</a:t>
            </a:r>
            <a:r>
              <a:rPr lang="cs-CZ" dirty="0"/>
              <a:t>)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dirty="0" err="1"/>
              <a:t>Kontextualita</a:t>
            </a:r>
            <a:r>
              <a:rPr lang="cs-CZ" dirty="0"/>
              <a:t> – význam symbolu se mění podle doby a prostředí</a:t>
            </a:r>
          </a:p>
          <a:p>
            <a:pPr>
              <a:spcBef>
                <a:spcPts val="1800"/>
              </a:spcBef>
            </a:pPr>
            <a:r>
              <a:rPr lang="cs-CZ" b="1" dirty="0"/>
              <a:t>Hlavní autoři a přístupy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Ernst </a:t>
            </a:r>
            <a:r>
              <a:rPr lang="cs-CZ" b="1" dirty="0" err="1"/>
              <a:t>Cassirer</a:t>
            </a:r>
            <a:r>
              <a:rPr lang="cs-CZ" dirty="0"/>
              <a:t> – </a:t>
            </a:r>
            <a:r>
              <a:rPr lang="cs-CZ" i="1" dirty="0"/>
              <a:t>Filosofie symbolických forem</a:t>
            </a:r>
            <a:r>
              <a:rPr lang="cs-CZ" dirty="0"/>
              <a:t> → kultura jako soubor symbolických systémů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Erwin </a:t>
            </a:r>
            <a:r>
              <a:rPr lang="cs-CZ" b="1" dirty="0" err="1"/>
              <a:t>Panofsky</a:t>
            </a:r>
            <a:r>
              <a:rPr lang="cs-CZ" dirty="0"/>
              <a:t> – ikonologie (3 stupně výkladu obrazu: </a:t>
            </a:r>
            <a:r>
              <a:rPr lang="cs-CZ" dirty="0" err="1"/>
              <a:t>předikonografický</a:t>
            </a:r>
            <a:r>
              <a:rPr lang="cs-CZ" dirty="0"/>
              <a:t>, ikonografický, ikonologický)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1" dirty="0" err="1"/>
              <a:t>Clifford</a:t>
            </a:r>
            <a:r>
              <a:rPr lang="cs-CZ" b="1" dirty="0"/>
              <a:t> </a:t>
            </a:r>
            <a:r>
              <a:rPr lang="cs-CZ" b="1" dirty="0" err="1"/>
              <a:t>Geertz</a:t>
            </a:r>
            <a:r>
              <a:rPr lang="cs-CZ" dirty="0"/>
              <a:t> – symbol jako „model reality a pro realitu“ (antropologický přístup)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Roland </a:t>
            </a:r>
            <a:r>
              <a:rPr lang="cs-CZ" b="1" dirty="0" err="1"/>
              <a:t>Barthes</a:t>
            </a:r>
            <a:r>
              <a:rPr lang="cs-CZ" dirty="0"/>
              <a:t> – mýtus jako sekundární </a:t>
            </a:r>
            <a:r>
              <a:rPr lang="cs-CZ" dirty="0" err="1"/>
              <a:t>semiologický</a:t>
            </a:r>
            <a:r>
              <a:rPr lang="cs-CZ" dirty="0"/>
              <a:t> systém (pro umění 20. století)</a:t>
            </a:r>
          </a:p>
          <a:p>
            <a:pPr>
              <a:spcBef>
                <a:spcPts val="1800"/>
              </a:spcBef>
            </a:pPr>
            <a:r>
              <a:rPr lang="cs-CZ" dirty="0"/>
              <a:t>Význam</a:t>
            </a:r>
          </a:p>
          <a:p>
            <a:pPr>
              <a:spcBef>
                <a:spcPts val="1800"/>
              </a:spcBef>
            </a:pPr>
            <a:r>
              <a:rPr lang="cs-CZ" dirty="0"/>
              <a:t>Interpretace – metodologie</a:t>
            </a:r>
          </a:p>
        </p:txBody>
      </p:sp>
    </p:spTree>
    <p:extLst>
      <p:ext uri="{BB962C8B-B14F-4D97-AF65-F5344CB8AC3E}">
        <p14:creationId xmlns:p14="http://schemas.microsoft.com/office/powerpoint/2010/main" val="21812814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OURSE REQUIREME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6570">
              <a:defRPr sz="6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dirty="0"/>
              <a:t>Informace o kurzu</a:t>
            </a:r>
            <a:endParaRPr dirty="0"/>
          </a:p>
        </p:txBody>
      </p:sp>
      <p:sp>
        <p:nvSpPr>
          <p:cNvPr id="123" name="Minimum attendance requirement is 70%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Minimální docházka: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70 %</a:t>
            </a:r>
          </a:p>
          <a:p>
            <a:pPr algn="l">
              <a:lnSpc>
                <a:spcPct val="120000"/>
              </a:lnSpc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Prezentace v PowerPointu: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5–10 slidů</a:t>
            </a:r>
          </a:p>
          <a:p>
            <a:pPr lvl="1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bibliografie: 2–5 monografií a 3–6 článků</a:t>
            </a:r>
          </a:p>
          <a:p>
            <a:pPr algn="l">
              <a:lnSpc>
                <a:spcPct val="120000"/>
              </a:lnSpc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Seznam pojmů (definice a základní literatura)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marL="442468" indent="-442468" defTabSz="391414">
              <a:lnSpc>
                <a:spcPct val="120000"/>
              </a:lnSpc>
              <a:spcBef>
                <a:spcPts val="1800"/>
              </a:spcBef>
              <a:buSzPct val="100000"/>
              <a:buAutoNum type="arabicPeriod"/>
              <a:defRPr sz="2546"/>
            </a:pP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7DDBD5-3036-4A7B-B8BB-2A87DA3B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Kompozice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C0C703-8AD0-EC63-D1F1-090F0D7D0A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Obraz má vícero aspektů: technické (jak je vyroben, jak je přenášen a vytavován), společenské (eko, soc. a pol. Aspekty, instituce a praxe) a kompoziční</a:t>
            </a:r>
          </a:p>
          <a:p>
            <a:r>
              <a:rPr lang="cs-CZ" dirty="0"/>
              <a:t>Forma: námět, barva, uspořádání prostoru, perspektiva</a:t>
            </a:r>
          </a:p>
          <a:p>
            <a:r>
              <a:rPr lang="cs-CZ" dirty="0"/>
              <a:t>Žánr</a:t>
            </a:r>
          </a:p>
        </p:txBody>
      </p:sp>
    </p:spTree>
    <p:extLst>
      <p:ext uri="{BB962C8B-B14F-4D97-AF65-F5344CB8AC3E}">
        <p14:creationId xmlns:p14="http://schemas.microsoft.com/office/powerpoint/2010/main" val="242526202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30CA4-E5E4-38C0-9080-C443C0E0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Publikum a recepce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C89329-91E6-0E5C-E37E-0C896B2C8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ts val="1800"/>
              </a:spcBef>
            </a:pPr>
            <a:r>
              <a:rPr lang="cs-CZ" dirty="0"/>
              <a:t>Maria </a:t>
            </a:r>
            <a:r>
              <a:rPr lang="cs-CZ" dirty="0" err="1"/>
              <a:t>Struken</a:t>
            </a:r>
            <a:r>
              <a:rPr lang="cs-CZ" dirty="0"/>
              <a:t> a Lisa </a:t>
            </a:r>
            <a:r>
              <a:rPr lang="cs-CZ" dirty="0" err="1"/>
              <a:t>Cartwright</a:t>
            </a:r>
            <a:r>
              <a:rPr lang="cs-CZ" dirty="0"/>
              <a:t>, </a:t>
            </a:r>
            <a:r>
              <a:rPr lang="cs-CZ" i="1" dirty="0" err="1"/>
              <a:t>Practices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Looking</a:t>
            </a:r>
            <a:r>
              <a:rPr lang="cs-CZ" dirty="0"/>
              <a:t>, 2009</a:t>
            </a:r>
          </a:p>
          <a:p>
            <a:pPr>
              <a:spcBef>
                <a:spcPts val="1800"/>
              </a:spcBef>
            </a:pPr>
            <a:r>
              <a:rPr lang="cs-CZ" dirty="0"/>
              <a:t>Obraz sám o sobě/ ten kdo se na něj dívá a jak se na něj dívá</a:t>
            </a:r>
          </a:p>
          <a:p>
            <a:pPr>
              <a:spcBef>
                <a:spcPts val="1800"/>
              </a:spcBef>
            </a:pPr>
            <a:r>
              <a:rPr lang="cs-CZ" dirty="0"/>
              <a:t>Divák (situovanost autora) a publikum – není pasivní, ale vnáší vlastní interpretace a významy (John Fiske, 1994; </a:t>
            </a:r>
            <a:r>
              <a:rPr lang="cs-CZ" dirty="0" err="1"/>
              <a:t>Pollock</a:t>
            </a:r>
            <a:r>
              <a:rPr lang="cs-CZ" dirty="0"/>
              <a:t>, 1988)</a:t>
            </a:r>
          </a:p>
          <a:p>
            <a:pPr>
              <a:spcBef>
                <a:spcPts val="1800"/>
              </a:spcBef>
            </a:pPr>
            <a:r>
              <a:rPr lang="cs-CZ" dirty="0"/>
              <a:t>Dívání se jako společenská praxe a soc. identity diváků</a:t>
            </a:r>
          </a:p>
          <a:p>
            <a:pPr lvl="1">
              <a:spcBef>
                <a:spcPts val="1800"/>
              </a:spcBef>
            </a:pPr>
            <a:r>
              <a:rPr lang="cs-CZ" dirty="0"/>
              <a:t>Př. Výzkum návštěvníků galerií – typický návštěvník je příslušník střední třídy, návštěva galerií a výklad obrazů jako praxe (P. </a:t>
            </a:r>
            <a:r>
              <a:rPr lang="cs-CZ" dirty="0" err="1"/>
              <a:t>Bourdieau</a:t>
            </a:r>
            <a:r>
              <a:rPr lang="cs-CZ" dirty="0"/>
              <a:t>, A. </a:t>
            </a:r>
            <a:r>
              <a:rPr lang="cs-CZ" dirty="0" err="1"/>
              <a:t>Darbel</a:t>
            </a:r>
            <a:r>
              <a:rPr lang="cs-CZ" dirty="0"/>
              <a:t>, 1991) </a:t>
            </a:r>
          </a:p>
          <a:p>
            <a:pPr>
              <a:spcBef>
                <a:spcPts val="1800"/>
              </a:spcBef>
            </a:pPr>
            <a:r>
              <a:rPr lang="cs-CZ" dirty="0"/>
              <a:t>John Berger, </a:t>
            </a:r>
            <a:r>
              <a:rPr lang="cs-CZ" i="1" dirty="0" err="1"/>
              <a:t>Ways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Seeing</a:t>
            </a:r>
            <a:r>
              <a:rPr lang="cs-CZ" dirty="0"/>
              <a:t>, 1972, př. Zobrazení aktů v evropské malbě</a:t>
            </a:r>
          </a:p>
          <a:p>
            <a:pPr lvl="1">
              <a:spcBef>
                <a:spcPts val="1800"/>
              </a:spcBef>
            </a:pPr>
            <a:r>
              <a:rPr lang="cs-CZ" dirty="0"/>
              <a:t>Konstrukce feminity a maskulinity (K konstrukce G a G vztahů)</a:t>
            </a:r>
          </a:p>
          <a:p>
            <a:pPr lvl="1">
              <a:spcBef>
                <a:spcPts val="1800"/>
              </a:spcBef>
            </a:pPr>
            <a:r>
              <a:rPr lang="cs-CZ" i="1" dirty="0" err="1"/>
              <a:t>men</a:t>
            </a:r>
            <a:r>
              <a:rPr lang="cs-CZ" i="1" dirty="0"/>
              <a:t> </a:t>
            </a:r>
            <a:r>
              <a:rPr lang="cs-CZ" i="1" dirty="0" err="1"/>
              <a:t>act</a:t>
            </a:r>
            <a:r>
              <a:rPr lang="cs-CZ" i="1" dirty="0"/>
              <a:t>, </a:t>
            </a:r>
            <a:r>
              <a:rPr lang="cs-CZ" i="1" dirty="0" err="1"/>
              <a:t>women</a:t>
            </a:r>
            <a:r>
              <a:rPr lang="cs-CZ" i="1" dirty="0"/>
              <a:t> </a:t>
            </a:r>
            <a:r>
              <a:rPr lang="cs-CZ" i="1" dirty="0" err="1"/>
              <a:t>appear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dirty="0" err="1"/>
              <a:t>Beger</a:t>
            </a:r>
            <a:r>
              <a:rPr lang="cs-CZ" dirty="0"/>
              <a:t>, 1972)</a:t>
            </a:r>
          </a:p>
          <a:p>
            <a:pPr lvl="1">
              <a:spcBef>
                <a:spcPts val="1800"/>
              </a:spcBef>
            </a:pPr>
            <a:r>
              <a:rPr lang="cs-CZ" dirty="0"/>
              <a:t>K praxe (produkce obrazů, jejich vystavování a pozorování…), </a:t>
            </a:r>
            <a:r>
              <a:rPr lang="cs-CZ" dirty="0" err="1"/>
              <a:t>zp</a:t>
            </a:r>
            <a:r>
              <a:rPr lang="cs-CZ" dirty="0"/>
              <a:t>. jakým s uměním zacházíme a jak se na něj díváme je K, J a </a:t>
            </a:r>
            <a:r>
              <a:rPr lang="cs-CZ" dirty="0" err="1"/>
              <a:t>geo</a:t>
            </a:r>
            <a:r>
              <a:rPr lang="cs-CZ" dirty="0"/>
              <a:t> podmíněný, odlišný</a:t>
            </a:r>
          </a:p>
          <a:p>
            <a:pPr lvl="1">
              <a:spcBef>
                <a:spcPts val="1800"/>
              </a:spcBef>
            </a:pPr>
            <a:r>
              <a:rPr lang="cs-CZ" dirty="0"/>
              <a:t>Př. tejný obraz doma a v galerii</a:t>
            </a:r>
          </a:p>
        </p:txBody>
      </p:sp>
    </p:spTree>
    <p:extLst>
      <p:ext uri="{BB962C8B-B14F-4D97-AF65-F5344CB8AC3E}">
        <p14:creationId xmlns:p14="http://schemas.microsoft.com/office/powerpoint/2010/main" val="159690129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D7DB7-54CD-CA17-D646-8E4B02027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Paměť a vizuální kultura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D8378B-A785-2455-CB42-A821F0F15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/>
              <a:t>Kolektivní paměť vs. individuální paměť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/>
              <a:t>„Místa paměti“ (</a:t>
            </a:r>
            <a:r>
              <a:rPr lang="cs-CZ" i="1" dirty="0" err="1"/>
              <a:t>lieux</a:t>
            </a:r>
            <a:r>
              <a:rPr lang="cs-CZ" i="1" dirty="0"/>
              <a:t> de </a:t>
            </a:r>
            <a:r>
              <a:rPr lang="cs-CZ" i="1" dirty="0" err="1"/>
              <a:t>mémoire</a:t>
            </a:r>
            <a:r>
              <a:rPr lang="cs-CZ" dirty="0"/>
              <a:t>)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/>
              <a:t>Vizuální reprezentace minulosti: obrazy, fotografie, film, památníky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/>
              <a:t>Paměťová kultura (</a:t>
            </a:r>
            <a:r>
              <a:rPr lang="cs-CZ" i="1" dirty="0" err="1"/>
              <a:t>memory</a:t>
            </a:r>
            <a:r>
              <a:rPr lang="cs-CZ" i="1" dirty="0"/>
              <a:t> </a:t>
            </a:r>
            <a:r>
              <a:rPr lang="cs-CZ" i="1" dirty="0" err="1"/>
              <a:t>culture</a:t>
            </a:r>
            <a:r>
              <a:rPr lang="cs-CZ" dirty="0"/>
              <a:t>) a vizuální média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/>
              <a:t>Vizuální pramen jako médium paměti, ne „otisk reality“</a:t>
            </a:r>
          </a:p>
          <a:p>
            <a:pPr>
              <a:spcBef>
                <a:spcPts val="1200"/>
              </a:spcBef>
            </a:pPr>
            <a:r>
              <a:rPr lang="cs-CZ" b="1" dirty="0"/>
              <a:t>Hlavní autoři a myšlenky</a:t>
            </a:r>
            <a:endParaRPr lang="cs-CZ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Maurice </a:t>
            </a:r>
            <a:r>
              <a:rPr lang="cs-CZ" b="1" dirty="0" err="1"/>
              <a:t>Halbwachs</a:t>
            </a:r>
            <a:r>
              <a:rPr lang="cs-CZ" dirty="0"/>
              <a:t> – koncept kolektivní paměti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Pierre Nora</a:t>
            </a:r>
            <a:r>
              <a:rPr lang="cs-CZ" dirty="0"/>
              <a:t> – </a:t>
            </a:r>
            <a:r>
              <a:rPr lang="cs-CZ" i="1" dirty="0" err="1"/>
              <a:t>lieux</a:t>
            </a:r>
            <a:r>
              <a:rPr lang="cs-CZ" i="1" dirty="0"/>
              <a:t> de </a:t>
            </a:r>
            <a:r>
              <a:rPr lang="cs-CZ" i="1" dirty="0" err="1"/>
              <a:t>mémoire</a:t>
            </a:r>
            <a:r>
              <a:rPr lang="cs-CZ" dirty="0"/>
              <a:t> – obrazy, symboly, památníky jako kondenzace paměti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Jan </a:t>
            </a:r>
            <a:r>
              <a:rPr lang="cs-CZ" b="1" dirty="0" err="1"/>
              <a:t>Assmann</a:t>
            </a:r>
            <a:r>
              <a:rPr lang="cs-CZ" dirty="0"/>
              <a:t> a </a:t>
            </a:r>
            <a:r>
              <a:rPr lang="cs-CZ" b="1" dirty="0" err="1"/>
              <a:t>Aleida</a:t>
            </a:r>
            <a:r>
              <a:rPr lang="cs-CZ" b="1" dirty="0"/>
              <a:t> </a:t>
            </a:r>
            <a:r>
              <a:rPr lang="cs-CZ" b="1" dirty="0" err="1"/>
              <a:t>Assmann</a:t>
            </a:r>
            <a:r>
              <a:rPr lang="cs-CZ" dirty="0"/>
              <a:t> – kulturní a komunikativní paměť; roli médií v uchovávání </a:t>
            </a:r>
            <a:r>
              <a:rPr lang="cs-CZ" dirty="0" err="1"/>
              <a:t>pamět</a:t>
            </a:r>
            <a:r>
              <a:rPr lang="cs-CZ" dirty="0"/>
              <a:t>, zapomínání, role vizuálních archivů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/>
              <a:t>Marita </a:t>
            </a:r>
            <a:r>
              <a:rPr lang="cs-CZ" b="1" dirty="0" err="1"/>
              <a:t>Sturken</a:t>
            </a:r>
            <a:r>
              <a:rPr lang="cs-CZ" dirty="0"/>
              <a:t> – kulturní paměť v masmédiích (fotografie, film, televize)</a:t>
            </a:r>
          </a:p>
          <a:p>
            <a:pPr>
              <a:spcBef>
                <a:spcPts val="1200"/>
              </a:spcBef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154281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B54FD3-5D26-9BCE-A106-2573B1EFC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Propaganda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76765B-8F11-0E93-1E69-1243C01D0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910" y="2458720"/>
            <a:ext cx="11099800" cy="6286500"/>
          </a:xfrm>
        </p:spPr>
        <p:txBody>
          <a:bodyPr>
            <a:normAutofit fontScale="62500" lnSpcReduction="20000"/>
          </a:bodyPr>
          <a:lstStyle/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Propaganda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= záměrné šíření idejí, obrazů a symbolů k ovlivnění veřejnosti.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Persuaze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vs. manipulace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(otevřené přesvědčování vs. skryté působení).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Obraz a emoce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vizuální prostředky často působí přímo na afekt.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Opakování a jednoduchost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klíčové techniky.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Propaganda vs. reklama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podobné strategie, odlišné cíle.</a:t>
            </a:r>
          </a:p>
          <a:p>
            <a:pPr algn="l">
              <a:spcBef>
                <a:spcPts val="12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Hlavní autoři a přístupy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Harold D.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Lasswell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definice propagandy („řízení postojů skrze manipulaci významovými symboly“).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Jacques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Ellul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Propagandes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(1962) – propaganda jako nedílná součást moderní společnosti.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Roland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Barthes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vizuální mýty (fotografie, reklama jako ideologické znaky).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Walter Benjamin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umění v době technické reprodukovatelnosti – zneužití obrazů pro masovou mobilizaci.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Stuart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Hall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reprezentace a ideologie v médiích (kulturní studia).</a:t>
            </a:r>
          </a:p>
          <a:p>
            <a:pPr>
              <a:spcBef>
                <a:spcPts val="1200"/>
              </a:spcBef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B5C5DBF-9879-BD1E-CB28-27B453D63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1590" y="7254240"/>
            <a:ext cx="1663210" cy="249935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C38A12C-CB0C-FE95-54E5-0186D4A3A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" y="-103616"/>
            <a:ext cx="1894840" cy="232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2241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7A5732-8B92-9D3B-4A3B-B90073A2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Medium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62EA399-6600-677E-59C6-68A1C6A5F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Médium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= prostředek / kanál přenosu významu (materiální i technický).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Vizuální pramen nikdy není „čistý otisk reality“, vždy je formován médiem (malba, fotografie, film, digitální obraz).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„</a:t>
            </a:r>
            <a:r>
              <a:rPr lang="cs-CZ" dirty="0" err="1">
                <a:solidFill>
                  <a:schemeClr val="tx1"/>
                </a:solidFill>
              </a:rPr>
              <a:t>t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technology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used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to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transmitt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message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 (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Marsall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McLuhan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1964)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„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medium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message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 (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Howells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Negreiros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2012) → médium samo formuje obsah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Nová média, digitální obrazy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Medium a </a:t>
            </a:r>
            <a:r>
              <a:rPr lang="cs-CZ" dirty="0" err="1">
                <a:solidFill>
                  <a:schemeClr val="tx1"/>
                </a:solidFill>
              </a:rPr>
              <a:t>zp</a:t>
            </a:r>
            <a:r>
              <a:rPr lang="cs-CZ" dirty="0">
                <a:solidFill>
                  <a:schemeClr val="tx1"/>
                </a:solidFill>
              </a:rPr>
              <a:t>. přenosu (</a:t>
            </a:r>
            <a:r>
              <a:rPr lang="cs-CZ" dirty="0" err="1">
                <a:solidFill>
                  <a:schemeClr val="tx1"/>
                </a:solidFill>
              </a:rPr>
              <a:t>Rodowick</a:t>
            </a:r>
            <a:r>
              <a:rPr lang="cs-CZ" dirty="0">
                <a:solidFill>
                  <a:schemeClr val="tx1"/>
                </a:solidFill>
              </a:rPr>
              <a:t>, 2007)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Mediace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= proces, jak se realita zprostředkovává skrze médium.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Remediace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Bolter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&amp;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Grusin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) – nová média začleňují a přetvářejí stará.</a:t>
            </a:r>
          </a:p>
          <a:p>
            <a:pPr algn="l">
              <a:spcBef>
                <a:spcPts val="12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Hlavní autoři a myšlenky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Marshall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McLuhan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Understanding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Media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(1964) – média jako „prodloužení člověka“, určují percepci.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Walter Benjamin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technická reprodukovatelnost, ztráta „aury“.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Friedrich Kittler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Gramophone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, Film,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Typewriter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média jako technologické systémy, které určují myšlení a kulturu.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Jay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David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Bolter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&amp; Richard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Grusin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Remediation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nová média přetvářejí starší formy reprezentace.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Lev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Manovich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Language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New Media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digitalita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databáze, interaktivita.</a:t>
            </a:r>
          </a:p>
          <a:p>
            <a:pPr>
              <a:spcBef>
                <a:spcPts val="1200"/>
              </a:spcBef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46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96D975-429B-7A09-3C96-1CD2BDC2D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Mediální kontext a </a:t>
            </a:r>
            <a:r>
              <a:rPr lang="cs-CZ" dirty="0" err="1"/>
              <a:t>intermedialita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3844894-B04B-7C43-037D-FA698BAC2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Image/text (W.J.T. </a:t>
            </a:r>
            <a:r>
              <a:rPr lang="cs-CZ" dirty="0" err="1"/>
              <a:t>Mitchell</a:t>
            </a:r>
            <a:r>
              <a:rPr lang="cs-CZ" dirty="0"/>
              <a:t>, 1994) – obraz obvykle souvisí s psanými texty, obraz nedává smysl sám o sobě, ale ve vztahu k jiným obrazům, textům</a:t>
            </a:r>
          </a:p>
          <a:p>
            <a:r>
              <a:rPr lang="cs-CZ" dirty="0"/>
              <a:t>Obraz v různých médiích komunikován </a:t>
            </a:r>
            <a:r>
              <a:rPr lang="cs-CZ" dirty="0" err="1"/>
              <a:t>rlzně</a:t>
            </a:r>
            <a:r>
              <a:rPr lang="cs-CZ" dirty="0"/>
              <a:t>, média se navzájem ovlivňují</a:t>
            </a:r>
          </a:p>
        </p:txBody>
      </p:sp>
    </p:spTree>
    <p:extLst>
      <p:ext uri="{BB962C8B-B14F-4D97-AF65-F5344CB8AC3E}">
        <p14:creationId xmlns:p14="http://schemas.microsoft.com/office/powerpoint/2010/main" val="2119169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7BA543-0275-B1E6-00D0-518FC76F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Cirkulace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E8C966-F69D-341A-C92D-C136F4C25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Walter Benjamin,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„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Das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Kunstwerk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im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Zeitalter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seiner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technischen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Reproduzierbarkeit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“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(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Umělecké dílo v době své technické reprodukovatelnosti</a:t>
            </a:r>
            <a:r>
              <a:rPr lang="cs-CZ" i="0" u="none" strike="noStrike" dirty="0">
                <a:solidFill>
                  <a:schemeClr val="tx1"/>
                </a:solidFill>
                <a:effectLst/>
                <a:latin typeface="-webkit-standard"/>
              </a:rPr>
              <a:t>), 1936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většina lidí v moderní době se již nesetkává s uměleckým předmětem jako takovým, ale s jeho reprodukcí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umělecká díla ztrácejí svoji auru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Př. rodinná fotografie, fotografie jako vzor</a:t>
            </a:r>
          </a:p>
          <a:p>
            <a:pPr lvl="1"/>
            <a:r>
              <a:rPr lang="cs-CZ" dirty="0" err="1">
                <a:solidFill>
                  <a:schemeClr val="tx1"/>
                </a:solidFill>
              </a:rPr>
              <a:t>Arjun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Appadurai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i="1" dirty="0" err="1">
                <a:solidFill>
                  <a:schemeClr val="tx1"/>
                </a:solidFill>
              </a:rPr>
              <a:t>The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Social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Life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of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Things</a:t>
            </a:r>
            <a:r>
              <a:rPr lang="cs-CZ" dirty="0">
                <a:solidFill>
                  <a:schemeClr val="tx1"/>
                </a:solidFill>
              </a:rPr>
              <a:t>, 1986</a:t>
            </a:r>
          </a:p>
          <a:p>
            <a:r>
              <a:rPr lang="cs-CZ" dirty="0">
                <a:solidFill>
                  <a:schemeClr val="tx1"/>
                </a:solidFill>
              </a:rPr>
              <a:t>Místo produkce (vznik), místo prezentace (vystavení) atp. – jako spol., eko a </a:t>
            </a:r>
            <a:r>
              <a:rPr lang="cs-CZ" dirty="0" err="1">
                <a:solidFill>
                  <a:schemeClr val="tx1"/>
                </a:solidFill>
              </a:rPr>
              <a:t>pol</a:t>
            </a:r>
            <a:r>
              <a:rPr lang="cs-CZ" dirty="0">
                <a:solidFill>
                  <a:schemeClr val="tx1"/>
                </a:solidFill>
              </a:rPr>
              <a:t> procesy tento pohyb určují?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Technologie (doprava, přenosná díla)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Digitální obrazy a </a:t>
            </a:r>
            <a:r>
              <a:rPr lang="cs-CZ" dirty="0" err="1">
                <a:solidFill>
                  <a:schemeClr val="tx1"/>
                </a:solidFill>
              </a:rPr>
              <a:t>algorytmy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0093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42E3E-E776-7B02-BBAA-F5772696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moci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A62C63-7A27-58FD-63B7-E2B10AF69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err="1"/>
              <a:t>Symterické</a:t>
            </a:r>
            <a:r>
              <a:rPr lang="cs-CZ" dirty="0"/>
              <a:t>/asymetrické</a:t>
            </a:r>
          </a:p>
          <a:p>
            <a:r>
              <a:rPr lang="cs-CZ" dirty="0"/>
              <a:t>Umělecký předmět je těmito vztahy ovlivněn, ale také je produkuje</a:t>
            </a:r>
          </a:p>
          <a:p>
            <a:r>
              <a:rPr lang="cs-CZ" dirty="0"/>
              <a:t>Jinakost, marginalizace</a:t>
            </a:r>
          </a:p>
          <a:p>
            <a:r>
              <a:rPr lang="cs-CZ" dirty="0"/>
              <a:t>Co, kdo je reprezentovaný a co, kdo ne</a:t>
            </a:r>
          </a:p>
          <a:p>
            <a:r>
              <a:rPr lang="cs-CZ" dirty="0"/>
              <a:t>Autor/mecenáš/divák</a:t>
            </a:r>
          </a:p>
          <a:p>
            <a:r>
              <a:rPr lang="cs-CZ" dirty="0"/>
              <a:t>Vizualita produkuje hierarchizovaný svět a vztahy moci, </a:t>
            </a:r>
            <a:r>
              <a:rPr lang="cs-CZ" dirty="0" err="1"/>
              <a:t>racializace</a:t>
            </a:r>
            <a:r>
              <a:rPr lang="cs-CZ" dirty="0"/>
              <a:t> (</a:t>
            </a:r>
            <a:r>
              <a:rPr lang="cs-CZ" dirty="0" err="1"/>
              <a:t>Haraway</a:t>
            </a:r>
            <a:r>
              <a:rPr lang="cs-CZ" dirty="0"/>
              <a:t>, 1991)</a:t>
            </a:r>
          </a:p>
          <a:p>
            <a:r>
              <a:rPr lang="cs-CZ" dirty="0"/>
              <a:t>Obrazy zobrazují a reprodukují vztahy moci, to jak vnímáme jednotlivé spol. kategorie a vztahy mezi nimi (třída, rasa, etnicita, gender atp.), př. počítačové hry</a:t>
            </a:r>
          </a:p>
        </p:txBody>
      </p:sp>
    </p:spTree>
    <p:extLst>
      <p:ext uri="{BB962C8B-B14F-4D97-AF65-F5344CB8AC3E}">
        <p14:creationId xmlns:p14="http://schemas.microsoft.com/office/powerpoint/2010/main" val="277215291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F4564-EA90-631B-19D0-608D1B2D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přístup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465F9B-6AFE-9D63-70B8-06E78AAFE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Osobní integrita</a:t>
            </a:r>
          </a:p>
          <a:p>
            <a:r>
              <a:rPr lang="cs-CZ" dirty="0"/>
              <a:t>Vědec/</a:t>
            </a:r>
            <a:r>
              <a:rPr lang="cs-CZ" dirty="0" err="1"/>
              <a:t>kyně</a:t>
            </a:r>
            <a:r>
              <a:rPr lang="cs-CZ" dirty="0"/>
              <a:t> a předmět jeho zkoumání – informovaný souhlas atp.</a:t>
            </a:r>
          </a:p>
          <a:p>
            <a:r>
              <a:rPr lang="cs-CZ" dirty="0"/>
              <a:t>Př. Dokumentární fotografie (</a:t>
            </a:r>
            <a:r>
              <a:rPr lang="cs-CZ" dirty="0" err="1"/>
              <a:t>Haraway</a:t>
            </a:r>
            <a:r>
              <a:rPr lang="cs-CZ" dirty="0"/>
              <a:t>, 1991)</a:t>
            </a:r>
          </a:p>
          <a:p>
            <a:pPr lvl="1"/>
            <a:r>
              <a:rPr lang="cs-CZ" dirty="0"/>
              <a:t>Fotograf – divák – fotografovaný – vztahy moci (voyerismus, macho pozice)</a:t>
            </a:r>
          </a:p>
        </p:txBody>
      </p:sp>
    </p:spTree>
    <p:extLst>
      <p:ext uri="{BB962C8B-B14F-4D97-AF65-F5344CB8AC3E}">
        <p14:creationId xmlns:p14="http://schemas.microsoft.com/office/powerpoint/2010/main" val="321273043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or the next time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140368" indent="-140368" algn="just" defTabSz="457200">
              <a:spcBef>
                <a:spcPts val="0"/>
              </a:spcBef>
              <a:defRPr sz="2400" b="1">
                <a:latin typeface="Helvetica"/>
                <a:ea typeface="Helvetica"/>
                <a:cs typeface="Helvetica"/>
                <a:sym typeface="Helvetica"/>
              </a:defRPr>
            </a:lvl1pPr>
            <a:lvl2pPr marL="584868" indent="-140368" defTabSz="457200">
              <a:spcBef>
                <a:spcPts val="0"/>
              </a:spcBef>
              <a:defRPr sz="2400">
                <a:latin typeface="Helvetica"/>
                <a:ea typeface="Helvetica"/>
                <a:cs typeface="Helvetica"/>
                <a:sym typeface="Helvetica"/>
              </a:defRPr>
            </a:lvl2pPr>
            <a:lvl3pPr marL="1029368" indent="-140368" defTabSz="457200">
              <a:spcBef>
                <a:spcPts val="0"/>
              </a:spcBef>
              <a:defRPr sz="2400">
                <a:latin typeface="Helvetica"/>
                <a:ea typeface="Helvetica"/>
                <a:cs typeface="Helvetica"/>
                <a:sym typeface="Helvetica"/>
              </a:defRPr>
            </a:lvl3pPr>
          </a:lstStyle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Na příště:</a:t>
            </a:r>
            <a:endParaRPr lang="cs-CZ" b="0" dirty="0">
              <a:solidFill>
                <a:schemeClr val="tx1"/>
              </a:solidFill>
            </a:endParaRPr>
          </a:p>
          <a:p>
            <a:pPr algn="l"/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Prohledejte hlavní historické časopisy – typické pro vaši zemi / téma vaší diplomové práce / prezentace v PowerPointu.</a:t>
            </a: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Vypracujte jejich seznam, napište zda obsahují hojně obrázky či ne (ANO/NE) a vložte jej do sdílené složky předmětu/</a:t>
            </a:r>
            <a:r>
              <a:rPr lang="cs-CZ" b="0" i="0" u="none" strike="noStrike">
                <a:solidFill>
                  <a:schemeClr val="tx1"/>
                </a:solidFill>
                <a:effectLst/>
              </a:rPr>
              <a:t>moodlu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 následujícím formátu:</a:t>
            </a:r>
          </a:p>
          <a:p>
            <a:pPr algn="l"/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Příjmení_seznam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časopisů</a:t>
            </a: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r>
              <a:rPr lang="cs-CZ" i="0" u="none" strike="noStrike" dirty="0">
                <a:solidFill>
                  <a:schemeClr val="tx1"/>
                </a:solidFill>
                <a:effectLst/>
              </a:rPr>
              <a:t>Pro sebe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: podívejte se na svůj pokoj/byt a čím je vyzdobený a zamyslete se nad tím, co to o vás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bvypovídá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he Invisibility of Visual Sources in History"/>
          <p:cNvSpPr txBox="1">
            <a:spLocks noGrp="1"/>
          </p:cNvSpPr>
          <p:nvPr>
            <p:ph type="title"/>
          </p:nvPr>
        </p:nvSpPr>
        <p:spPr>
          <a:xfrm>
            <a:off x="181711" y="143297"/>
            <a:ext cx="12641378" cy="1400429"/>
          </a:xfrm>
          <a:prstGeom prst="rect">
            <a:avLst/>
          </a:prstGeom>
        </p:spPr>
        <p:txBody>
          <a:bodyPr/>
          <a:lstStyle>
            <a:lvl1pPr defTabSz="438150"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Neviditelnost vizuálních pramenů v historii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42" name="Generation of political and social historians born before 1940s is “visually illiterate”, “pretelevisual”. (Rafael Samuel)…"/>
          <p:cNvSpPr txBox="1">
            <a:spLocks noGrp="1"/>
          </p:cNvSpPr>
          <p:nvPr>
            <p:ph type="body" idx="1"/>
          </p:nvPr>
        </p:nvSpPr>
        <p:spPr>
          <a:xfrm>
            <a:off x="310555" y="1733550"/>
            <a:ext cx="11099801" cy="6286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Generace historiků narozených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před 40. lety 20. století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je podle Rafaela Samuela: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„vizuálně negramotná“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(„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visually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illiterate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„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předtelevizní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“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(„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pretelevisual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“)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Výjimky: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období bez písemných pramenů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někteří historikové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BIBLIOGRAPH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54990">
              <a:spcBef>
                <a:spcPts val="3900"/>
              </a:spcBef>
              <a:defRPr sz="6840" b="1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dirty="0"/>
              <a:t>BIBLIOGRA</a:t>
            </a:r>
            <a:r>
              <a:rPr lang="cs-CZ" dirty="0"/>
              <a:t>FIE</a:t>
            </a:r>
            <a:endParaRPr dirty="0"/>
          </a:p>
        </p:txBody>
      </p:sp>
      <p:sp>
        <p:nvSpPr>
          <p:cNvPr id="126" name="BERGER, John. Ways of Seeing. London 1972 BRYSON, Norman, HOLLY, Michael A. and MOXEY, Michael A.(eds.). Visual Culture. Images and Interpretations. Hannover - London 1994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BERGER, John. </a:t>
            </a:r>
            <a:r>
              <a:rPr i="1" dirty="0">
                <a:solidFill>
                  <a:schemeClr val="tx1"/>
                </a:solidFill>
              </a:rPr>
              <a:t>Ways of Seeing</a:t>
            </a:r>
            <a:r>
              <a:rPr dirty="0">
                <a:solidFill>
                  <a:schemeClr val="tx1"/>
                </a:solidFill>
              </a:rPr>
              <a:t>. London 1972 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BRYSON, Norman, HOLLY, Michael A. and MOXEY, Michael A.(eds.). </a:t>
            </a:r>
            <a:r>
              <a:rPr i="1" dirty="0">
                <a:solidFill>
                  <a:schemeClr val="tx1"/>
                </a:solidFill>
              </a:rPr>
              <a:t>Visual Culture. Images and Interpretations</a:t>
            </a:r>
            <a:r>
              <a:rPr dirty="0">
                <a:solidFill>
                  <a:schemeClr val="tx1"/>
                </a:solidFill>
              </a:rPr>
              <a:t>. Hannover - London 1994.</a:t>
            </a: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BURKE, Peter. </a:t>
            </a:r>
            <a:r>
              <a:rPr i="1" dirty="0" err="1">
                <a:solidFill>
                  <a:schemeClr val="tx1"/>
                </a:solidFill>
              </a:rPr>
              <a:t>Eyewitnessing</a:t>
            </a:r>
            <a:r>
              <a:rPr dirty="0">
                <a:solidFill>
                  <a:schemeClr val="tx1"/>
                </a:solidFill>
              </a:rPr>
              <a:t>. London 2001.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>
                <a:solidFill>
                  <a:schemeClr val="tx1"/>
                </a:solidFill>
              </a:rPr>
              <a:t>COSTELLO, </a:t>
            </a:r>
            <a:r>
              <a:rPr lang="cs-CZ" dirty="0" err="1">
                <a:solidFill>
                  <a:schemeClr val="tx1"/>
                </a:solidFill>
              </a:rPr>
              <a:t>Diarmuid</a:t>
            </a:r>
            <a:r>
              <a:rPr lang="cs-CZ" dirty="0">
                <a:solidFill>
                  <a:schemeClr val="tx1"/>
                </a:solidFill>
              </a:rPr>
              <a:t> and VICKERY, Jonathan. </a:t>
            </a:r>
            <a:r>
              <a:rPr lang="cs-CZ" i="1" dirty="0">
                <a:solidFill>
                  <a:schemeClr val="tx1"/>
                </a:solidFill>
              </a:rPr>
              <a:t>Art: </a:t>
            </a:r>
            <a:r>
              <a:rPr lang="cs-CZ" i="1" dirty="0" err="1">
                <a:solidFill>
                  <a:schemeClr val="tx1"/>
                </a:solidFill>
              </a:rPr>
              <a:t>Key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Contemporary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Thinkers</a:t>
            </a:r>
            <a:r>
              <a:rPr lang="cs-CZ" i="1" dirty="0">
                <a:solidFill>
                  <a:schemeClr val="tx1"/>
                </a:solidFill>
              </a:rPr>
              <a:t>.</a:t>
            </a:r>
            <a:r>
              <a:rPr lang="cs-CZ" dirty="0">
                <a:solidFill>
                  <a:schemeClr val="tx1"/>
                </a:solidFill>
              </a:rPr>
              <a:t> 2007.</a:t>
            </a:r>
            <a:endParaRPr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FOSTER, Hal (ed.). </a:t>
            </a:r>
            <a:r>
              <a:rPr i="1" dirty="0">
                <a:solidFill>
                  <a:schemeClr val="tx1"/>
                </a:solidFill>
              </a:rPr>
              <a:t>Vision and Visuality</a:t>
            </a:r>
            <a:r>
              <a:rPr dirty="0">
                <a:solidFill>
                  <a:schemeClr val="tx1"/>
                </a:solidFill>
              </a:rPr>
              <a:t>. Seattle 1988.</a:t>
            </a: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HASKELL, Francis. </a:t>
            </a:r>
            <a:r>
              <a:rPr i="1" dirty="0">
                <a:solidFill>
                  <a:schemeClr val="tx1"/>
                </a:solidFill>
              </a:rPr>
              <a:t>History and its images: art and the interpretation of the past</a:t>
            </a:r>
            <a:r>
              <a:rPr dirty="0">
                <a:solidFill>
                  <a:schemeClr val="tx1"/>
                </a:solidFill>
              </a:rPr>
              <a:t>. New Haven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1993. 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JONES, Amelia (ed.). </a:t>
            </a:r>
            <a:r>
              <a:rPr i="1" dirty="0">
                <a:solidFill>
                  <a:schemeClr val="tx1"/>
                </a:solidFill>
              </a:rPr>
              <a:t>The Feminism and Visual Culture Reader. </a:t>
            </a:r>
            <a:r>
              <a:rPr dirty="0">
                <a:solidFill>
                  <a:schemeClr val="tx1"/>
                </a:solidFill>
              </a:rPr>
              <a:t>London 2003.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>
                <a:solidFill>
                  <a:schemeClr val="tx1"/>
                </a:solidFill>
              </a:rPr>
              <a:t>MANGHANI, </a:t>
            </a:r>
            <a:r>
              <a:rPr lang="cs-CZ" dirty="0" err="1">
                <a:solidFill>
                  <a:schemeClr val="tx1"/>
                </a:solidFill>
              </a:rPr>
              <a:t>Sunil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i="1" dirty="0">
                <a:solidFill>
                  <a:schemeClr val="tx1"/>
                </a:solidFill>
              </a:rPr>
              <a:t>Image </a:t>
            </a:r>
            <a:r>
              <a:rPr lang="cs-CZ" i="1" dirty="0" err="1">
                <a:solidFill>
                  <a:schemeClr val="tx1"/>
                </a:solidFill>
              </a:rPr>
              <a:t>Studies</a:t>
            </a:r>
            <a:r>
              <a:rPr lang="cs-CZ" i="1" dirty="0">
                <a:solidFill>
                  <a:schemeClr val="tx1"/>
                </a:solidFill>
              </a:rPr>
              <a:t>: </a:t>
            </a:r>
            <a:r>
              <a:rPr lang="cs-CZ" i="1" dirty="0" err="1">
                <a:solidFill>
                  <a:schemeClr val="tx1"/>
                </a:solidFill>
              </a:rPr>
              <a:t>Theory</a:t>
            </a:r>
            <a:r>
              <a:rPr lang="cs-CZ" i="1" dirty="0">
                <a:solidFill>
                  <a:schemeClr val="tx1"/>
                </a:solidFill>
              </a:rPr>
              <a:t> and </a:t>
            </a:r>
            <a:r>
              <a:rPr lang="cs-CZ" i="1" dirty="0" err="1">
                <a:solidFill>
                  <a:schemeClr val="tx1"/>
                </a:solidFill>
              </a:rPr>
              <a:t>Practice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b="0" i="0" u="none" strike="noStrike">
                <a:solidFill>
                  <a:schemeClr val="tx1"/>
                </a:solidFill>
                <a:effectLst/>
                <a:latin typeface="-webkit-standard"/>
              </a:rPr>
              <a:t>London a New York </a:t>
            </a:r>
            <a:r>
              <a:rPr lang="cs-CZ">
                <a:solidFill>
                  <a:schemeClr val="tx1"/>
                </a:solidFill>
              </a:rPr>
              <a:t>2013</a:t>
            </a:r>
            <a:r>
              <a:rPr lang="cs-CZ" dirty="0">
                <a:solidFill>
                  <a:schemeClr val="tx1"/>
                </a:solidFill>
              </a:rPr>
              <a:t>.</a:t>
            </a:r>
            <a:endParaRPr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solidFill>
                  <a:schemeClr val="tx1"/>
                </a:solidFill>
              </a:rPr>
              <a:t>MITCHELL, W. J. T. </a:t>
            </a:r>
            <a:r>
              <a:rPr i="1" dirty="0">
                <a:solidFill>
                  <a:schemeClr val="tx1"/>
                </a:solidFill>
              </a:rPr>
              <a:t>Picture Theory. </a:t>
            </a:r>
            <a:r>
              <a:rPr dirty="0">
                <a:solidFill>
                  <a:schemeClr val="tx1"/>
                </a:solidFill>
              </a:rPr>
              <a:t>Chicago 1994.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>
                <a:solidFill>
                  <a:schemeClr val="tx1"/>
                </a:solidFill>
              </a:rPr>
              <a:t>MIRZOEFF, Nicholas. 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An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Introduction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to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Culture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. London a New York 2009.</a:t>
            </a:r>
            <a:endParaRPr lang="cs-CZ" dirty="0">
              <a:solidFill>
                <a:schemeClr val="tx1"/>
              </a:solidFill>
            </a:endParaRPr>
          </a:p>
          <a:p>
            <a:pPr marL="0" indent="0" defTabSz="457200">
              <a:spcBef>
                <a:spcPts val="0"/>
              </a:spcBef>
              <a:buSzTx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cs-CZ" dirty="0">
                <a:solidFill>
                  <a:schemeClr val="tx1"/>
                </a:solidFill>
              </a:rPr>
              <a:t>STURKEN, Marita a CARTWRIGHT, Lisa. </a:t>
            </a:r>
            <a:r>
              <a:rPr lang="cs-CZ" i="1" dirty="0" err="1">
                <a:solidFill>
                  <a:schemeClr val="tx1"/>
                </a:solidFill>
              </a:rPr>
              <a:t>Practices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of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Looking</a:t>
            </a:r>
            <a:r>
              <a:rPr lang="cs-CZ" i="1" dirty="0">
                <a:solidFill>
                  <a:schemeClr val="tx1"/>
                </a:solidFill>
              </a:rPr>
              <a:t>. 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An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Introduction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to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Culture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. Oxford 2009.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Historians Working with Visual Sourc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4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Histori</a:t>
            </a:r>
            <a:r>
              <a:rPr lang="cs-CZ" dirty="0" err="1"/>
              <a:t>kové</a:t>
            </a:r>
            <a:r>
              <a:rPr lang="cs-CZ" dirty="0"/>
              <a:t> pracující s VP</a:t>
            </a:r>
            <a:endParaRPr dirty="0"/>
          </a:p>
        </p:txBody>
      </p:sp>
      <p:sp>
        <p:nvSpPr>
          <p:cNvPr id="162" name="Francis Haskell (1928-2000), History and Its Imag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algn="l"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Francis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Haskell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(1928–2000)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History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Its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</a:rPr>
              <a:t>Images</a:t>
            </a:r>
            <a:endParaRPr lang="cs-CZ" dirty="0">
              <a:solidFill>
                <a:schemeClr val="tx1"/>
              </a:solidFill>
            </a:endParaRPr>
          </a:p>
          <a:p>
            <a:pPr algn="l"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Jacob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Burckhardt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(1818–1897)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&amp;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Johan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Huizinga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(1872–1945)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Burckhardt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: obrazy a památky jsou “…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witnesses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past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stages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development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human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spirit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…”, objekty “…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through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which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possible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to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read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structures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thought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representation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given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time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.”</a:t>
            </a:r>
          </a:p>
          <a:p>
            <a:pPr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Huizinga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: “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What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study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history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artistic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creation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have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in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common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mode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forming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images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” </a:t>
            </a:r>
          </a:p>
          <a:p>
            <a:pPr marL="742950" lvl="1" indent="-28575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metoda kulturní historie popsána jako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„mozaiková metoda“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spcBef>
                <a:spcPts val="1800"/>
              </a:spcBef>
            </a:pP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Philippe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</a:rPr>
              <a:t>Ariès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 (1914–1982)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– 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Dějiny dětství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a 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Dějiny smrti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vizuální prameny označil jako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„svědectví citlivosti a života“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26" y="1748561"/>
            <a:ext cx="2865188" cy="47092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image.tiff" descr="pasted-image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513" y="1710180"/>
            <a:ext cx="3191826" cy="47859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asted-image.tiff" descr="pasted-image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4790" y="1710180"/>
            <a:ext cx="3264038" cy="47859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ictorial Turn"/>
          <p:cNvSpPr txBox="1">
            <a:spLocks noGrp="1"/>
          </p:cNvSpPr>
          <p:nvPr>
            <p:ph type="title"/>
          </p:nvPr>
        </p:nvSpPr>
        <p:spPr>
          <a:xfrm>
            <a:off x="0" y="-118805"/>
            <a:ext cx="13004800" cy="140045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sz="4800" b="0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Pictorial</a:t>
            </a:r>
            <a:r>
              <a:rPr lang="cs-CZ" sz="48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 </a:t>
            </a:r>
            <a:r>
              <a:rPr lang="cs-CZ" sz="4800" b="0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Turn</a:t>
            </a:r>
            <a:r>
              <a:rPr lang="cs-CZ" sz="48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 a nové přístupy ve vizuální historii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169" name="1994 two professors, one in America and one in Switzerland, discovered the pictorial turn of human sciences - W. J. T. Mitchell introduced the phrase &quot;pictorial turn&quot; while Gottfried Boehm used the expression &quot;ikonische Wendung” (Richard Rorty, &quot;linguistic turn”, 1967)…"/>
          <p:cNvSpPr txBox="1">
            <a:spLocks noGrp="1"/>
          </p:cNvSpPr>
          <p:nvPr>
            <p:ph type="body" idx="1"/>
          </p:nvPr>
        </p:nvSpPr>
        <p:spPr>
          <a:xfrm>
            <a:off x="214009" y="409675"/>
            <a:ext cx="12790791" cy="62865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1994 – dvě významné publikace:</a:t>
            </a:r>
            <a:endParaRPr lang="cs-CZ" sz="1800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W. J. T.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Mitchell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(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Picture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Theory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.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Essays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on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Verbal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Representation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Chicago, 1994, s. 11–35) – představil pojem 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„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pictorial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turn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“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Gottfried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Boehm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(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Was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ist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ein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Bild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?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München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1994, s. 11–38) – použil pojem 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„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ikonische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Wendung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“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Inspirace: 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linguistic</a:t>
            </a: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turn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(Richard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Rorty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1967) – zdůraznění jazyka jako struktury významu.</a:t>
            </a:r>
          </a:p>
          <a:p>
            <a:pPr algn="l">
              <a:spcBef>
                <a:spcPts val="1200"/>
              </a:spcBef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Historický kontext:</a:t>
            </a:r>
            <a:endParaRPr lang="cs-CZ" sz="1800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60. léta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– vznik „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history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from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below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“ (Raphael Samuel), důraz na každodenní život a vizuální či orální prameny.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80. léta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– obrat, nové mladé generace historiků se začínají zajímat o vizualitu a obraz.</a:t>
            </a:r>
          </a:p>
          <a:p>
            <a:pPr algn="l">
              <a:spcBef>
                <a:spcPts val="1200"/>
              </a:spcBef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Příklad autorů:</a:t>
            </a:r>
            <a:endParaRPr lang="cs-CZ" sz="1800" b="0" i="0" u="none" strike="noStrike" dirty="0">
              <a:solidFill>
                <a:schemeClr val="tx1"/>
              </a:solidFill>
              <a:effectLst/>
            </a:endParaRP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800" b="1" i="0" u="none" strike="noStrike" dirty="0">
                <a:solidFill>
                  <a:schemeClr val="tx1"/>
                </a:solidFill>
                <a:effectLst/>
              </a:rPr>
              <a:t>Simon </a:t>
            </a:r>
            <a:r>
              <a:rPr lang="cs-CZ" sz="1800" b="1" i="0" u="none" strike="noStrike" dirty="0" err="1">
                <a:solidFill>
                  <a:schemeClr val="tx1"/>
                </a:solidFill>
                <a:effectLst/>
              </a:rPr>
              <a:t>Schama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 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Embarrassment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of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Riches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(1987), 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Landscape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Memory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 (1995) – kombinace kulturní, vizuální a sociální historie.</a:t>
            </a:r>
          </a:p>
          <a:p>
            <a:pPr marL="1169736" lvl="2" indent="-280736" defTabSz="457200">
              <a:spcBef>
                <a:spcPts val="1200"/>
              </a:spcBef>
              <a:defRPr sz="1800">
                <a:latin typeface="Helvetica"/>
                <a:ea typeface="Helvetica"/>
                <a:cs typeface="Helvetica"/>
                <a:sym typeface="Helvetica"/>
              </a:defRPr>
            </a:pPr>
            <a:endParaRPr sz="900" dirty="0">
              <a:solidFill>
                <a:schemeClr val="tx1"/>
              </a:solidFill>
            </a:endParaRPr>
          </a:p>
        </p:txBody>
      </p:sp>
      <p:pic>
        <p:nvPicPr>
          <p:cNvPr id="170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27" y="5758641"/>
            <a:ext cx="4781996" cy="3994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pasted-image.tiff" descr="pasted-image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886" y="5758641"/>
            <a:ext cx="2635036" cy="3844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pasted-image.tiff" descr="pasted-image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2315" y="5758641"/>
            <a:ext cx="2716911" cy="38446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ypes of Historical Eviden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490727">
              <a:defRPr sz="6719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dirty="0"/>
              <a:t>TYPY HISTORICKÝCH PRAMENŮ</a:t>
            </a:r>
            <a:endParaRPr dirty="0"/>
          </a:p>
        </p:txBody>
      </p:sp>
      <p:sp>
        <p:nvSpPr>
          <p:cNvPr id="129" name="Written evidenc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b="1" dirty="0"/>
              <a:t>Písemné prameny</a:t>
            </a:r>
            <a:r>
              <a:rPr lang="cs-CZ" dirty="0"/>
              <a:t> </a:t>
            </a:r>
          </a:p>
          <a:p>
            <a:r>
              <a:rPr lang="cs-CZ" b="1" dirty="0"/>
              <a:t>Vizuální prameny</a:t>
            </a:r>
            <a:r>
              <a:rPr lang="cs-CZ" dirty="0"/>
              <a:t> </a:t>
            </a:r>
          </a:p>
          <a:p>
            <a:r>
              <a:rPr lang="cs-CZ" b="1" dirty="0"/>
              <a:t>Ústní prameny</a:t>
            </a:r>
            <a:r>
              <a:rPr lang="cs-CZ" dirty="0"/>
              <a:t> </a:t>
            </a:r>
          </a:p>
          <a:p>
            <a:r>
              <a:rPr lang="cs-CZ" b="1" dirty="0"/>
              <a:t>Hmotné prameny</a:t>
            </a:r>
            <a:r>
              <a:rPr lang="cs-CZ" dirty="0"/>
              <a:t> 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Historiography and Visual Resources"/>
          <p:cNvSpPr txBox="1">
            <a:spLocks noGrp="1"/>
          </p:cNvSpPr>
          <p:nvPr>
            <p:ph type="title"/>
          </p:nvPr>
        </p:nvSpPr>
        <p:spPr>
          <a:xfrm>
            <a:off x="515590" y="29348"/>
            <a:ext cx="12373740" cy="1414942"/>
          </a:xfrm>
          <a:prstGeom prst="rect">
            <a:avLst/>
          </a:prstGeom>
        </p:spPr>
        <p:txBody>
          <a:bodyPr/>
          <a:lstStyle>
            <a:lvl1pPr defTabSz="391414">
              <a:defRPr sz="536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cs-CZ" i="0" u="none" strike="noStrike" dirty="0">
                <a:solidFill>
                  <a:schemeClr val="tx1"/>
                </a:solidFill>
                <a:effectLst/>
                <a:latin typeface="-webkit-standard"/>
              </a:rPr>
              <a:t>Historiografie a vizuální prameny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32" name="Political H…"/>
          <p:cNvSpPr txBox="1">
            <a:spLocks noGrp="1"/>
          </p:cNvSpPr>
          <p:nvPr>
            <p:ph type="body" idx="1"/>
          </p:nvPr>
        </p:nvSpPr>
        <p:spPr>
          <a:xfrm>
            <a:off x="369183" y="1586839"/>
            <a:ext cx="12274491" cy="7861961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Politické dějiny</a:t>
            </a:r>
            <a:endParaRPr lang="cs-CZ" dirty="0"/>
          </a:p>
          <a:p>
            <a:r>
              <a:rPr lang="cs-CZ" b="1" dirty="0"/>
              <a:t>Hospodářské dějiny</a:t>
            </a:r>
            <a:r>
              <a:rPr lang="cs-CZ" dirty="0"/>
              <a:t> </a:t>
            </a:r>
          </a:p>
          <a:p>
            <a:r>
              <a:rPr lang="cs-CZ" b="1" dirty="0"/>
              <a:t>Sociální dějiny</a:t>
            </a:r>
            <a:r>
              <a:rPr lang="cs-CZ" dirty="0"/>
              <a:t> </a:t>
            </a:r>
          </a:p>
          <a:p>
            <a:r>
              <a:rPr lang="cs-CZ" b="1" dirty="0"/>
              <a:t>Dějiny mentalit</a:t>
            </a:r>
            <a:r>
              <a:rPr lang="cs-CZ" dirty="0"/>
              <a:t> </a:t>
            </a:r>
          </a:p>
          <a:p>
            <a:r>
              <a:rPr lang="cs-CZ" b="1" dirty="0" err="1"/>
              <a:t>Mikrohistorie</a:t>
            </a:r>
            <a:endParaRPr lang="cs-CZ" dirty="0"/>
          </a:p>
          <a:p>
            <a:r>
              <a:rPr lang="cs-CZ" b="1" dirty="0"/>
              <a:t>Dějiny každodenního života</a:t>
            </a:r>
            <a:r>
              <a:rPr lang="cs-CZ" dirty="0"/>
              <a:t> </a:t>
            </a:r>
          </a:p>
          <a:p>
            <a:r>
              <a:rPr lang="cs-CZ" b="1" dirty="0"/>
              <a:t>Dějiny zdola</a:t>
            </a:r>
          </a:p>
          <a:p>
            <a:r>
              <a:rPr lang="cs-CZ" b="1" dirty="0"/>
              <a:t>Dějiny materiální kultury</a:t>
            </a:r>
          </a:p>
          <a:p>
            <a:r>
              <a:rPr lang="cs-CZ" b="1" dirty="0"/>
              <a:t>Př. dějiny těla</a:t>
            </a:r>
            <a:r>
              <a:rPr lang="cs-CZ" dirty="0"/>
              <a:t> </a:t>
            </a:r>
          </a:p>
          <a:p>
            <a:pPr marL="262254" indent="-262254" defTabSz="344677">
              <a:spcBef>
                <a:spcPts val="2400"/>
              </a:spcBef>
              <a:defRPr sz="2241"/>
            </a:pPr>
            <a:r>
              <a:rPr lang="cs-CZ" dirty="0"/>
              <a:t>Více viz</a:t>
            </a:r>
            <a:r>
              <a:rPr dirty="0"/>
              <a:t>: IGGERS, Georg G. </a:t>
            </a:r>
            <a:r>
              <a:rPr i="1" dirty="0">
                <a:latin typeface="Helvetica"/>
                <a:ea typeface="Helvetica"/>
                <a:cs typeface="Helvetica"/>
                <a:sym typeface="Helvetica"/>
              </a:rPr>
              <a:t>Historiography in the twentieth century: from scientific objectivity to the postmodern challenge, with a new epilogue by the author</a:t>
            </a:r>
            <a:r>
              <a:rPr dirty="0"/>
              <a:t>. Middletown, CT: Wesleyan University Press, 2005 [cit. 2017-10-02].</a:t>
            </a:r>
          </a:p>
        </p:txBody>
      </p:sp>
      <p:pic>
        <p:nvPicPr>
          <p:cNvPr id="133" name="pasted-image.tiff" descr="pasted-image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7177" y="4705764"/>
            <a:ext cx="4871182" cy="2527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pasted-image.tiff" descr="pasted-image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5226" y="1586839"/>
            <a:ext cx="1998127" cy="2976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asted-image.tiff" descr="pasted-image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2013" y="1535398"/>
            <a:ext cx="1851661" cy="3079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sted-image.tiff" descr="pasted-image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16" y="2589022"/>
            <a:ext cx="3171178" cy="4575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pasted-image.tiff" descr="pasted-image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19" y="2589022"/>
            <a:ext cx="3171178" cy="4575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pasted-image.tiff" descr="pasted-image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323" y="2512730"/>
            <a:ext cx="3276929" cy="47281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2190</Words>
  <Application>Microsoft Macintosh PowerPoint</Application>
  <PresentationFormat>Vlastní</PresentationFormat>
  <Paragraphs>193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-webkit-standard</vt:lpstr>
      <vt:lpstr>Arial</vt:lpstr>
      <vt:lpstr>Helvetica</vt:lpstr>
      <vt:lpstr>Helvetica Light</vt:lpstr>
      <vt:lpstr>Helvetica Neue</vt:lpstr>
      <vt:lpstr>Black</vt:lpstr>
      <vt:lpstr>MOC OBRAZŮ: VIZUÁLNÍ PRAMENY V HUMANITNÍCH VĚDÁCH I. ÚVOD</vt:lpstr>
      <vt:lpstr>Informace o kurzu</vt:lpstr>
      <vt:lpstr>Neviditelnost vizuálních pramenů v historii</vt:lpstr>
      <vt:lpstr>Historikové pracující s VP</vt:lpstr>
      <vt:lpstr>Prezentace aplikace PowerPoint</vt:lpstr>
      <vt:lpstr>Pictorial Turn a nové přístupy ve vizuální historii</vt:lpstr>
      <vt:lpstr>TYPY HISTORICKÝCH PRAMENŮ</vt:lpstr>
      <vt:lpstr>Historiografie a vizuální prameny</vt:lpstr>
      <vt:lpstr>Prezentace aplikace PowerPoint</vt:lpstr>
      <vt:lpstr>Prezentace aplikace PowerPoint</vt:lpstr>
      <vt:lpstr>Evropská prehistorie – jeskyně Lascaux</vt:lpstr>
      <vt:lpstr>Dějiny starověkého Egypta – nástěnné malby</vt:lpstr>
      <vt:lpstr>Raně křesťanské dějiny – malby v katakombách</vt:lpstr>
      <vt:lpstr>Raný středověk – dějiny Anglie: tapisérie z Bayeux</vt:lpstr>
      <vt:lpstr>POJMY</vt:lpstr>
      <vt:lpstr>Vizualita</vt:lpstr>
      <vt:lpstr>Reprezentace</vt:lpstr>
      <vt:lpstr>Materialita</vt:lpstr>
      <vt:lpstr>Symbol</vt:lpstr>
      <vt:lpstr>Kompozice</vt:lpstr>
      <vt:lpstr>Publikum a recepce</vt:lpstr>
      <vt:lpstr>Paměť a vizuální kultura</vt:lpstr>
      <vt:lpstr>Propaganda</vt:lpstr>
      <vt:lpstr>Medium</vt:lpstr>
      <vt:lpstr>Mediální kontext a intermedialita</vt:lpstr>
      <vt:lpstr>Cirkulace</vt:lpstr>
      <vt:lpstr>Vztahy moci</vt:lpstr>
      <vt:lpstr>Etický přístup</vt:lpstr>
      <vt:lpstr>Prezentace aplikace PowerPoint</vt:lpstr>
      <vt:lpstr>BIBLIOGRAFIE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OF IMAGES. VISUAL SOURCES IN HUMANITIES I. INTRODUCTION</dc:title>
  <cp:lastModifiedBy>Brenišínová, Monika</cp:lastModifiedBy>
  <cp:revision>6</cp:revision>
  <dcterms:modified xsi:type="dcterms:W3CDTF">2025-10-02T14:55:16Z</dcterms:modified>
</cp:coreProperties>
</file>