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71" r:id="rId14"/>
    <p:sldId id="272" r:id="rId15"/>
    <p:sldId id="273" r:id="rId16"/>
    <p:sldId id="269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2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304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2230335"/>
            <a:ext cx="7848000" cy="2400932"/>
          </a:xfrm>
        </p:spPr>
        <p:txBody>
          <a:bodyPr anchor="t">
            <a:normAutofit/>
          </a:bodyPr>
          <a:lstStyle>
            <a:lvl1pPr algn="l">
              <a:defRPr sz="3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8000" y="4936067"/>
            <a:ext cx="6480933" cy="1270000"/>
          </a:xfrm>
        </p:spPr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17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0"/>
          </p:nvPr>
        </p:nvSpPr>
        <p:spPr>
          <a:xfrm>
            <a:off x="7128933" y="5698067"/>
            <a:ext cx="1367067" cy="508000"/>
          </a:xfrm>
        </p:spPr>
        <p:txBody>
          <a:bodyPr anchor="b">
            <a:noAutofit/>
          </a:bodyPr>
          <a:lstStyle>
            <a:lvl1pPr marL="0" indent="0" algn="r">
              <a:buFontTx/>
              <a:buNone/>
              <a:defRPr sz="1700">
                <a:solidFill>
                  <a:schemeClr val="bg1"/>
                </a:solidFill>
              </a:defRPr>
            </a:lvl1pPr>
            <a:lvl2pPr marL="360362" indent="0" algn="r">
              <a:buFontTx/>
              <a:buNone/>
              <a:defRPr sz="1700">
                <a:solidFill>
                  <a:schemeClr val="bg1"/>
                </a:solidFill>
              </a:defRPr>
            </a:lvl2pPr>
            <a:lvl3pPr marL="720725" indent="0" algn="r">
              <a:buFontTx/>
              <a:buNone/>
              <a:defRPr sz="1700">
                <a:solidFill>
                  <a:schemeClr val="bg1"/>
                </a:solidFill>
              </a:defRPr>
            </a:lvl3pPr>
            <a:lvl4pPr marL="990600" indent="0" algn="r">
              <a:buFontTx/>
              <a:buNone/>
              <a:defRPr sz="1700">
                <a:solidFill>
                  <a:schemeClr val="bg1"/>
                </a:solidFill>
              </a:defRPr>
            </a:lvl4pPr>
            <a:lvl5pPr marL="1257300" indent="0" algn="r">
              <a:buFontTx/>
              <a:buNone/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7944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va řádky - Dva obsahy -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01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000" y="374400"/>
            <a:ext cx="7848000" cy="10656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8000" y="1814400"/>
            <a:ext cx="3780000" cy="4363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00" y="1814400"/>
            <a:ext cx="3780000" cy="4363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cxnSp>
        <p:nvCxnSpPr>
          <p:cNvPr id="11" name="Přímá spojnice 10"/>
          <p:cNvCxnSpPr/>
          <p:nvPr/>
        </p:nvCxnSpPr>
        <p:spPr>
          <a:xfrm>
            <a:off x="360000" y="6285707"/>
            <a:ext cx="842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359999" y="6565291"/>
            <a:ext cx="541013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00" b="0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Katedra řízení a supervize v sociálních a zdravotnických organizacích • Fakulta humanitních studií • Univerzita Karlova</a:t>
            </a:r>
            <a:endParaRPr lang="cs-CZ" sz="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156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va řádky - Dva obsahy - text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01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000" y="374400"/>
            <a:ext cx="7848000" cy="10656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8000" y="1814400"/>
            <a:ext cx="3780000" cy="43632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8288" indent="-268288">
              <a:defRPr/>
            </a:lvl3pPr>
            <a:lvl4pPr marL="536575" indent="-268288">
              <a:buClr>
                <a:schemeClr val="accent3"/>
              </a:buClr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00" y="1814400"/>
            <a:ext cx="3780000" cy="43632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8288" indent="-268288">
              <a:defRPr/>
            </a:lvl3pPr>
            <a:lvl4pPr marL="536575" indent="-268288">
              <a:buClr>
                <a:schemeClr val="accent3"/>
              </a:buClr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Přímá spojnice 9"/>
          <p:cNvCxnSpPr/>
          <p:nvPr/>
        </p:nvCxnSpPr>
        <p:spPr>
          <a:xfrm>
            <a:off x="360000" y="6285707"/>
            <a:ext cx="842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359999" y="6565291"/>
            <a:ext cx="541013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00" b="0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Katedra řízení a supervize v sociálních a zdravotnických organizacích • Fakulta humanitních studií • Univerzita Karlova</a:t>
            </a:r>
            <a:endParaRPr lang="cs-CZ" sz="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083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1455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284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EC1D4A-A796-47C3-A63E-CE236FB377E2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C2973-2BF2-4D26-9EDD-086C89071B9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540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EC1D4A-A796-47C3-A63E-CE236FB377E2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EC1D4A-A796-47C3-A63E-CE236FB377E2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_p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tabLst>
                <a:tab pos="7848000" algn="r"/>
              </a:tabLst>
              <a:defRPr sz="2100"/>
            </a:lvl1pPr>
            <a:lvl2pPr marL="0" indent="0">
              <a:buFontTx/>
              <a:buNone/>
              <a:tabLst>
                <a:tab pos="7848000" algn="r"/>
              </a:tabLst>
              <a:defRPr sz="1900"/>
            </a:lvl2pPr>
            <a:lvl3pPr marL="0" indent="0">
              <a:buFontTx/>
              <a:buNone/>
              <a:tabLst>
                <a:tab pos="7848000" algn="r"/>
              </a:tabLst>
              <a:defRPr sz="1900">
                <a:solidFill>
                  <a:schemeClr val="accent4"/>
                </a:solidFill>
              </a:defRPr>
            </a:lvl3pPr>
            <a:lvl4pPr marL="0" indent="0">
              <a:buFontTx/>
              <a:buNone/>
              <a:tabLst>
                <a:tab pos="7848000" algn="r"/>
              </a:tabLst>
              <a:defRPr sz="1900"/>
            </a:lvl4pPr>
            <a:lvl5pPr marL="0" indent="0">
              <a:buFontTx/>
              <a:buNone/>
              <a:tabLst>
                <a:tab pos="7848000" algn="r"/>
              </a:tabLst>
              <a:defRPr sz="1900">
                <a:solidFill>
                  <a:schemeClr val="accent4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049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vodni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 sz="2400">
                <a:solidFill>
                  <a:schemeClr val="accent3"/>
                </a:solidFill>
              </a:defRPr>
            </a:lvl1pPr>
            <a:lvl2pPr marL="0" indent="0">
              <a:buFontTx/>
              <a:buNone/>
              <a:defRPr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394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den rádek -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1900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den rádek - text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000" y="374400"/>
            <a:ext cx="7848000" cy="712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000" y="1458000"/>
            <a:ext cx="7848000" cy="47196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9875" indent="-269875">
              <a:defRPr/>
            </a:lvl3pPr>
            <a:lvl4pPr marL="536575" indent="-268288">
              <a:buClr>
                <a:schemeClr val="accent3"/>
              </a:buClr>
              <a:tabLst/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93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va rádky -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01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000" y="374400"/>
            <a:ext cx="7848000" cy="106578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000" y="1814580"/>
            <a:ext cx="7848000" cy="436238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Přímá spojnice 8"/>
          <p:cNvCxnSpPr/>
          <p:nvPr/>
        </p:nvCxnSpPr>
        <p:spPr>
          <a:xfrm>
            <a:off x="360000" y="6285707"/>
            <a:ext cx="842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359999" y="6565291"/>
            <a:ext cx="541013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00" b="0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Katedra řízení a supervize v sociálních a zdravotnických organizacích • Fakulta humanitních studií • Univerzita Karlova</a:t>
            </a:r>
            <a:endParaRPr lang="cs-CZ" sz="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648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va rádky - text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01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000" y="374400"/>
            <a:ext cx="7848000" cy="10656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000" y="1814400"/>
            <a:ext cx="7848000" cy="43632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9875" indent="-269875">
              <a:defRPr/>
            </a:lvl3pPr>
            <a:lvl4pPr marL="536575" indent="-268288">
              <a:buClr>
                <a:schemeClr val="accent3"/>
              </a:buClr>
              <a:tabLst/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Přímá spojnice 9"/>
          <p:cNvCxnSpPr/>
          <p:nvPr/>
        </p:nvCxnSpPr>
        <p:spPr>
          <a:xfrm>
            <a:off x="360000" y="6285707"/>
            <a:ext cx="842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359999" y="6565291"/>
            <a:ext cx="541013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00" b="0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Katedra řízení a supervize v sociálních a zdravotnických organizacích • Fakulta humanitních studií • Univerzita Karlova</a:t>
            </a:r>
            <a:endParaRPr lang="cs-CZ" sz="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72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den řádek - Dva obsahy -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8000" y="1458000"/>
            <a:ext cx="3780000" cy="47196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00" y="1458000"/>
            <a:ext cx="3780000" cy="47196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03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den řádek - Dva obsahy - text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8000" y="1458000"/>
            <a:ext cx="3780000" cy="47196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8288" indent="-268288">
              <a:defRPr/>
            </a:lvl3pPr>
            <a:lvl4pPr marL="536575" indent="-268288">
              <a:buClr>
                <a:schemeClr val="accent3"/>
              </a:buClr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00" y="1458000"/>
            <a:ext cx="3780000" cy="47196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8288" indent="-268288">
              <a:defRPr/>
            </a:lvl3pPr>
            <a:lvl4pPr marL="536575" indent="-268288">
              <a:buClr>
                <a:schemeClr val="accent3"/>
              </a:buClr>
              <a:defRPr/>
            </a:lvl4pPr>
            <a:lvl5pPr marL="804863" indent="-268288">
              <a:buClr>
                <a:schemeClr val="accent3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41702" y="6320666"/>
            <a:ext cx="973647" cy="365125"/>
          </a:xfrm>
          <a:prstGeom prst="rect">
            <a:avLst/>
          </a:prstGeom>
        </p:spPr>
        <p:txBody>
          <a:bodyPr/>
          <a:lstStyle/>
          <a:p>
            <a:fld id="{95EC1D4A-A796-47C3-A63E-CE236FB377E2}" type="datetimeFigureOut">
              <a:rPr lang="cs-CZ" smtClean="0"/>
              <a:t>6.12.2016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7192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871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8000" y="372533"/>
            <a:ext cx="7848000" cy="7110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456098"/>
            <a:ext cx="7848000" cy="47208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9999" y="6320667"/>
            <a:ext cx="7156301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 b="1" cap="all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7762" y="6320667"/>
            <a:ext cx="376238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1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Přímá spojnice 9"/>
          <p:cNvCxnSpPr/>
          <p:nvPr/>
        </p:nvCxnSpPr>
        <p:spPr>
          <a:xfrm>
            <a:off x="360000" y="6285707"/>
            <a:ext cx="842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359999" y="6565291"/>
            <a:ext cx="541013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00" b="0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Katedra řízení a supervize v sociálních a zdravotnických organizacích • Fakulta humanitních studií • Univerzita Karlova</a:t>
            </a:r>
            <a:endParaRPr lang="cs-CZ" sz="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591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0363" indent="-360363" algn="l" defTabSz="914400" rtl="0" eaLnBrk="1" latinLnBrk="0" hangingPunct="1">
        <a:lnSpc>
          <a:spcPct val="110000"/>
        </a:lnSpc>
        <a:spcBef>
          <a:spcPts val="1000"/>
        </a:spcBef>
        <a:buSzPct val="130000"/>
        <a:buFont typeface="Arial" panose="020B0604020202020204" pitchFamily="34" charset="0"/>
        <a:buChar char="•"/>
        <a:defRPr sz="2500" b="1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2072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130000"/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90600" indent="-2698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130000"/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58888" indent="-268288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130000"/>
        <a:buFont typeface="Arial" panose="020B0604020202020204" pitchFamily="34" charset="0"/>
        <a:buChar char="•"/>
        <a:defRPr sz="16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27175" indent="-2698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SzPct val="130000"/>
        <a:buFont typeface="Arial" panose="020B0604020202020204" pitchFamily="34" charset="0"/>
        <a:buChar char="•"/>
        <a:defRPr sz="14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„Business </a:t>
            </a:r>
            <a:r>
              <a:rPr lang="cs-CZ" dirty="0" err="1" smtClean="0"/>
              <a:t>plan</a:t>
            </a:r>
            <a:r>
              <a:rPr lang="cs-CZ" dirty="0" smtClean="0"/>
              <a:t>“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doporučená literatura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/>
              <a:t>Milan Trpišovský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7791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Základní pojmy – mikroekonomie a makroekonomie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Makroekonomie – nezaměstnanost, peníze, inflace, fiskální politika, deficit a vládní dluh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Mikroekonomie – nabídka, poptávka a trhy výrobků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Mzdy, renta, zisky a rozdělení důchodů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Efektivnost, spravedlnost a vláda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Ekonomický růst a mezinárodní obchod</a:t>
            </a:r>
          </a:p>
        </p:txBody>
      </p:sp>
      <p:pic>
        <p:nvPicPr>
          <p:cNvPr id="26628" name="Picture 6" descr="Ekonomi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71" y="1600344"/>
            <a:ext cx="3271058" cy="4530436"/>
          </a:xfrm>
          <a:noFill/>
        </p:spPr>
      </p:pic>
    </p:spTree>
    <p:extLst>
      <p:ext uri="{BB962C8B-B14F-4D97-AF65-F5344CB8AC3E}">
        <p14:creationId xmlns:p14="http://schemas.microsoft.com/office/powerpoint/2010/main" val="86678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27651" name="Rectangle 8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altLang="cs-CZ" sz="2400" smtClean="0"/>
              <a:t>Změna – jistota či nejistota</a:t>
            </a:r>
          </a:p>
          <a:p>
            <a:pPr eaLnBrk="1" hangingPunct="1"/>
            <a:r>
              <a:rPr lang="cs-CZ" altLang="cs-CZ" sz="2400" smtClean="0"/>
              <a:t>Dynamika změn – bod zvratu, cyklus změn</a:t>
            </a:r>
          </a:p>
          <a:p>
            <a:pPr eaLnBrk="1" hangingPunct="1"/>
            <a:r>
              <a:rPr lang="cs-CZ" altLang="cs-CZ" sz="2400" smtClean="0"/>
              <a:t>Diagnóza a pocit nedostatečnosti</a:t>
            </a:r>
          </a:p>
          <a:p>
            <a:pPr eaLnBrk="1" hangingPunct="1"/>
            <a:r>
              <a:rPr lang="cs-CZ" altLang="cs-CZ" sz="2400" smtClean="0"/>
              <a:t>Energetizace pro změny</a:t>
            </a:r>
          </a:p>
          <a:p>
            <a:pPr eaLnBrk="1" hangingPunct="1"/>
            <a:r>
              <a:rPr lang="cs-CZ" altLang="cs-CZ" sz="2400" smtClean="0"/>
              <a:t>Týmová tvorba a realizace změnových ideí</a:t>
            </a:r>
          </a:p>
          <a:p>
            <a:pPr eaLnBrk="1" hangingPunct="1"/>
            <a:r>
              <a:rPr lang="cs-CZ" altLang="cs-CZ" sz="2400" smtClean="0"/>
              <a:t>Řízení proudu změn</a:t>
            </a:r>
          </a:p>
        </p:txBody>
      </p:sp>
      <p:pic>
        <p:nvPicPr>
          <p:cNvPr id="27652" name="Picture 7" descr="Rizeni proudu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71" y="1600344"/>
            <a:ext cx="3271058" cy="4530436"/>
          </a:xfrm>
          <a:noFill/>
        </p:spPr>
      </p:pic>
    </p:spTree>
    <p:extLst>
      <p:ext uri="{BB962C8B-B14F-4D97-AF65-F5344CB8AC3E}">
        <p14:creationId xmlns:p14="http://schemas.microsoft.com/office/powerpoint/2010/main" val="414385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Doporučená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Obecné principy marketingového a strategického řízení</a:t>
            </a:r>
          </a:p>
          <a:p>
            <a:r>
              <a:rPr lang="cs-CZ" dirty="0" smtClean="0"/>
              <a:t>Specifika řízení ve veřejných službách</a:t>
            </a:r>
          </a:p>
          <a:p>
            <a:r>
              <a:rPr lang="cs-CZ" dirty="0" smtClean="0"/>
              <a:t>Manažerský přístup k veřejným službám</a:t>
            </a:r>
          </a:p>
          <a:p>
            <a:r>
              <a:rPr lang="cs-CZ" dirty="0" smtClean="0"/>
              <a:t>Veřejně soukromá partnerství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5536" y="1604089"/>
            <a:ext cx="3183928" cy="4518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5247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Doporučená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1628800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Založení organizace</a:t>
            </a:r>
          </a:p>
          <a:p>
            <a:r>
              <a:rPr lang="cs-CZ" dirty="0" smtClean="0"/>
              <a:t>Strategie dlouhodobé udržitelnosti</a:t>
            </a:r>
          </a:p>
          <a:p>
            <a:r>
              <a:rPr lang="cs-CZ" dirty="0" smtClean="0"/>
              <a:t>Způsobilosti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Public relations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err="1" smtClean="0"/>
              <a:t>Fundraising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Marketing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Ekonomika a finanční řízení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Vedení a řízení lidí</a:t>
            </a:r>
          </a:p>
          <a:p>
            <a:r>
              <a:rPr lang="cs-CZ" dirty="0" smtClean="0"/>
              <a:t>Rozvoj společnosti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5536" y="1604089"/>
            <a:ext cx="3183928" cy="4518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6099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Doporučená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1484784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Základy managementu</a:t>
            </a:r>
          </a:p>
          <a:p>
            <a:r>
              <a:rPr lang="cs-CZ" dirty="0" smtClean="0"/>
              <a:t>Manažerské funkce</a:t>
            </a:r>
          </a:p>
          <a:p>
            <a:r>
              <a:rPr lang="cs-CZ" dirty="0" smtClean="0"/>
              <a:t>Organizování a správa společnosti</a:t>
            </a:r>
          </a:p>
          <a:p>
            <a:r>
              <a:rPr lang="cs-CZ" dirty="0" smtClean="0"/>
              <a:t>Provozní </a:t>
            </a:r>
            <a:r>
              <a:rPr lang="cs-CZ" dirty="0" err="1" smtClean="0"/>
              <a:t>managemant</a:t>
            </a:r>
            <a:endParaRPr lang="cs-CZ" dirty="0" smtClean="0"/>
          </a:p>
          <a:p>
            <a:r>
              <a:rPr lang="cs-CZ" dirty="0" smtClean="0"/>
              <a:t>Vybrané manažerské přístupy</a:t>
            </a:r>
          </a:p>
          <a:p>
            <a:r>
              <a:rPr lang="cs-CZ" dirty="0" smtClean="0"/>
              <a:t>Procesní přístup</a:t>
            </a:r>
          </a:p>
          <a:p>
            <a:r>
              <a:rPr lang="cs-CZ" dirty="0" smtClean="0"/>
              <a:t>Management znalostí </a:t>
            </a:r>
          </a:p>
          <a:p>
            <a:r>
              <a:rPr lang="cs-CZ" dirty="0" smtClean="0"/>
              <a:t>Management rizika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5536" y="1604089"/>
            <a:ext cx="3183928" cy="4518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3332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Doporučená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Vedení lidí</a:t>
            </a:r>
          </a:p>
          <a:p>
            <a:pPr lvl="1"/>
            <a:r>
              <a:rPr lang="cs-CZ" dirty="0" smtClean="0"/>
              <a:t>Co se managementu zkoušelo</a:t>
            </a:r>
          </a:p>
          <a:p>
            <a:pPr lvl="1"/>
            <a:r>
              <a:rPr lang="cs-CZ" dirty="0" smtClean="0"/>
              <a:t>Jak zvolit vhodný způsob vedení lidí</a:t>
            </a:r>
          </a:p>
          <a:p>
            <a:pPr lvl="1"/>
            <a:r>
              <a:rPr lang="cs-CZ" dirty="0" smtClean="0"/>
              <a:t>Kudy dál?</a:t>
            </a:r>
          </a:p>
          <a:p>
            <a:r>
              <a:rPr lang="cs-CZ" dirty="0" smtClean="0"/>
              <a:t>Strategie</a:t>
            </a:r>
          </a:p>
          <a:p>
            <a:pPr lvl="1"/>
            <a:r>
              <a:rPr lang="cs-CZ" dirty="0" smtClean="0"/>
              <a:t>Vývoj a změny z pohledu strategie</a:t>
            </a:r>
          </a:p>
          <a:p>
            <a:pPr lvl="1"/>
            <a:r>
              <a:rPr lang="cs-CZ" dirty="0" smtClean="0"/>
              <a:t>Konkurenční výhoda</a:t>
            </a:r>
          </a:p>
          <a:p>
            <a:pPr lvl="1"/>
            <a:r>
              <a:rPr lang="cs-CZ" dirty="0" smtClean="0"/>
              <a:t>Kultura jako strategická výhoda</a:t>
            </a:r>
          </a:p>
          <a:p>
            <a:endParaRPr lang="cs-CZ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8474049"/>
              </p:ext>
            </p:extLst>
          </p:nvPr>
        </p:nvGraphicFramePr>
        <p:xfrm>
          <a:off x="5292080" y="1988840"/>
          <a:ext cx="287655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3" imgW="5676844" imgH="8019810" progId="AcroExch.Document.7">
                  <p:embed/>
                </p:oleObj>
              </mc:Choice>
              <mc:Fallback>
                <p:oleObj name="Acrobat Document" r:id="rId3" imgW="5676844" imgH="801981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92080" y="1988840"/>
                        <a:ext cx="2876550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4993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Další případná literatura</a:t>
            </a:r>
            <a:endParaRPr lang="cs-CZ" altLang="cs-CZ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dirty="0"/>
              <a:t>Andrej </a:t>
            </a:r>
            <a:r>
              <a:rPr lang="cs-CZ" altLang="cs-CZ" dirty="0" err="1"/>
              <a:t>Kopčaj</a:t>
            </a:r>
            <a:r>
              <a:rPr lang="cs-CZ" altLang="cs-CZ" dirty="0"/>
              <a:t> – Řízení proudu změn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Miroslav </a:t>
            </a:r>
            <a:r>
              <a:rPr lang="cs-CZ" altLang="cs-CZ" dirty="0" err="1"/>
              <a:t>Keřkovský</a:t>
            </a:r>
            <a:r>
              <a:rPr lang="cs-CZ" altLang="cs-CZ" dirty="0"/>
              <a:t> – Mikroekonomie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Hanušová, </a:t>
            </a:r>
            <a:r>
              <a:rPr lang="cs-CZ" altLang="cs-CZ" dirty="0" err="1"/>
              <a:t>Kalouda</a:t>
            </a:r>
            <a:r>
              <a:rPr lang="cs-CZ" altLang="cs-CZ" dirty="0"/>
              <a:t> – </a:t>
            </a:r>
            <a:r>
              <a:rPr lang="cs-CZ" altLang="cs-CZ" dirty="0" err="1"/>
              <a:t>Managing</a:t>
            </a:r>
            <a:r>
              <a:rPr lang="cs-CZ" altLang="cs-CZ" dirty="0"/>
              <a:t> finance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Marie Pospíšilová – Řízení vývoje režijních nákladů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Jaroslav Sedláček – Účetní data v rukou manažera</a:t>
            </a:r>
          </a:p>
        </p:txBody>
      </p:sp>
    </p:spTree>
    <p:extLst>
      <p:ext uri="{BB962C8B-B14F-4D97-AF65-F5344CB8AC3E}">
        <p14:creationId xmlns:p14="http://schemas.microsoft.com/office/powerpoint/2010/main" val="2440217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5425" cy="4530725"/>
          </a:xfrm>
        </p:spPr>
        <p:txBody>
          <a:bodyPr/>
          <a:lstStyle/>
          <a:p>
            <a:pPr eaLnBrk="1" hangingPunct="1"/>
            <a:r>
              <a:rPr lang="cs-CZ" altLang="cs-CZ" sz="2400" smtClean="0"/>
              <a:t>Podstata marketingového managementu</a:t>
            </a:r>
          </a:p>
          <a:p>
            <a:pPr eaLnBrk="1" hangingPunct="1"/>
            <a:r>
              <a:rPr lang="cs-CZ" altLang="cs-CZ" sz="2400" smtClean="0"/>
              <a:t>Analyzování marketingových příležitostí</a:t>
            </a:r>
          </a:p>
          <a:p>
            <a:pPr eaLnBrk="1" hangingPunct="1"/>
            <a:r>
              <a:rPr lang="cs-CZ" altLang="cs-CZ" sz="2400" smtClean="0"/>
              <a:t>Tvorba marketingových strategií</a:t>
            </a:r>
          </a:p>
          <a:p>
            <a:pPr eaLnBrk="1" hangingPunct="1"/>
            <a:r>
              <a:rPr lang="cs-CZ" altLang="cs-CZ" sz="2400" smtClean="0"/>
              <a:t>Řídící a distribuční marketingové programy</a:t>
            </a:r>
          </a:p>
          <a:p>
            <a:pPr eaLnBrk="1" hangingPunct="1"/>
            <a:endParaRPr lang="cs-CZ" altLang="cs-CZ" sz="2400" smtClean="0"/>
          </a:p>
        </p:txBody>
      </p:sp>
      <p:pic>
        <p:nvPicPr>
          <p:cNvPr id="18436" name="Picture 4" descr="Marketing_Managemen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60" y="1600344"/>
            <a:ext cx="3154680" cy="4530436"/>
          </a:xfrm>
        </p:spPr>
      </p:pic>
    </p:spTree>
    <p:extLst>
      <p:ext uri="{BB962C8B-B14F-4D97-AF65-F5344CB8AC3E}">
        <p14:creationId xmlns:p14="http://schemas.microsoft.com/office/powerpoint/2010/main" val="13378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5425" cy="4530725"/>
          </a:xfrm>
        </p:spPr>
        <p:txBody>
          <a:bodyPr/>
          <a:lstStyle/>
          <a:p>
            <a:pPr eaLnBrk="1" hangingPunct="1"/>
            <a:r>
              <a:rPr lang="cs-CZ" altLang="cs-CZ" sz="2400" smtClean="0"/>
              <a:t>Úvod do manažerského účetnictví</a:t>
            </a:r>
          </a:p>
          <a:p>
            <a:pPr eaLnBrk="1" hangingPunct="1"/>
            <a:r>
              <a:rPr lang="cs-CZ" altLang="cs-CZ" sz="2400" smtClean="0"/>
              <a:t>Kontrolní funkce manažerského účetnictví</a:t>
            </a:r>
          </a:p>
          <a:p>
            <a:pPr eaLnBrk="1" hangingPunct="1"/>
            <a:r>
              <a:rPr lang="cs-CZ" altLang="cs-CZ" sz="2400" smtClean="0"/>
              <a:t>Strategické plánování</a:t>
            </a:r>
          </a:p>
          <a:p>
            <a:pPr eaLnBrk="1" hangingPunct="1"/>
            <a:r>
              <a:rPr lang="cs-CZ" altLang="cs-CZ" sz="2400" smtClean="0"/>
              <a:t>Tvorba manažerských rozhodnutí</a:t>
            </a:r>
          </a:p>
          <a:p>
            <a:pPr eaLnBrk="1" hangingPunct="1"/>
            <a:r>
              <a:rPr lang="cs-CZ" altLang="cs-CZ" sz="2400" smtClean="0"/>
              <a:t>Měření a hodnocení výkonnosti firmy</a:t>
            </a:r>
          </a:p>
        </p:txBody>
      </p:sp>
      <p:pic>
        <p:nvPicPr>
          <p:cNvPr id="19460" name="Picture 4" descr="Rizeni_f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016" y="1600344"/>
            <a:ext cx="3374967" cy="4530436"/>
          </a:xfrm>
        </p:spPr>
      </p:pic>
    </p:spTree>
    <p:extLst>
      <p:ext uri="{BB962C8B-B14F-4D97-AF65-F5344CB8AC3E}">
        <p14:creationId xmlns:p14="http://schemas.microsoft.com/office/powerpoint/2010/main" val="197549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5425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Marketing a marketingový proces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Analýza příležitostí v marketingovém prostředí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Příprava marketingové strategie a marketingový mix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Globální trhy, společenská odpovědnost a etika v marketigu</a:t>
            </a:r>
          </a:p>
        </p:txBody>
      </p:sp>
      <p:pic>
        <p:nvPicPr>
          <p:cNvPr id="20484" name="Picture 4" descr="Marketi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580" y="1600344"/>
            <a:ext cx="3291840" cy="4530436"/>
          </a:xfrm>
        </p:spPr>
      </p:pic>
    </p:spTree>
    <p:extLst>
      <p:ext uri="{BB962C8B-B14F-4D97-AF65-F5344CB8AC3E}">
        <p14:creationId xmlns:p14="http://schemas.microsoft.com/office/powerpoint/2010/main" val="147121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5425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400" smtClean="0"/>
              <a:t>Založení podniku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smtClean="0"/>
              <a:t>Výnosy, náklady, hospodářský výsledek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smtClean="0"/>
              <a:t>Zisk a vztahy mezi základními ekonomický. veličinami podniku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smtClean="0"/>
              <a:t>Inovace a marketing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smtClean="0"/>
              <a:t>Nákup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smtClean="0"/>
              <a:t>Výroba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smtClean="0"/>
              <a:t>Investiční činnost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smtClean="0"/>
              <a:t>Rozbory, controlling, interní audit</a:t>
            </a:r>
          </a:p>
        </p:txBody>
      </p:sp>
      <p:pic>
        <p:nvPicPr>
          <p:cNvPr id="21508" name="Picture 4" descr="Manag_Ek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847" y="1600344"/>
            <a:ext cx="3171305" cy="4530436"/>
          </a:xfrm>
        </p:spPr>
      </p:pic>
    </p:spTree>
    <p:extLst>
      <p:ext uri="{BB962C8B-B14F-4D97-AF65-F5344CB8AC3E}">
        <p14:creationId xmlns:p14="http://schemas.microsoft.com/office/powerpoint/2010/main" val="255840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5425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Strategické řízení společnosti v tržní ekonomice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Analýza okolí společnosti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Analýza očekávání rozhodujících stakeholders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SWOT – analýza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Výběr optimální strategie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Atd.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cs-CZ" altLang="cs-CZ" sz="2400" smtClean="0"/>
          </a:p>
        </p:txBody>
      </p:sp>
      <p:pic>
        <p:nvPicPr>
          <p:cNvPr id="22532" name="Picture 4" descr="Moderni_pristup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847" y="1600344"/>
            <a:ext cx="3171305" cy="4530436"/>
          </a:xfrm>
        </p:spPr>
      </p:pic>
    </p:spTree>
    <p:extLst>
      <p:ext uri="{BB962C8B-B14F-4D97-AF65-F5344CB8AC3E}">
        <p14:creationId xmlns:p14="http://schemas.microsoft.com/office/powerpoint/2010/main" val="287831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5425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Obhajoba strategie ve zdravotnictví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Řízení marketingového mixu ve zdravotnickém zařízení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Řízení komunikace zdravotnického zařízení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Kvalita zdravotní péče očima pacientů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Organizace a řízení marketingu ve zdravotnických zařízení</a:t>
            </a:r>
          </a:p>
          <a:p>
            <a:pPr eaLnBrk="1" hangingPunct="1">
              <a:lnSpc>
                <a:spcPct val="90000"/>
              </a:lnSpc>
            </a:pPr>
            <a:endParaRPr lang="cs-CZ" altLang="cs-CZ" sz="2400" smtClean="0"/>
          </a:p>
        </p:txBody>
      </p:sp>
      <p:pic>
        <p:nvPicPr>
          <p:cNvPr id="23556" name="Picture 4" descr="Strateg_Marketi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065" y="1600344"/>
            <a:ext cx="3212869" cy="4530436"/>
          </a:xfrm>
        </p:spPr>
      </p:pic>
    </p:spTree>
    <p:extLst>
      <p:ext uri="{BB962C8B-B14F-4D97-AF65-F5344CB8AC3E}">
        <p14:creationId xmlns:p14="http://schemas.microsoft.com/office/powerpoint/2010/main" val="157497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5425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Postupy a metody finanční analýzy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Analýza cash flow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Ukazatele rentability, aktivity, zadluženosti, likvidity, atd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Analýza vývoje zisku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Analýza efektivnosti investic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Finanční plánování a rozpočty</a:t>
            </a:r>
          </a:p>
        </p:txBody>
      </p:sp>
      <p:pic>
        <p:nvPicPr>
          <p:cNvPr id="24580" name="Picture 4" descr="Ucetni_Dat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938" y="1600344"/>
            <a:ext cx="3379124" cy="4530436"/>
          </a:xfrm>
        </p:spPr>
      </p:pic>
    </p:spTree>
    <p:extLst>
      <p:ext uri="{BB962C8B-B14F-4D97-AF65-F5344CB8AC3E}">
        <p14:creationId xmlns:p14="http://schemas.microsoft.com/office/powerpoint/2010/main" val="390599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25603" name="Rectangle 15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Rok vydání 1991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23 kapitol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Co je to ekonomický způsob myšlení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Náklady obětované příležitosti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Cenová tvorba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Znečištění životního prostředí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Trhy a vláda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Inflace recese a vláda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Nabídka peněz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Národní pilitika a mezinárodní směna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smtClean="0"/>
              <a:t>Omezenost ekonomické teorie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smtClean="0"/>
          </a:p>
        </p:txBody>
      </p:sp>
      <p:pic>
        <p:nvPicPr>
          <p:cNvPr id="25604" name="Picture 14" descr="Eko myslen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71" y="1600344"/>
            <a:ext cx="3271058" cy="4530436"/>
          </a:xfrm>
          <a:noFill/>
        </p:spPr>
      </p:pic>
    </p:spTree>
    <p:extLst>
      <p:ext uri="{BB962C8B-B14F-4D97-AF65-F5344CB8AC3E}">
        <p14:creationId xmlns:p14="http://schemas.microsoft.com/office/powerpoint/2010/main" val="49394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UK_Greeen">
      <a:dk1>
        <a:sysClr val="windowText" lastClr="000000"/>
      </a:dk1>
      <a:lt1>
        <a:sysClr val="window" lastClr="FFFFFF"/>
      </a:lt1>
      <a:dk2>
        <a:srgbClr val="4C5459"/>
      </a:dk2>
      <a:lt2>
        <a:srgbClr val="9C9C9C"/>
      </a:lt2>
      <a:accent1>
        <a:srgbClr val="007481"/>
      </a:accent1>
      <a:accent2>
        <a:srgbClr val="E94249"/>
      </a:accent2>
      <a:accent3>
        <a:srgbClr val="4C5459"/>
      </a:accent3>
      <a:accent4>
        <a:srgbClr val="9C9C9C"/>
      </a:accent4>
      <a:accent5>
        <a:srgbClr val="F68540"/>
      </a:accent5>
      <a:accent6>
        <a:srgbClr val="00B9CC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Z_UK_4x3_green.potx" id="{9288558F-9589-4FDC-A279-4212AFB76A9D}" vid="{2D5D47B5-8444-4105-A3E1-1FA4A5A60B2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CZ_UK_4x3_green</Template>
  <TotalTime>25</TotalTime>
  <Words>429</Words>
  <Application>Microsoft Office PowerPoint</Application>
  <PresentationFormat>Předvádění na obrazovce (4:3)</PresentationFormat>
  <Paragraphs>114</Paragraphs>
  <Slides>16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Wingdings</vt:lpstr>
      <vt:lpstr>Motiv Office</vt:lpstr>
      <vt:lpstr>Acrobat Document</vt:lpstr>
      <vt:lpstr>„Business plan“</vt:lpstr>
      <vt:lpstr>Doporučená literatura</vt:lpstr>
      <vt:lpstr>Doporučená literatura</vt:lpstr>
      <vt:lpstr>Doporučená literatura</vt:lpstr>
      <vt:lpstr>Doporučená literatura</vt:lpstr>
      <vt:lpstr>Doporučená literatura</vt:lpstr>
      <vt:lpstr>Doporučená literatura</vt:lpstr>
      <vt:lpstr>Doporučená literatura</vt:lpstr>
      <vt:lpstr>Doporučená literatura</vt:lpstr>
      <vt:lpstr>Doporučená literatura</vt:lpstr>
      <vt:lpstr>Doporučená literatura</vt:lpstr>
      <vt:lpstr>Doporučená literatura</vt:lpstr>
      <vt:lpstr>Doporučená literatura</vt:lpstr>
      <vt:lpstr>Doporučená literatura</vt:lpstr>
      <vt:lpstr>Doporučená literatura</vt:lpstr>
      <vt:lpstr>Další případná literatura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</dc:title>
  <dc:creator>Milan Trpišovský</dc:creator>
  <cp:lastModifiedBy>katedra.rs</cp:lastModifiedBy>
  <cp:revision>7</cp:revision>
  <dcterms:created xsi:type="dcterms:W3CDTF">2014-10-19T13:26:44Z</dcterms:created>
  <dcterms:modified xsi:type="dcterms:W3CDTF">2016-12-06T08:45:54Z</dcterms:modified>
</cp:coreProperties>
</file>