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7" r:id="rId12"/>
    <p:sldId id="279" r:id="rId13"/>
    <p:sldId id="278" r:id="rId14"/>
    <p:sldId id="265" r:id="rId15"/>
    <p:sldId id="266" r:id="rId16"/>
    <p:sldId id="268" r:id="rId17"/>
    <p:sldId id="269" r:id="rId18"/>
    <p:sldId id="267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027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618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96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2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86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24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13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59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236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6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A124-2D50-4E31-801F-5EFD5ABAD66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55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6A124-2D50-4E31-801F-5EFD5ABAD66D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95919-31FD-4E9D-8D42-AFA8B32C95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11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Faidros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691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Mýtus o duši jako okřídleném spřežení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Podoba a vnitřní strukturace duší</a:t>
            </a:r>
          </a:p>
          <a:p>
            <a:pPr>
              <a:buFontTx/>
              <a:buChar char="-"/>
            </a:pPr>
            <a:r>
              <a:rPr lang="cs-CZ" dirty="0" smtClean="0"/>
              <a:t>Obraz křídel či per</a:t>
            </a:r>
          </a:p>
          <a:p>
            <a:pPr>
              <a:buFontTx/>
              <a:buChar char="-"/>
            </a:pPr>
            <a:r>
              <a:rPr lang="cs-CZ" dirty="0" smtClean="0"/>
              <a:t>Srostlina okřídleného spřežení (dobrý a špatný kůň) a vozataje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2. Pohyby a cesty duší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11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Okřídlené spřežení – 3 části duše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184534"/>
              </p:ext>
            </p:extLst>
          </p:nvPr>
        </p:nvGraphicFramePr>
        <p:xfrm>
          <a:off x="942108" y="1690688"/>
          <a:ext cx="10280074" cy="4118868"/>
        </p:xfrm>
        <a:graphic>
          <a:graphicData uri="http://schemas.openxmlformats.org/drawingml/2006/table">
            <a:tbl>
              <a:tblPr/>
              <a:tblGrid>
                <a:gridCol w="5140037">
                  <a:extLst>
                    <a:ext uri="{9D8B030D-6E8A-4147-A177-3AD203B41FA5}">
                      <a16:colId xmlns:a16="http://schemas.microsoft.com/office/drawing/2014/main" val="2550020422"/>
                    </a:ext>
                  </a:extLst>
                </a:gridCol>
                <a:gridCol w="5140037">
                  <a:extLst>
                    <a:ext uri="{9D8B030D-6E8A-4147-A177-3AD203B41FA5}">
                      <a16:colId xmlns:a16="http://schemas.microsoft.com/office/drawing/2014/main" val="3419786641"/>
                    </a:ext>
                  </a:extLst>
                </a:gridCol>
              </a:tblGrid>
              <a:tr h="149395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dirty="0" smtClean="0">
                          <a:effectLst/>
                        </a:rPr>
                        <a:t>Rozumová část duše = 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</a:rPr>
                        <a:t>vozataj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150" marR="133150" marT="22192" marB="221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dirty="0">
                          <a:effectLst/>
                        </a:rPr>
                        <a:t>uvažování, nabývání </a:t>
                      </a:r>
                      <a:r>
                        <a:rPr lang="cs-CZ" sz="2400" dirty="0" smtClean="0">
                          <a:effectLst/>
                        </a:rPr>
                        <a:t>poznatků, </a:t>
                      </a:r>
                      <a:r>
                        <a:rPr lang="cs-CZ" sz="2400" dirty="0">
                          <a:effectLst/>
                        </a:rPr>
                        <a:t>vláda v duši</a:t>
                      </a:r>
                    </a:p>
                  </a:txBody>
                  <a:tcPr marL="133150" marR="133150" marT="22192" marB="221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8935345"/>
                  </a:ext>
                </a:extLst>
              </a:tr>
              <a:tr h="167544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dirty="0" smtClean="0">
                          <a:effectLst/>
                        </a:rPr>
                        <a:t>Vznětlivá</a:t>
                      </a:r>
                      <a:r>
                        <a:rPr lang="cs-CZ" sz="2400" baseline="0" dirty="0" smtClean="0">
                          <a:effectLst/>
                        </a:rPr>
                        <a:t> část duše</a:t>
                      </a:r>
                      <a:r>
                        <a:rPr lang="cs-CZ" sz="2400" dirty="0" smtClean="0">
                          <a:effectLst/>
                        </a:rPr>
                        <a:t> = 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</a:rPr>
                        <a:t>dobrý kůň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150" marR="133150" marT="22192" marB="221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dirty="0" smtClean="0">
                          <a:effectLst/>
                        </a:rPr>
                        <a:t>oprávněný </a:t>
                      </a:r>
                      <a:r>
                        <a:rPr lang="cs-CZ" sz="2400" dirty="0">
                          <a:effectLst/>
                        </a:rPr>
                        <a:t>hněv, statečnost, strach, boj proti nespravedlnosti, ctižádost, touha po vítězství, stud</a:t>
                      </a:r>
                    </a:p>
                  </a:txBody>
                  <a:tcPr marL="133150" marR="133150" marT="22192" marB="221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290383"/>
                  </a:ext>
                </a:extLst>
              </a:tr>
              <a:tr h="94947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dirty="0" smtClean="0">
                          <a:effectLst/>
                        </a:rPr>
                        <a:t>Žádostivá</a:t>
                      </a:r>
                      <a:r>
                        <a:rPr lang="cs-CZ" sz="2400" baseline="0" dirty="0" smtClean="0">
                          <a:effectLst/>
                        </a:rPr>
                        <a:t> část duše</a:t>
                      </a:r>
                      <a:r>
                        <a:rPr lang="cs-CZ" sz="2400" dirty="0" smtClean="0">
                          <a:effectLst/>
                        </a:rPr>
                        <a:t> = 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</a:rPr>
                        <a:t>zlý kůň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33150" marR="133150" marT="22192" marB="221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dirty="0" smtClean="0">
                          <a:effectLst/>
                        </a:rPr>
                        <a:t>žízeň</a:t>
                      </a:r>
                      <a:r>
                        <a:rPr lang="cs-CZ" sz="2400" dirty="0">
                          <a:effectLst/>
                        </a:rPr>
                        <a:t>, hlad, erotická touha, tělesné touhy vůbec, touha po penězích</a:t>
                      </a:r>
                    </a:p>
                  </a:txBody>
                  <a:tcPr marL="133150" marR="133150" marT="22192" marB="221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2082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513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Části duše – </a:t>
            </a:r>
            <a:r>
              <a:rPr lang="cs-CZ" dirty="0" err="1" smtClean="0"/>
              <a:t>Faidros</a:t>
            </a:r>
            <a:r>
              <a:rPr lang="cs-CZ" dirty="0" smtClean="0"/>
              <a:t>, Ústava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333443"/>
              </p:ext>
            </p:extLst>
          </p:nvPr>
        </p:nvGraphicFramePr>
        <p:xfrm>
          <a:off x="838200" y="1825625"/>
          <a:ext cx="10515600" cy="4362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78050615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72052012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258732167"/>
                    </a:ext>
                  </a:extLst>
                </a:gridCol>
              </a:tblGrid>
              <a:tr h="1593348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Faidros</a:t>
                      </a:r>
                      <a:r>
                        <a:rPr lang="cs-CZ" sz="2800" dirty="0" smtClean="0"/>
                        <a:t> – </a:t>
                      </a:r>
                    </a:p>
                    <a:p>
                      <a:r>
                        <a:rPr lang="cs-CZ" sz="2800" dirty="0" smtClean="0"/>
                        <a:t>mýtus o okřídleném spřežení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Ústava – </a:t>
                      </a:r>
                    </a:p>
                    <a:p>
                      <a:r>
                        <a:rPr lang="cs-CZ" sz="2800" dirty="0" smtClean="0"/>
                        <a:t>paralela části duše a části obce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848276"/>
                  </a:ext>
                </a:extLst>
              </a:tr>
              <a:tr h="92313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rozumová</a:t>
                      </a:r>
                      <a:r>
                        <a:rPr lang="cs-CZ" sz="2800" baseline="0" dirty="0" smtClean="0"/>
                        <a:t> část duše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vozataj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filosofové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922527"/>
                  </a:ext>
                </a:extLst>
              </a:tr>
              <a:tr h="92313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vznětlivá část duše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dobrý kůň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strážci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666973"/>
                  </a:ext>
                </a:extLst>
              </a:tr>
              <a:tr h="92313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žádostivá část duše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zlý kůň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výrobci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818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Thymos</a:t>
            </a:r>
            <a:r>
              <a:rPr lang="cs-CZ" dirty="0" smtClean="0"/>
              <a:t> = vznětlivost, srdnatost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Vznětlivost = </a:t>
            </a:r>
            <a:r>
              <a:rPr lang="cs-CZ" i="1" dirty="0" err="1" smtClean="0"/>
              <a:t>thymos</a:t>
            </a:r>
            <a:r>
              <a:rPr lang="cs-CZ" dirty="0" smtClean="0"/>
              <a:t> = srdnatost = zlost, prudkost = emocionální složka duše uskutečňující to, co rozum poznává za pravdivé. Překlad „srdnatost“ poukazuje </a:t>
            </a:r>
            <a:r>
              <a:rPr lang="cs-CZ" dirty="0"/>
              <a:t>na souvislost této složky se srdeční činností, s krevním oběhem (viz např. „vzkypěla v něm krev</a:t>
            </a:r>
            <a:r>
              <a:rPr lang="cs-CZ" dirty="0" smtClean="0"/>
              <a:t>“…)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Žádostivost = touha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662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polovina </a:t>
            </a:r>
            <a:r>
              <a:rPr lang="cs-CZ" dirty="0" err="1" smtClean="0"/>
              <a:t>Palinódie</a:t>
            </a:r>
            <a:r>
              <a:rPr lang="cs-CZ" dirty="0" smtClean="0"/>
              <a:t>  -O duši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Člověk = anamnestická bytost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Osudy vtělených duší závisí na tom:</a:t>
            </a:r>
          </a:p>
          <a:p>
            <a:pPr marL="514350" indent="-514350">
              <a:buAutoNum type="arabicParenR"/>
            </a:pPr>
            <a:r>
              <a:rPr lang="cs-CZ" dirty="0" smtClean="0"/>
              <a:t>jak mnoho z pravých jsoucen viděla duše</a:t>
            </a:r>
          </a:p>
          <a:p>
            <a:pPr marL="514350" indent="-514350">
              <a:buAutoNum type="arabicParenR"/>
            </a:pPr>
            <a:r>
              <a:rPr lang="cs-CZ" dirty="0"/>
              <a:t>j</a:t>
            </a:r>
            <a:r>
              <a:rPr lang="cs-CZ" dirty="0" smtClean="0"/>
              <a:t>akým způsobem vedla svůj život</a:t>
            </a:r>
          </a:p>
          <a:p>
            <a:pPr marL="514350" indent="-514350">
              <a:buAutoNum type="arabicParenR"/>
            </a:pPr>
            <a:r>
              <a:rPr lang="cs-CZ" dirty="0"/>
              <a:t>j</a:t>
            </a:r>
            <a:r>
              <a:rPr lang="cs-CZ" dirty="0" smtClean="0"/>
              <a:t>akým způsobem si zvolila další život a jaký měla los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290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Láska (Erós)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Láska = specifická podoba rozpomínky = stav, v němž se lidská duše po spatření tělesné krásy rozpomíná na pravou krásu (ideu krásy), kterou nahlížela na vrcholu nebeské klenby, začne ne základě této rozpomínky znovu </a:t>
            </a:r>
            <a:r>
              <a:rPr lang="cs-CZ" dirty="0" err="1" smtClean="0"/>
              <a:t>opeřovat</a:t>
            </a:r>
            <a:r>
              <a:rPr lang="cs-CZ" dirty="0" smtClean="0"/>
              <a:t> a chce vzlétnout, ale nemůže (249d4-e1)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Erós</a:t>
            </a:r>
          </a:p>
          <a:p>
            <a:pPr marL="514350" indent="-514350">
              <a:buAutoNum type="arabicPeriod"/>
            </a:pPr>
            <a:r>
              <a:rPr lang="cs-CZ" dirty="0" smtClean="0"/>
              <a:t>= bůh či </a:t>
            </a:r>
            <a:r>
              <a:rPr lang="cs-CZ" dirty="0" err="1" smtClean="0"/>
              <a:t>daimón</a:t>
            </a:r>
            <a:r>
              <a:rPr lang="cs-CZ" dirty="0" smtClean="0"/>
              <a:t>, kterého je možném novým hymnem uctít</a:t>
            </a:r>
          </a:p>
          <a:p>
            <a:pPr marL="514350" indent="-514350">
              <a:buAutoNum type="arabicPeriod"/>
            </a:pPr>
            <a:r>
              <a:rPr lang="cs-CZ" dirty="0" smtClean="0"/>
              <a:t>= stav lidské duše, jehož základem je touha po pravých jsoucnech a po blaženosti, která se jí ve styku s </a:t>
            </a:r>
            <a:r>
              <a:rPr lang="cs-CZ" smtClean="0"/>
              <a:t>nimi může dostat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18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Sókratova</a:t>
            </a:r>
            <a:r>
              <a:rPr lang="cs-CZ" dirty="0" smtClean="0"/>
              <a:t> erotická </a:t>
            </a:r>
            <a:r>
              <a:rPr lang="cs-CZ" dirty="0" err="1" smtClean="0"/>
              <a:t>techné</a:t>
            </a:r>
            <a:r>
              <a:rPr lang="cs-CZ" dirty="0" smtClean="0"/>
              <a:t> (umění) – viz modlitba k Erótovi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= schopnost překonat nástrahy číhající v ambivalentní moci krásy a lásky tím, že v kráse druhého člověka spatříme krásu skutečnou, zvládneme svou touhu si tuto krásu přivlastnit, touto krásou se naplníme a staneme se tak pro druhého jejím transparentním obrazem.</a:t>
            </a:r>
          </a:p>
          <a:p>
            <a:pPr marL="0" indent="0">
              <a:buNone/>
            </a:pPr>
            <a:r>
              <a:rPr lang="cs-CZ" sz="3600" dirty="0" smtClean="0"/>
              <a:t>= schopnost rozeznávat v lidech skutečnou krásu, kterou pro ně posléze zrcadlíme.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5205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Faidrova</a:t>
            </a:r>
            <a:r>
              <a:rPr lang="cs-CZ" dirty="0" smtClean="0"/>
              <a:t> rozpolcenost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 smtClean="0"/>
              <a:t>Láska k řečem, neschopnost rozlišovat mezi řečmi různé kvality.</a:t>
            </a:r>
            <a:endParaRPr lang="cs-CZ" sz="3600" dirty="0"/>
          </a:p>
          <a:p>
            <a:pPr marL="0" indent="0">
              <a:buNone/>
            </a:pPr>
            <a:r>
              <a:rPr lang="cs-CZ" sz="3600" dirty="0" err="1" smtClean="0"/>
              <a:t>Faidros</a:t>
            </a:r>
            <a:r>
              <a:rPr lang="cs-CZ" sz="3600" dirty="0" smtClean="0"/>
              <a:t> – strach, že přijde o pramen řeči, jímž je </a:t>
            </a:r>
            <a:r>
              <a:rPr lang="cs-CZ" sz="3600" dirty="0" err="1" smtClean="0"/>
              <a:t>Lýsiova</a:t>
            </a:r>
            <a:r>
              <a:rPr lang="cs-CZ" sz="3600" dirty="0" smtClean="0"/>
              <a:t> </a:t>
            </a:r>
            <a:r>
              <a:rPr lang="cs-CZ" sz="3600" dirty="0" err="1" smtClean="0"/>
              <a:t>logografie</a:t>
            </a:r>
            <a:r>
              <a:rPr lang="cs-CZ" sz="3600" dirty="0" smtClean="0"/>
              <a:t>. </a:t>
            </a:r>
            <a:r>
              <a:rPr lang="cs-CZ" sz="3600" dirty="0" err="1" smtClean="0"/>
              <a:t>Lýsias</a:t>
            </a:r>
            <a:r>
              <a:rPr lang="cs-CZ" sz="3600" dirty="0" smtClean="0"/>
              <a:t> by mohl zanechat svého psaní z obavy, aby mu někdo nevmetl do tváře, že je pouhý „logograf“. Podle </a:t>
            </a:r>
            <a:r>
              <a:rPr lang="cs-CZ" sz="3600" dirty="0" err="1" smtClean="0"/>
              <a:t>Sókrata</a:t>
            </a:r>
            <a:r>
              <a:rPr lang="cs-CZ" sz="3600" dirty="0" smtClean="0"/>
              <a:t> však </a:t>
            </a:r>
            <a:r>
              <a:rPr lang="cs-CZ" sz="3600" dirty="0" err="1" smtClean="0"/>
              <a:t>logografie</a:t>
            </a:r>
            <a:r>
              <a:rPr lang="cs-CZ" sz="3600" dirty="0" smtClean="0"/>
              <a:t> není nic hanebného. </a:t>
            </a:r>
            <a:r>
              <a:rPr lang="cs-CZ" sz="3600" dirty="0" err="1" smtClean="0"/>
              <a:t>Sókratés</a:t>
            </a:r>
            <a:r>
              <a:rPr lang="cs-CZ" sz="3600" dirty="0" smtClean="0"/>
              <a:t> pojem </a:t>
            </a:r>
            <a:r>
              <a:rPr lang="cs-CZ" sz="3600" dirty="0" err="1" smtClean="0"/>
              <a:t>logografie</a:t>
            </a:r>
            <a:r>
              <a:rPr lang="cs-CZ" sz="3600" dirty="0" smtClean="0"/>
              <a:t> rozšíří na jakoukoliv psanou řeč.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739469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polovina dialogu </a:t>
            </a:r>
            <a:r>
              <a:rPr lang="cs-CZ" dirty="0" err="1" smtClean="0"/>
              <a:t>Faidros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Jakým způsobem se píše a mluví krásně a jakým hanebně?</a:t>
            </a:r>
          </a:p>
          <a:p>
            <a:pPr marL="0" indent="0">
              <a:buNone/>
            </a:pPr>
            <a:r>
              <a:rPr lang="cs-CZ" sz="3600" dirty="0" smtClean="0"/>
              <a:t>Téma psané řeči, krásy a techničnosti řeči obecně.</a:t>
            </a:r>
          </a:p>
          <a:p>
            <a:pPr marL="0" indent="0">
              <a:buNone/>
            </a:pPr>
            <a:r>
              <a:rPr lang="cs-CZ" sz="3600" dirty="0" smtClean="0"/>
              <a:t>Rozdíl mezi filosofem a logografem.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040375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teze: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err="1" smtClean="0"/>
              <a:t>Sókratés</a:t>
            </a:r>
            <a:r>
              <a:rPr lang="cs-CZ" sz="3600" dirty="0" smtClean="0"/>
              <a:t>: Krásná řeč musí být založena na poznání pravdy. Rétorické umění musí být založené na poznání.</a:t>
            </a:r>
          </a:p>
          <a:p>
            <a:pPr marL="0" indent="0">
              <a:buNone/>
            </a:pPr>
            <a:r>
              <a:rPr lang="cs-CZ" sz="3600" dirty="0" err="1" smtClean="0"/>
              <a:t>Faidros</a:t>
            </a:r>
            <a:r>
              <a:rPr lang="cs-CZ" sz="3600" dirty="0" smtClean="0"/>
              <a:t>: Rétor se nemusí učit, co je spravedlivé či dobré, ale co se spravedlivé zdá množství, které o tom bude rozhodovat.</a:t>
            </a:r>
          </a:p>
        </p:txBody>
      </p:sp>
    </p:spTree>
    <p:extLst>
      <p:ext uri="{BB962C8B-B14F-4D97-AF65-F5344CB8AC3E}">
        <p14:creationId xmlns:p14="http://schemas.microsoft.com/office/powerpoint/2010/main" val="2822543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Pravděpodobné termíny atestací v ZS 2023/24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 smtClean="0"/>
              <a:t>Úterý 2. 1. 2024	14:30 – 15:00	aula</a:t>
            </a:r>
          </a:p>
          <a:p>
            <a:pPr marL="0" indent="0">
              <a:buNone/>
            </a:pPr>
            <a:r>
              <a:rPr lang="cs-CZ" sz="3600" dirty="0" smtClean="0"/>
              <a:t>Středa 10. 1. 2024 	13:00 – 13:30	0.02</a:t>
            </a:r>
          </a:p>
          <a:p>
            <a:pPr marL="0" indent="0">
              <a:buNone/>
            </a:pPr>
            <a:r>
              <a:rPr lang="cs-CZ" sz="3600" dirty="0" smtClean="0"/>
              <a:t>Středa 24. 1. 2024	13:00 – 13:30	0.03</a:t>
            </a:r>
          </a:p>
          <a:p>
            <a:pPr marL="0" indent="0">
              <a:buNone/>
            </a:pPr>
            <a:r>
              <a:rPr lang="cs-CZ" sz="3600" dirty="0" smtClean="0"/>
              <a:t>Středa 7. 2. 2024	17:00 – 17:30	0.02</a:t>
            </a: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55461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Sókratovo</a:t>
            </a:r>
            <a:r>
              <a:rPr lang="cs-CZ" dirty="0"/>
              <a:t> vyvrácení </a:t>
            </a:r>
            <a:r>
              <a:rPr lang="cs-CZ" dirty="0" err="1"/>
              <a:t>Faidrovy</a:t>
            </a:r>
            <a:r>
              <a:rPr lang="cs-CZ" dirty="0"/>
              <a:t> teze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 smtClean="0"/>
              <a:t>2 </a:t>
            </a:r>
            <a:r>
              <a:rPr lang="cs-CZ" sz="3600" dirty="0"/>
              <a:t>příklady:</a:t>
            </a:r>
          </a:p>
          <a:p>
            <a:pPr marL="514350" indent="-514350">
              <a:buAutoNum type="arabicParenR"/>
            </a:pPr>
            <a:r>
              <a:rPr lang="cs-CZ" sz="3600" dirty="0" smtClean="0"/>
              <a:t>osel </a:t>
            </a:r>
            <a:r>
              <a:rPr lang="cs-CZ" sz="3600" dirty="0"/>
              <a:t>a </a:t>
            </a:r>
            <a:r>
              <a:rPr lang="cs-CZ" sz="3600" dirty="0" smtClean="0"/>
              <a:t>kůň</a:t>
            </a:r>
          </a:p>
          <a:p>
            <a:pPr marL="514350" indent="-514350">
              <a:buAutoNum type="arabicParenR"/>
            </a:pPr>
            <a:r>
              <a:rPr lang="cs-CZ" sz="3600" dirty="0" smtClean="0"/>
              <a:t>dobro </a:t>
            </a:r>
            <a:r>
              <a:rPr lang="cs-CZ" sz="3600" dirty="0"/>
              <a:t>a zlo v </a:t>
            </a:r>
            <a:r>
              <a:rPr lang="cs-CZ" sz="3600" dirty="0" smtClean="0"/>
              <a:t>obci</a:t>
            </a:r>
          </a:p>
          <a:p>
            <a:pPr marL="0" indent="0">
              <a:buNone/>
            </a:pPr>
            <a:r>
              <a:rPr lang="cs-CZ" sz="3600" dirty="0" smtClean="0"/>
              <a:t>= Kdyby se rétorika řídila pouze míněním byla by směšná, nebo dokonce škodlivá a zlá.</a:t>
            </a: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026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rétoriky (řečnického umění/</a:t>
            </a:r>
            <a:r>
              <a:rPr lang="cs-CZ" dirty="0" err="1" smtClean="0"/>
              <a:t>techné</a:t>
            </a:r>
            <a:r>
              <a:rPr lang="cs-CZ" dirty="0" smtClean="0"/>
              <a:t>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Předběžná definice: </a:t>
            </a:r>
            <a:r>
              <a:rPr lang="cs-CZ" b="1" dirty="0" smtClean="0"/>
              <a:t>Rétorika</a:t>
            </a:r>
            <a:r>
              <a:rPr lang="cs-CZ" dirty="0" smtClean="0"/>
              <a:t> = vodění duší (</a:t>
            </a:r>
            <a:r>
              <a:rPr lang="cs-CZ" dirty="0" err="1" smtClean="0"/>
              <a:t>psychagogie</a:t>
            </a:r>
            <a:r>
              <a:rPr lang="cs-CZ" dirty="0" smtClean="0"/>
              <a:t>) prostřednictvím řečí.</a:t>
            </a:r>
          </a:p>
          <a:p>
            <a:pPr marL="0" indent="0">
              <a:buNone/>
            </a:pPr>
            <a:r>
              <a:rPr lang="cs-CZ" dirty="0" smtClean="0"/>
              <a:t>Upřesněná definice: </a:t>
            </a:r>
            <a:r>
              <a:rPr lang="cs-CZ" b="1" dirty="0"/>
              <a:t>Rétorika</a:t>
            </a:r>
            <a:r>
              <a:rPr lang="cs-CZ" dirty="0"/>
              <a:t> = vodění duší (</a:t>
            </a:r>
            <a:r>
              <a:rPr lang="cs-CZ" dirty="0" err="1"/>
              <a:t>psychagogie</a:t>
            </a:r>
            <a:r>
              <a:rPr lang="cs-CZ" dirty="0"/>
              <a:t>) prostřednictvím </a:t>
            </a:r>
            <a:r>
              <a:rPr lang="cs-CZ" dirty="0" smtClean="0"/>
              <a:t>řečí, které je založeno na umění činit všechno všemu podobným.</a:t>
            </a:r>
          </a:p>
          <a:p>
            <a:pPr marL="0" indent="0">
              <a:buNone/>
            </a:pPr>
            <a:r>
              <a:rPr lang="cs-CZ" b="1" dirty="0" smtClean="0"/>
              <a:t>Pohyb duše</a:t>
            </a:r>
            <a:r>
              <a:rPr lang="cs-CZ" dirty="0" smtClean="0"/>
              <a:t>: pohyb v duši samé (vnitřní složka pohybu) a pohyb od jednoho mínění k druhému mínění (vnější složka pohybu).</a:t>
            </a:r>
          </a:p>
          <a:p>
            <a:pPr marL="0" indent="0">
              <a:buNone/>
            </a:pPr>
            <a:r>
              <a:rPr lang="cs-CZ" dirty="0" smtClean="0"/>
              <a:t>Rétorika pohybuje duší tím, jak se skrze řeč (rétoriku) jeví duši věci, jak řeč zpřítomňuje věci.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481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Rétorika – definice a proč klame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Jak řeč klame? Nechává zjevovat pouze část, kterou vydává za celek. Případně kombinací „pravdivých“ částí vytváří pokřivený obraz celku a přitom tuto pokřivenost zakrývá.</a:t>
            </a:r>
          </a:p>
          <a:p>
            <a:pPr marL="0" indent="0">
              <a:buNone/>
            </a:pPr>
            <a:r>
              <a:rPr lang="cs-CZ" dirty="0" smtClean="0"/>
              <a:t>Rétorika nehýbe duší přímo, jen jí nabízí něco, co duši připadá přitažlivé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75404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Dialektika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Rétorika se zakládá na prozkoumání struktury skutečnosti.</a:t>
            </a:r>
          </a:p>
          <a:p>
            <a:pPr marL="0" indent="0">
              <a:buNone/>
            </a:pPr>
            <a:r>
              <a:rPr lang="cs-CZ" dirty="0" smtClean="0"/>
              <a:t>Dialektika = schopnost prozkoumávat strukturu skutečnosti.</a:t>
            </a:r>
          </a:p>
          <a:p>
            <a:pPr marL="0" indent="0">
              <a:buNone/>
            </a:pPr>
            <a:r>
              <a:rPr lang="cs-CZ" dirty="0" smtClean="0"/>
              <a:t>2 postupy dialektiky: a) sjednocování či </a:t>
            </a:r>
            <a:r>
              <a:rPr lang="cs-CZ" dirty="0" err="1" smtClean="0"/>
              <a:t>usebírání</a:t>
            </a:r>
            <a:r>
              <a:rPr lang="cs-CZ" dirty="0"/>
              <a:t> </a:t>
            </a:r>
            <a:r>
              <a:rPr lang="cs-CZ" dirty="0" smtClean="0"/>
              <a:t>v jednotu (</a:t>
            </a:r>
            <a:r>
              <a:rPr lang="cs-CZ" dirty="0" err="1" smtClean="0"/>
              <a:t>synagogé</a:t>
            </a:r>
            <a:r>
              <a:rPr lang="cs-CZ" dirty="0" smtClean="0"/>
              <a:t>) b) rozlišování či rozdělování (</a:t>
            </a:r>
            <a:r>
              <a:rPr lang="cs-CZ" dirty="0" err="1" smtClean="0"/>
              <a:t>diairésis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2 podoby dialektiky: a) chce říci cosi „pevného a jasného“ bez ohledu na pravdivost (příkladem je první </a:t>
            </a:r>
            <a:r>
              <a:rPr lang="cs-CZ" dirty="0" err="1" smtClean="0"/>
              <a:t>Sókratova</a:t>
            </a:r>
            <a:r>
              <a:rPr lang="cs-CZ" dirty="0" smtClean="0"/>
              <a:t> řeč, která je uspořádaná, technická, zaslepená), b) chce překonat nepravdivá mínění (příkladem je druhá </a:t>
            </a:r>
            <a:r>
              <a:rPr lang="cs-CZ" dirty="0" err="1" smtClean="0"/>
              <a:t>Sókratova</a:t>
            </a:r>
            <a:r>
              <a:rPr lang="cs-CZ" dirty="0" smtClean="0"/>
              <a:t> řeč = </a:t>
            </a:r>
            <a:r>
              <a:rPr lang="cs-CZ" dirty="0" err="1" smtClean="0"/>
              <a:t>Palinódie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5360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k </a:t>
            </a:r>
            <a:r>
              <a:rPr lang="cs-CZ" dirty="0" err="1" smtClean="0"/>
              <a:t>osovjení</a:t>
            </a:r>
            <a:r>
              <a:rPr lang="cs-CZ" dirty="0" smtClean="0"/>
              <a:t> si rétoriky – 3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Zápasník – 3 podmínky rétorického umění: 1. vědění (epistémé), 2, přirozenost (fysis), 3. cvik (melete)</a:t>
            </a:r>
          </a:p>
          <a:p>
            <a:pPr marL="514350" indent="-514350">
              <a:buAutoNum type="arabicParenR"/>
            </a:pPr>
            <a:r>
              <a:rPr lang="cs-CZ" dirty="0" err="1" smtClean="0"/>
              <a:t>Periklés</a:t>
            </a:r>
            <a:r>
              <a:rPr lang="cs-CZ" dirty="0" smtClean="0"/>
              <a:t> – 2 podmínky každého velkého umění: 1. žvanění, 2. zkoumání toho, co je „nahoře nad zemí“</a:t>
            </a:r>
          </a:p>
          <a:p>
            <a:pPr marL="514350" indent="-514350">
              <a:buAutoNum type="arabicParenR"/>
            </a:pPr>
            <a:r>
              <a:rPr lang="cs-CZ" dirty="0" smtClean="0"/>
              <a:t>Lékařství – Lékařství a rétorika mají analogické cíle (zdraví a síla těla, přesvědčení a </a:t>
            </a:r>
            <a:r>
              <a:rPr lang="cs-CZ" dirty="0" err="1" smtClean="0"/>
              <a:t>areté</a:t>
            </a:r>
            <a:r>
              <a:rPr lang="cs-CZ" dirty="0" smtClean="0"/>
              <a:t> duše), prostředky (výživa a léky, řeč a řádné snažení) a schopnost rozebrat přirozenost (těla, duše)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1360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Mýtus o </a:t>
            </a:r>
            <a:r>
              <a:rPr lang="cs-CZ" dirty="0" err="1" smtClean="0"/>
              <a:t>Theuthovi</a:t>
            </a:r>
            <a:r>
              <a:rPr lang="cs-CZ" dirty="0" smtClean="0"/>
              <a:t> a </a:t>
            </a:r>
            <a:r>
              <a:rPr lang="cs-CZ" dirty="0" err="1" smtClean="0"/>
              <a:t>Thamovi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Sókratés</a:t>
            </a:r>
            <a:r>
              <a:rPr lang="cs-CZ" dirty="0" smtClean="0"/>
              <a:t> přirovnává písmo k malířství</a:t>
            </a:r>
          </a:p>
          <a:p>
            <a:pPr marL="0" indent="0">
              <a:buNone/>
            </a:pPr>
            <a:r>
              <a:rPr lang="cs-CZ" dirty="0" smtClean="0"/>
              <a:t>Hru a vážné úsilí při užití řeči přirovnává </a:t>
            </a:r>
            <a:r>
              <a:rPr lang="cs-CZ" dirty="0" err="1" smtClean="0"/>
              <a:t>Sókratés</a:t>
            </a:r>
            <a:r>
              <a:rPr lang="cs-CZ" dirty="0" smtClean="0"/>
              <a:t> k </a:t>
            </a:r>
            <a:r>
              <a:rPr lang="cs-CZ" smtClean="0"/>
              <a:t>dvojí setbě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části dialogu </a:t>
            </a:r>
            <a:r>
              <a:rPr lang="cs-CZ" dirty="0" err="1" smtClean="0"/>
              <a:t>Faidros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1. Část - věnovaná </a:t>
            </a:r>
            <a:r>
              <a:rPr lang="cs-CZ" b="1" dirty="0" smtClean="0"/>
              <a:t>lásce</a:t>
            </a:r>
            <a:r>
              <a:rPr lang="cs-CZ" dirty="0" smtClean="0"/>
              <a:t> vyvolané tělesnou krásou. Láska = rozpomínka na skutečnou krásu vyvolaná krásou těl.</a:t>
            </a:r>
          </a:p>
          <a:p>
            <a:pPr marL="0" indent="0">
              <a:buNone/>
            </a:pPr>
            <a:r>
              <a:rPr lang="cs-CZ" dirty="0" smtClean="0"/>
              <a:t>2. Část – věnovaná kráse a hanebnosti mluvené a psané </a:t>
            </a:r>
            <a:r>
              <a:rPr lang="cs-CZ" b="1" dirty="0" smtClean="0"/>
              <a:t>řeči. </a:t>
            </a:r>
            <a:r>
              <a:rPr lang="cs-CZ" dirty="0" smtClean="0"/>
              <a:t>Řeč = prostředek rozpomínky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Analogie mezi tělem a řečí (na rozdíl do dialogu </a:t>
            </a:r>
            <a:r>
              <a:rPr lang="cs-CZ" dirty="0" err="1" smtClean="0"/>
              <a:t>Faidón</a:t>
            </a:r>
            <a:r>
              <a:rPr lang="cs-CZ" dirty="0" smtClean="0"/>
              <a:t>): krásná řeč i krásné tělo může v duši probudit rozpomínky na pravé bytí (ideje) a překonat zaslepenost duše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629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části dialogu </a:t>
            </a:r>
            <a:r>
              <a:rPr lang="cs-CZ" dirty="0" err="1" smtClean="0"/>
              <a:t>Faidros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Láska vyvolaná krásnými těly</a:t>
            </a:r>
          </a:p>
          <a:p>
            <a:pPr marL="0" indent="0">
              <a:buNone/>
            </a:pPr>
            <a:r>
              <a:rPr lang="cs-CZ" dirty="0" smtClean="0"/>
              <a:t>Filosofická láska k řeči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2. Polovina dialogu: rétorika, dialektika, umnost/techničnost řeči, krása řeči</a:t>
            </a:r>
          </a:p>
          <a:p>
            <a:pPr marL="0" indent="0">
              <a:buNone/>
            </a:pPr>
            <a:r>
              <a:rPr lang="cs-CZ" dirty="0" smtClean="0"/>
              <a:t>Krásná řeč = řeč, která pravdivě zrcadlí pravá jsoucna (ideje)</a:t>
            </a:r>
          </a:p>
          <a:p>
            <a:pPr marL="0" indent="0">
              <a:buNone/>
            </a:pPr>
            <a:r>
              <a:rPr lang="cs-CZ" dirty="0" smtClean="0"/>
              <a:t>Analogie mezi láskou vyvolanou krásnými těly a láskou k řečem.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88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část dialogu </a:t>
            </a:r>
            <a:r>
              <a:rPr lang="cs-CZ" dirty="0" err="1" smtClean="0"/>
              <a:t>Faidros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První </a:t>
            </a:r>
            <a:r>
              <a:rPr lang="cs-CZ" dirty="0" err="1" smtClean="0"/>
              <a:t>Lysiova</a:t>
            </a:r>
            <a:r>
              <a:rPr lang="cs-CZ" dirty="0" smtClean="0"/>
              <a:t> řeč (230e-234c)</a:t>
            </a:r>
          </a:p>
          <a:p>
            <a:pPr marL="514350" indent="-514350">
              <a:buAutoNum type="arabicPeriod"/>
            </a:pPr>
            <a:r>
              <a:rPr lang="cs-CZ" dirty="0" smtClean="0"/>
              <a:t>První </a:t>
            </a:r>
            <a:r>
              <a:rPr lang="cs-CZ" dirty="0" err="1" smtClean="0"/>
              <a:t>Sókratova</a:t>
            </a:r>
            <a:r>
              <a:rPr lang="cs-CZ" dirty="0" smtClean="0"/>
              <a:t> řeč (237c-241d)</a:t>
            </a:r>
          </a:p>
          <a:p>
            <a:pPr marL="514350" indent="-514350">
              <a:buAutoNum type="arabicPeriod"/>
            </a:pPr>
            <a:r>
              <a:rPr lang="cs-CZ" dirty="0" smtClean="0"/>
              <a:t>Druhá </a:t>
            </a:r>
            <a:r>
              <a:rPr lang="cs-CZ" dirty="0" err="1" smtClean="0"/>
              <a:t>Sókratova</a:t>
            </a:r>
            <a:r>
              <a:rPr lang="cs-CZ" dirty="0" smtClean="0"/>
              <a:t> řeč = </a:t>
            </a:r>
            <a:r>
              <a:rPr lang="cs-CZ" dirty="0" err="1" smtClean="0"/>
              <a:t>Palinódie</a:t>
            </a:r>
            <a:r>
              <a:rPr lang="cs-CZ" dirty="0" smtClean="0"/>
              <a:t> (243e-257b)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Shody </a:t>
            </a:r>
            <a:r>
              <a:rPr lang="cs-CZ" dirty="0" err="1" smtClean="0"/>
              <a:t>Lysiovy</a:t>
            </a:r>
            <a:r>
              <a:rPr lang="cs-CZ" dirty="0" smtClean="0"/>
              <a:t> a první </a:t>
            </a:r>
            <a:r>
              <a:rPr lang="cs-CZ" dirty="0" err="1" smtClean="0"/>
              <a:t>Sókratovy</a:t>
            </a:r>
            <a:r>
              <a:rPr lang="cs-CZ" dirty="0" smtClean="0"/>
              <a:t> řeči:</a:t>
            </a:r>
            <a:endParaRPr lang="cs-CZ" dirty="0"/>
          </a:p>
          <a:p>
            <a:pPr marL="0" indent="0">
              <a:buNone/>
            </a:pPr>
            <a:r>
              <a:rPr lang="cs-CZ" dirty="0" err="1" smtClean="0"/>
              <a:t>Lysiova</a:t>
            </a:r>
            <a:r>
              <a:rPr lang="cs-CZ" dirty="0" smtClean="0"/>
              <a:t> a první řeč Sokratova radí krásnému mladíkovi, aby nebyl po vůli tomu, kdo ho miluje, ale tomu, kdo ho nemiluje. Milovník = nemocný člověk, který nevládne sám sebou a žárlivě připoutává milovaného k sobě, čímž mu způsobuje mnohá zla. Láska = nemoc.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398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</a:t>
            </a:r>
            <a:r>
              <a:rPr lang="cs-CZ" dirty="0" err="1" smtClean="0"/>
              <a:t>Sókratova</a:t>
            </a:r>
            <a:r>
              <a:rPr lang="cs-CZ" dirty="0" smtClean="0"/>
              <a:t> řeč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Rozdíly mezi první </a:t>
            </a:r>
            <a:r>
              <a:rPr lang="cs-CZ" dirty="0" err="1"/>
              <a:t>S</a:t>
            </a:r>
            <a:r>
              <a:rPr lang="cs-CZ" dirty="0" err="1" smtClean="0"/>
              <a:t>ókratovou</a:t>
            </a:r>
            <a:r>
              <a:rPr lang="cs-CZ" dirty="0" smtClean="0"/>
              <a:t> a </a:t>
            </a:r>
            <a:r>
              <a:rPr lang="cs-CZ" dirty="0" err="1" smtClean="0"/>
              <a:t>Lysiovou</a:t>
            </a:r>
            <a:r>
              <a:rPr lang="cs-CZ" dirty="0" smtClean="0"/>
              <a:t> řečí:</a:t>
            </a:r>
          </a:p>
          <a:p>
            <a:pPr marL="514350" indent="-514350">
              <a:buAutoNum type="arabicParenR"/>
            </a:pPr>
            <a:r>
              <a:rPr lang="cs-CZ" dirty="0" smtClean="0"/>
              <a:t>Je uspořádaná (metodický úvod, co je </a:t>
            </a:r>
            <a:r>
              <a:rPr lang="cs-CZ" dirty="0" err="1" smtClean="0"/>
              <a:t>erós</a:t>
            </a:r>
            <a:r>
              <a:rPr lang="cs-CZ" dirty="0" smtClean="0"/>
              <a:t>, v čem spočívá škodlivost </a:t>
            </a:r>
            <a:r>
              <a:rPr lang="cs-CZ" dirty="0" err="1" smtClean="0"/>
              <a:t>eróta</a:t>
            </a:r>
            <a:r>
              <a:rPr lang="cs-CZ" dirty="0" smtClean="0"/>
              <a:t>,..)</a:t>
            </a:r>
          </a:p>
          <a:p>
            <a:pPr marL="514350" indent="-514350">
              <a:buAutoNum type="arabicParenR"/>
            </a:pPr>
            <a:r>
              <a:rPr lang="cs-CZ" dirty="0" err="1" smtClean="0"/>
              <a:t>Sókratés</a:t>
            </a:r>
            <a:r>
              <a:rPr lang="cs-CZ" dirty="0" smtClean="0"/>
              <a:t> se od své první řeči distancuje</a:t>
            </a:r>
          </a:p>
          <a:p>
            <a:pPr marL="514350" indent="-514350">
              <a:buAutoNum type="arabicParenR"/>
            </a:pPr>
            <a:r>
              <a:rPr lang="cs-CZ" dirty="0" err="1" smtClean="0"/>
              <a:t>Sókratés</a:t>
            </a:r>
            <a:r>
              <a:rPr lang="cs-CZ" dirty="0" smtClean="0"/>
              <a:t> reflektuje paradoxní povahu své první řeči</a:t>
            </a:r>
          </a:p>
          <a:p>
            <a:pPr marL="514350" indent="-514350">
              <a:buAutoNum type="arabicParenR"/>
            </a:pPr>
            <a:r>
              <a:rPr lang="cs-CZ" dirty="0" err="1" smtClean="0"/>
              <a:t>Sókratés</a:t>
            </a:r>
            <a:r>
              <a:rPr lang="cs-CZ" dirty="0" smtClean="0"/>
              <a:t> svou první řeč nedokončuje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135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Druhá </a:t>
            </a:r>
            <a:r>
              <a:rPr lang="cs-CZ" dirty="0" err="1" smtClean="0"/>
              <a:t>Sókratova</a:t>
            </a:r>
            <a:r>
              <a:rPr lang="cs-CZ" dirty="0" smtClean="0"/>
              <a:t> řeč = </a:t>
            </a:r>
            <a:r>
              <a:rPr lang="cs-CZ" dirty="0" err="1" smtClean="0"/>
              <a:t>Palinódie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Láska (Erós) ≠ </a:t>
            </a:r>
            <a:r>
              <a:rPr lang="cs-CZ" dirty="0" err="1" smtClean="0"/>
              <a:t>hybris</a:t>
            </a:r>
            <a:r>
              <a:rPr lang="cs-CZ" dirty="0" smtClean="0"/>
              <a:t> (bujnost, zpupnost), ale láska (</a:t>
            </a:r>
            <a:r>
              <a:rPr lang="cs-CZ" dirty="0" err="1" smtClean="0"/>
              <a:t>eros</a:t>
            </a:r>
            <a:r>
              <a:rPr lang="cs-CZ" dirty="0" smtClean="0"/>
              <a:t>) = božská mánie (šílenství).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5986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druhé </a:t>
            </a:r>
            <a:r>
              <a:rPr lang="cs-CZ" dirty="0" err="1" smtClean="0"/>
              <a:t>Sókratovy</a:t>
            </a:r>
            <a:r>
              <a:rPr lang="cs-CZ" dirty="0" smtClean="0"/>
              <a:t> řeči (</a:t>
            </a:r>
            <a:r>
              <a:rPr lang="cs-CZ" dirty="0" err="1" smtClean="0"/>
              <a:t>Palinódie</a:t>
            </a:r>
            <a:r>
              <a:rPr lang="cs-CZ" dirty="0" smtClean="0"/>
              <a:t>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cs-CZ" i="1" dirty="0" smtClean="0"/>
              <a:t>O duši</a:t>
            </a:r>
            <a:r>
              <a:rPr lang="cs-CZ" dirty="0" smtClean="0"/>
              <a:t> (245c2-249d3)</a:t>
            </a:r>
          </a:p>
          <a:p>
            <a:pPr marL="0" indent="0">
              <a:buNone/>
            </a:pPr>
            <a:r>
              <a:rPr lang="cs-CZ" dirty="0" err="1" smtClean="0"/>
              <a:t>I.a</a:t>
            </a:r>
            <a:r>
              <a:rPr lang="cs-CZ" dirty="0" smtClean="0"/>
              <a:t>) Důkaz nesmrtelnosti duše</a:t>
            </a:r>
          </a:p>
          <a:p>
            <a:pPr marL="0" indent="0">
              <a:buNone/>
            </a:pPr>
            <a:r>
              <a:rPr lang="cs-CZ" dirty="0" err="1" smtClean="0"/>
              <a:t>I.b</a:t>
            </a:r>
            <a:r>
              <a:rPr lang="cs-CZ" dirty="0" smtClean="0"/>
              <a:t>) Mýtus o duši jako okřídleném spřežení</a:t>
            </a:r>
          </a:p>
          <a:p>
            <a:pPr marL="571500" indent="-571500">
              <a:buAutoNum type="romanUcPeriod"/>
            </a:pPr>
            <a:endParaRPr lang="cs-CZ" dirty="0"/>
          </a:p>
          <a:p>
            <a:pPr marL="571500" indent="-571500">
              <a:buAutoNum type="romanUcPeriod"/>
            </a:pPr>
            <a:r>
              <a:rPr lang="cs-CZ" i="1" dirty="0" smtClean="0"/>
              <a:t>O lásce a její prospěšnosti</a:t>
            </a:r>
            <a:r>
              <a:rPr lang="cs-CZ" dirty="0" smtClean="0"/>
              <a:t> (249d4-257a2)</a:t>
            </a:r>
          </a:p>
          <a:p>
            <a:pPr marL="0" indent="0">
              <a:buNone/>
            </a:pPr>
            <a:r>
              <a:rPr lang="cs-CZ" dirty="0" err="1" smtClean="0"/>
              <a:t>II.a</a:t>
            </a:r>
            <a:r>
              <a:rPr lang="cs-CZ" dirty="0" smtClean="0"/>
              <a:t>) výměr lásky (249d4-252c2)</a:t>
            </a:r>
          </a:p>
          <a:p>
            <a:pPr marL="0" indent="0">
              <a:buNone/>
            </a:pPr>
            <a:r>
              <a:rPr lang="cs-CZ" dirty="0" err="1" smtClean="0"/>
              <a:t>II.b</a:t>
            </a:r>
            <a:r>
              <a:rPr lang="cs-CZ" dirty="0" smtClean="0"/>
              <a:t>) prospěšnost lásky (252c3-257a2)</a:t>
            </a:r>
          </a:p>
        </p:txBody>
      </p:sp>
    </p:spTree>
    <p:extLst>
      <p:ext uri="{BB962C8B-B14F-4D97-AF65-F5344CB8AC3E}">
        <p14:creationId xmlns:p14="http://schemas.microsoft.com/office/powerpoint/2010/main" val="1691811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Důkaz nesmrtelnosti duše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cs-CZ" dirty="0" smtClean="0"/>
              <a:t>To, co se samo pohybuje, je nesmrtelné.</a:t>
            </a:r>
          </a:p>
          <a:p>
            <a:pPr marL="0" indent="0">
              <a:buNone/>
            </a:pPr>
            <a:r>
              <a:rPr lang="cs-CZ" dirty="0" smtClean="0"/>
              <a:t>I. A. To, co se samo pohybuje, se nikdy nepřestává pohybovat, a je tedy nesmrtelné.</a:t>
            </a:r>
          </a:p>
          <a:p>
            <a:pPr marL="571500" indent="-571500">
              <a:buAutoNum type="romanUcPeriod"/>
            </a:pPr>
            <a:r>
              <a:rPr lang="cs-CZ" dirty="0" smtClean="0"/>
              <a:t>B. To, co se samo pohybuje, je zdrojem veškerého pohybu a vznikání a nemůže proto vznikat ani zanikat.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II. Duše je to, co se samo pohybuje.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III. Duše je </a:t>
            </a:r>
            <a:r>
              <a:rPr lang="cs-CZ" smtClean="0"/>
              <a:t>tedy nesmrtelná.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758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1295</Words>
  <Application>Microsoft Office PowerPoint</Application>
  <PresentationFormat>Širokoúhlá obrazovka</PresentationFormat>
  <Paragraphs>132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Faidros</vt:lpstr>
      <vt:lpstr>Pravděpodobné termíny atestací v ZS 2023/24</vt:lpstr>
      <vt:lpstr>2 části dialogu Faidros</vt:lpstr>
      <vt:lpstr>2 části dialogu Faidros</vt:lpstr>
      <vt:lpstr>1. část dialogu Faidros</vt:lpstr>
      <vt:lpstr>První Sókratova řeč</vt:lpstr>
      <vt:lpstr>Druhá Sókratova řeč = Palinódie</vt:lpstr>
      <vt:lpstr>Členění druhé Sókratovy řeči (Palinódie):</vt:lpstr>
      <vt:lpstr>Důkaz nesmrtelnosti duše</vt:lpstr>
      <vt:lpstr>Mýtus o duši jako okřídleném spřežení</vt:lpstr>
      <vt:lpstr>Okřídlené spřežení – 3 části duše</vt:lpstr>
      <vt:lpstr>Části duše – Faidros, Ústava</vt:lpstr>
      <vt:lpstr>Thymos = vznětlivost, srdnatost</vt:lpstr>
      <vt:lpstr>1. polovina Palinódie  -O duši</vt:lpstr>
      <vt:lpstr>Láska (Erós)</vt:lpstr>
      <vt:lpstr>Sókratova erotická techné (umění) – viz modlitba k Erótovi</vt:lpstr>
      <vt:lpstr>Faidrova rozpolcenost</vt:lpstr>
      <vt:lpstr>2. polovina dialogu Faidros:</vt:lpstr>
      <vt:lpstr>2 teze:</vt:lpstr>
      <vt:lpstr>Sókratovo vyvrácení Faidrovy teze </vt:lpstr>
      <vt:lpstr>Definice rétoriky (řečnického umění/techné):</vt:lpstr>
      <vt:lpstr>Rétorika – definice a proč klame</vt:lpstr>
      <vt:lpstr>Dialektika</vt:lpstr>
      <vt:lpstr>Cesta k osovjení si rétoriky – 3 příklady</vt:lpstr>
      <vt:lpstr>Písmo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Faidros</dc:title>
  <dc:creator>Uživatel</dc:creator>
  <cp:lastModifiedBy>Uživatel</cp:lastModifiedBy>
  <cp:revision>29</cp:revision>
  <dcterms:created xsi:type="dcterms:W3CDTF">2021-11-26T10:52:04Z</dcterms:created>
  <dcterms:modified xsi:type="dcterms:W3CDTF">2023-12-18T09:34:38Z</dcterms:modified>
</cp:coreProperties>
</file>