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6" r:id="rId11"/>
    <p:sldId id="265" r:id="rId1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114" d="100"/>
          <a:sy n="114" d="100"/>
        </p:scale>
        <p:origin x="414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2" Type="http://schemas.openxmlformats.org/officeDocument/2006/relationships/slide" Target="slides/slide1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heme" Target="theme/theme1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0F5CFA-F89F-4E33-B1E0-EBF9D584586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A55DA80-F491-4E0F-BCC5-ACC2C80DF64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9449F67-F222-4DA8-AC35-97F33B2A338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2A24913-0B0B-4B37-B8CD-7D0B064BFA73}" type="datetimeFigureOut">
              <a:rPr lang="en-CA" smtClean="0"/>
              <a:t>2021-11-15</a:t>
            </a:fld>
            <a:endParaRPr lang="en-C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CDB0176-98BA-4331-8724-162F6F66DA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23567A6-F6F9-48E9-985F-17B33090AC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90A9AA-5F55-4B99-8D03-1965831AA4B9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20167152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ABC1740-323E-48C2-8874-8CC25EB821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C812C51-B363-4E2B-8C5B-453631EC86C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8862FB0-C27A-441E-B9F5-EA34EF3462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2A24913-0B0B-4B37-B8CD-7D0B064BFA73}" type="datetimeFigureOut">
              <a:rPr lang="en-CA" smtClean="0"/>
              <a:t>2021-11-15</a:t>
            </a:fld>
            <a:endParaRPr lang="en-C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F5C7380-E141-411F-A6A4-5DA629A70B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83055B2-3D10-4A36-899B-5D5C26017A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90A9AA-5F55-4B99-8D03-1965831AA4B9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26470504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4B09E95F-6310-4ADA-ABCC-EE261DB96CA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0A99130C-81B9-49FD-9A9D-B084D89F802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50AACAA-88BC-4395-B2E0-8D181FBF61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2A24913-0B0B-4B37-B8CD-7D0B064BFA73}" type="datetimeFigureOut">
              <a:rPr lang="en-CA" smtClean="0"/>
              <a:t>2021-11-15</a:t>
            </a:fld>
            <a:endParaRPr lang="en-C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86EA843-7C03-4B8E-A6E2-38CB423B7D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65A18B3-AC10-47AF-9797-DF87AFC32F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90A9AA-5F55-4B99-8D03-1965831AA4B9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20792804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600D9F2-E752-4C9A-9612-B3DB3D6523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CDB2217-BC20-45D1-ADF4-3046715F435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001135-7EF4-4EAF-A35C-15A8B3B9B6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2A24913-0B0B-4B37-B8CD-7D0B064BFA73}" type="datetimeFigureOut">
              <a:rPr lang="en-CA" smtClean="0"/>
              <a:t>2021-11-15</a:t>
            </a:fld>
            <a:endParaRPr lang="en-C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93F6B2A-20EF-4A62-8A6F-B7C8C9CCB8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1DAC77D-D3E3-4FF5-90BD-F8A646D55C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90A9AA-5F55-4B99-8D03-1965831AA4B9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43283056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B034E3-93D1-4DD9-B20C-44BE95A2AA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564F1C6-D97C-404B-8BF1-5E790E58A7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6BBE0D0-66CE-4FCF-AFC4-A7A870E1A8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2A24913-0B0B-4B37-B8CD-7D0B064BFA73}" type="datetimeFigureOut">
              <a:rPr lang="en-CA" smtClean="0"/>
              <a:t>2021-11-15</a:t>
            </a:fld>
            <a:endParaRPr lang="en-C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9EA4DC3-7642-4FE8-8FD6-448CA2B817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C14BAA5-3513-4013-B927-9EDFD497A8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90A9AA-5F55-4B99-8D03-1965831AA4B9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14582966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6C6232-6117-46C4-BAAA-F962B7F7F8A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211D601-3181-4BDB-AB4A-B1CAAE7DFF7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5209579-4FF0-47E6-835B-4EDF729C32C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1A25AE-D9EF-4BB7-AF93-4AE259A7BFF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2A24913-0B0B-4B37-B8CD-7D0B064BFA73}" type="datetimeFigureOut">
              <a:rPr lang="en-CA" smtClean="0"/>
              <a:t>2021-11-15</a:t>
            </a:fld>
            <a:endParaRPr lang="en-CA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7F9DCC9-0702-4E32-A193-111FD2453E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C486888-C05E-4197-A2EC-1606B83403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90A9AA-5F55-4B99-8D03-1965831AA4B9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52165787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9C4A29-D7D0-4767-826F-64EFC160A3D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DF183BC-3D3F-4D86-8B33-F945F03E986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9A28BC9-EE7B-408F-A299-075E6CD8286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08CE9D9-C6EA-45EE-8CEC-E7EAB76DCAD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927E18A-903B-4F04-B283-C24D8771FC6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3927D026-397A-44B3-BAC1-D64261B22B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2A24913-0B0B-4B37-B8CD-7D0B064BFA73}" type="datetimeFigureOut">
              <a:rPr lang="en-CA" smtClean="0"/>
              <a:t>2021-11-15</a:t>
            </a:fld>
            <a:endParaRPr lang="en-CA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FEB683A-4E5B-48D8-A282-38E1BAB782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CC86ABE-CE10-43F9-8B00-FD83336C2A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90A9AA-5F55-4B99-8D03-1965831AA4B9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93426771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5FA9FF9-5B98-447C-9250-9FFBA645CE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042A3F9-AFD7-4B22-85F8-8540FFF6AE5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2A24913-0B0B-4B37-B8CD-7D0B064BFA73}" type="datetimeFigureOut">
              <a:rPr lang="en-CA" smtClean="0"/>
              <a:t>2021-11-15</a:t>
            </a:fld>
            <a:endParaRPr lang="en-CA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D40B611-B59F-4A25-9A49-036EDD11AB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71438DC-416E-4F03-9F02-F8AF1D8F71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90A9AA-5F55-4B99-8D03-1965831AA4B9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1282384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84B11E4-58EC-4475-B611-8D70E37C6C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2A24913-0B0B-4B37-B8CD-7D0B064BFA73}" type="datetimeFigureOut">
              <a:rPr lang="en-CA" smtClean="0"/>
              <a:t>2021-11-15</a:t>
            </a:fld>
            <a:endParaRPr lang="en-CA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68DC808-2D42-4008-8DEF-F6222C9820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87AF37C-32E2-4FE1-BF86-D91E4C68C5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90A9AA-5F55-4B99-8D03-1965831AA4B9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87594777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0F9E8B-351E-4180-96B5-961ECF2356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A0A0028-3A8A-4AC7-8A95-38618DB2757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395949D-A5A1-45E7-9239-B9E1AE1B191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C148920-8281-4CD3-AF0B-A08758C5A4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2A24913-0B0B-4B37-B8CD-7D0B064BFA73}" type="datetimeFigureOut">
              <a:rPr lang="en-CA" smtClean="0"/>
              <a:t>2021-11-15</a:t>
            </a:fld>
            <a:endParaRPr lang="en-CA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D3C46F7-8A67-4A05-B19A-C2C29D02739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CDE8396-4524-4906-B562-A3DF7E1923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90A9AA-5F55-4B99-8D03-1965831AA4B9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35166266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39E2E2-A909-4B21-B767-3088EB1CD6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9261770-1AF8-41D6-BBC0-666E9EB25F9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CA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BE137EB-2353-48E5-B339-37A3F922999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87AE854-B788-4F7C-94B7-8B706C8235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2A24913-0B0B-4B37-B8CD-7D0B064BFA73}" type="datetimeFigureOut">
              <a:rPr lang="en-CA" smtClean="0"/>
              <a:t>2021-11-15</a:t>
            </a:fld>
            <a:endParaRPr lang="en-CA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EA372B8-7504-4370-95B5-76C400A470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720048F-D695-4A41-A487-CF0AAC8CFE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E90A9AA-5F55-4B99-8D03-1965831AA4B9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91858177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079EA94-5BB8-4BA7-9160-C461EF2415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3B34E41-B0A9-433E-8CF4-7F0CC7052A1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4960B85-7F20-4B98-A703-87165D58387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2A24913-0B0B-4B37-B8CD-7D0B064BFA73}" type="datetimeFigureOut">
              <a:rPr lang="en-CA" smtClean="0"/>
              <a:t>2021-11-15</a:t>
            </a:fld>
            <a:endParaRPr lang="en-CA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32C1F0F-9C47-4B48-B457-197FC3DA813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CA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4B6AA20-F3D1-40C0-8AB6-CC0AB97CE6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E90A9AA-5F55-4B99-8D03-1965831AA4B9}" type="slidenum">
              <a:rPr lang="en-CA" smtClean="0"/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0456093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7905BA41-EE6E-4F80-8636-447F22DD729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1E9D534-1A6A-4C58-9084-4EB3A762191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848465" y="3298722"/>
            <a:ext cx="8495070" cy="1784402"/>
          </a:xfrm>
        </p:spPr>
        <p:txBody>
          <a:bodyPr anchor="b">
            <a:normAutofit/>
          </a:bodyPr>
          <a:lstStyle/>
          <a:p>
            <a:r>
              <a:rPr lang="en-US">
                <a:solidFill>
                  <a:srgbClr val="FFFFFF"/>
                </a:solidFill>
              </a:rPr>
              <a:t>Final paper writing</a:t>
            </a:r>
            <a:endParaRPr lang="en-CA">
              <a:solidFill>
                <a:srgbClr val="FFFFFF"/>
              </a:solidFill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96D5ED3-4211-4E82-B76C-720A6DCC14C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848465" y="5258851"/>
            <a:ext cx="8495070" cy="904005"/>
          </a:xfrm>
        </p:spPr>
        <p:txBody>
          <a:bodyPr>
            <a:normAutofit/>
          </a:bodyPr>
          <a:lstStyle/>
          <a:p>
            <a:endParaRPr lang="en-CA">
              <a:solidFill>
                <a:srgbClr val="FFFFFF"/>
              </a:solidFill>
            </a:endParaRPr>
          </a:p>
        </p:txBody>
      </p:sp>
      <p:sp>
        <p:nvSpPr>
          <p:cNvPr id="14" name="Oval 11">
            <a:extLst>
              <a:ext uri="{FF2B5EF4-FFF2-40B4-BE49-F238E27FC236}">
                <a16:creationId xmlns:a16="http://schemas.microsoft.com/office/drawing/2014/main" id="{CD7549B2-EE05-4558-8C64-AC46755F2B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025914" y="889251"/>
            <a:ext cx="2140172" cy="2140172"/>
          </a:xfrm>
          <a:prstGeom prst="ellipse">
            <a:avLst/>
          </a:prstGeom>
          <a:solidFill>
            <a:srgbClr val="FFFFFF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" name="Graphic 6" descr="Pencil">
            <a:extLst>
              <a:ext uri="{FF2B5EF4-FFF2-40B4-BE49-F238E27FC236}">
                <a16:creationId xmlns:a16="http://schemas.microsoft.com/office/drawing/2014/main" id="{743244D2-C0D7-4960-82AC-2B01844E57C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508264" y="1371601"/>
            <a:ext cx="1175474" cy="11754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966343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8E9EE08-A7D9-49EE-BCE1-49066604F2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Revise and Edit!</a:t>
            </a:r>
            <a:endParaRPr lang="en-CA" sz="400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E209FB4-0542-4E2F-A60F-DF1335211CB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Talk with your friends</a:t>
            </a:r>
          </a:p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Revise your draft</a:t>
            </a:r>
          </a:p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Evaluate if it makes sense</a:t>
            </a:r>
          </a:p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Proofread</a:t>
            </a:r>
            <a:endParaRPr lang="en-CA" sz="24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396260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BF3EC8C-7C6F-492F-AC37-E34D00B6EE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Final tips</a:t>
            </a:r>
            <a:endParaRPr lang="en-CA" sz="400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2AE7FAC-EFCC-450E-BD00-B7F513D870B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CA" sz="1700">
                <a:solidFill>
                  <a:schemeClr val="tx1">
                    <a:alpha val="55000"/>
                  </a:schemeClr>
                </a:solidFill>
              </a:rPr>
              <a:t>Be concise, write in simple language</a:t>
            </a:r>
          </a:p>
          <a:p>
            <a:r>
              <a:rPr lang="en-CA" sz="1700">
                <a:solidFill>
                  <a:schemeClr val="tx1">
                    <a:alpha val="55000"/>
                  </a:schemeClr>
                </a:solidFill>
              </a:rPr>
              <a:t>Avoid colloquial language and cliches</a:t>
            </a:r>
          </a:p>
          <a:p>
            <a:r>
              <a:rPr lang="en-US" sz="1700">
                <a:solidFill>
                  <a:schemeClr val="tx1">
                    <a:alpha val="55000"/>
                  </a:schemeClr>
                </a:solidFill>
              </a:rPr>
              <a:t>Make clear why you believe that a certain thesis either fits or does not fit the evidence.</a:t>
            </a:r>
          </a:p>
          <a:p>
            <a:r>
              <a:rPr lang="en-CA" sz="1700">
                <a:solidFill>
                  <a:schemeClr val="tx1">
                    <a:alpha val="55000"/>
                  </a:schemeClr>
                </a:solidFill>
              </a:rPr>
              <a:t>be honest</a:t>
            </a:r>
          </a:p>
          <a:p>
            <a:r>
              <a:rPr lang="en-US" sz="1700">
                <a:solidFill>
                  <a:schemeClr val="tx1">
                    <a:alpha val="55000"/>
                  </a:schemeClr>
                </a:solidFill>
              </a:rPr>
              <a:t>If you believe that a given explanation is right in some places, but wrong in others, go ahead and say that.</a:t>
            </a:r>
          </a:p>
          <a:p>
            <a:r>
              <a:rPr lang="en-US" sz="1700">
                <a:solidFill>
                  <a:schemeClr val="tx1">
                    <a:alpha val="55000"/>
                  </a:schemeClr>
                </a:solidFill>
              </a:rPr>
              <a:t>There is no secret reason why things happened, and your task is not to try to invent one; you are just trying to make sense of what happened.</a:t>
            </a:r>
            <a:endParaRPr lang="en-CA" sz="17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173272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9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ED06349-5F5F-4ECC-8EE6-203B615090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Step 1: Read the question</a:t>
            </a:r>
            <a:endParaRPr lang="en-CA" sz="400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FD677ED-4A34-47C2-8D92-B66405E134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US" sz="2200">
                <a:solidFill>
                  <a:schemeClr val="tx1">
                    <a:alpha val="55000"/>
                  </a:schemeClr>
                </a:solidFill>
              </a:rPr>
              <a:t>It concerns some historical events, processes, claims… and asks you to provide a logical explanation for why they happened the way they did.</a:t>
            </a:r>
          </a:p>
          <a:p>
            <a:r>
              <a:rPr lang="en-US" sz="2200">
                <a:solidFill>
                  <a:schemeClr val="tx1">
                    <a:alpha val="55000"/>
                  </a:schemeClr>
                </a:solidFill>
              </a:rPr>
              <a:t>You are asked to evaluate and discuss it. In either case the task is the same: 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2200">
                <a:solidFill>
                  <a:schemeClr val="tx1">
                    <a:alpha val="55000"/>
                  </a:schemeClr>
                </a:solidFill>
              </a:rPr>
              <a:t>understand a hypothesis about the events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2200">
                <a:solidFill>
                  <a:schemeClr val="tx1">
                    <a:alpha val="55000"/>
                  </a:schemeClr>
                </a:solidFill>
              </a:rPr>
              <a:t>then discuss how well it fits with the available evidence.</a:t>
            </a:r>
            <a:endParaRPr lang="en-CA" sz="2200">
              <a:solidFill>
                <a:schemeClr val="tx1">
                  <a:alpha val="55000"/>
                </a:schemeClr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E89FA62-3AF4-4C10-97D6-59A63E338D15}"/>
              </a:ext>
            </a:extLst>
          </p:cNvPr>
          <p:cNvSpPr txBox="1"/>
          <p:nvPr/>
        </p:nvSpPr>
        <p:spPr>
          <a:xfrm>
            <a:off x="807439" y="3429000"/>
            <a:ext cx="4007841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Example: ‘Soviet gender policies had a critical impact on other Eastern European countries. Pick a case and discuss.’</a:t>
            </a:r>
          </a:p>
          <a:p>
            <a:r>
              <a:rPr lang="en-US" dirty="0"/>
              <a:t>or</a:t>
            </a:r>
          </a:p>
          <a:p>
            <a:r>
              <a:rPr lang="en-CA" dirty="0"/>
              <a:t>‘</a:t>
            </a:r>
            <a:r>
              <a:rPr lang="en-US" dirty="0"/>
              <a:t>Despite a large number of women being economically independent, why were the patriarchal structures not broken?’</a:t>
            </a:r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297983367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BAC8551-E1C8-42EA-9E68-77F58743C9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Step 2: Choose an explanation</a:t>
            </a:r>
            <a:endParaRPr lang="en-CA" sz="400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73E8852-10BA-4649-8AE9-237FF31D8DC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US" sz="1700">
                <a:solidFill>
                  <a:schemeClr val="tx1">
                    <a:alpha val="55000"/>
                  </a:schemeClr>
                </a:solidFill>
              </a:rPr>
              <a:t>Decide why you think what happened (or decide whether you believe the given explanation, and why). </a:t>
            </a:r>
          </a:p>
          <a:p>
            <a:r>
              <a:rPr lang="en-US" sz="1700">
                <a:solidFill>
                  <a:schemeClr val="tx1">
                    <a:alpha val="55000"/>
                  </a:schemeClr>
                </a:solidFill>
              </a:rPr>
              <a:t>Say it out loud, to a friend, or to the wall if you're shy.</a:t>
            </a:r>
          </a:p>
          <a:p>
            <a:endParaRPr lang="en-US" sz="1700">
              <a:solidFill>
                <a:schemeClr val="tx1">
                  <a:alpha val="55000"/>
                </a:schemeClr>
              </a:solidFill>
            </a:endParaRPr>
          </a:p>
          <a:p>
            <a:r>
              <a:rPr lang="en-US" sz="1700">
                <a:solidFill>
                  <a:schemeClr val="tx1">
                    <a:alpha val="55000"/>
                  </a:schemeClr>
                </a:solidFill>
              </a:rPr>
              <a:t>Example: 	Did Stalinism mean retreat in gender policies? Discuss.</a:t>
            </a:r>
          </a:p>
          <a:p>
            <a:pPr lvl="1"/>
            <a:r>
              <a:rPr lang="en-US" sz="1700">
                <a:solidFill>
                  <a:schemeClr val="tx1">
                    <a:alpha val="55000"/>
                  </a:schemeClr>
                </a:solidFill>
              </a:rPr>
              <a:t>Think about all social, cultural and economic changes brought by Stalinism</a:t>
            </a:r>
          </a:p>
          <a:p>
            <a:pPr lvl="1"/>
            <a:r>
              <a:rPr lang="en-US" sz="1700">
                <a:solidFill>
                  <a:schemeClr val="tx1">
                    <a:alpha val="55000"/>
                  </a:schemeClr>
                </a:solidFill>
              </a:rPr>
              <a:t>Think about continuity, and whether it was really that much different</a:t>
            </a:r>
          </a:p>
          <a:p>
            <a:pPr lvl="1"/>
            <a:r>
              <a:rPr lang="en-US" sz="1700">
                <a:solidFill>
                  <a:schemeClr val="tx1">
                    <a:alpha val="55000"/>
                  </a:schemeClr>
                </a:solidFill>
              </a:rPr>
              <a:t>Think about arguments pro and against</a:t>
            </a:r>
            <a:endParaRPr lang="en-CA" sz="17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757852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F7FDF89-A259-4471-9696-A2B199AB67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Step 3: Divide your paper into sections</a:t>
            </a:r>
            <a:endParaRPr lang="en-CA" sz="400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315F4EF-DCD9-43A4-BAB5-64A55E45907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US" sz="1100">
                <a:solidFill>
                  <a:schemeClr val="tx1">
                    <a:alpha val="55000"/>
                  </a:schemeClr>
                </a:solidFill>
              </a:rPr>
              <a:t>For a short paper, you will usually find yourself with between three and five logical groupings of arguments.</a:t>
            </a:r>
          </a:p>
          <a:p>
            <a:endParaRPr lang="en-US" sz="1100">
              <a:solidFill>
                <a:schemeClr val="tx1">
                  <a:alpha val="55000"/>
                </a:schemeClr>
              </a:solidFill>
            </a:endParaRPr>
          </a:p>
          <a:p>
            <a:r>
              <a:rPr lang="en-US" sz="1100">
                <a:solidFill>
                  <a:schemeClr val="tx1">
                    <a:alpha val="55000"/>
                  </a:schemeClr>
                </a:solidFill>
              </a:rPr>
              <a:t>Example: Did Stalinism mean retreat in gender policies? Discuss.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1100">
                <a:solidFill>
                  <a:schemeClr val="tx1">
                    <a:alpha val="55000"/>
                  </a:schemeClr>
                </a:solidFill>
              </a:rPr>
              <a:t>Introduction</a:t>
            </a:r>
          </a:p>
          <a:p>
            <a:pPr marL="971550" lvl="1" indent="-514350">
              <a:buFont typeface="+mj-lt"/>
              <a:buAutoNum type="alphaUcPeriod"/>
            </a:pPr>
            <a:r>
              <a:rPr lang="en-US" sz="1100">
                <a:solidFill>
                  <a:schemeClr val="tx1">
                    <a:alpha val="55000"/>
                  </a:schemeClr>
                </a:solidFill>
              </a:rPr>
              <a:t>What is your argument</a:t>
            </a:r>
          </a:p>
          <a:p>
            <a:pPr marL="971550" lvl="1" indent="-514350">
              <a:buFont typeface="+mj-lt"/>
              <a:buAutoNum type="alphaUcPeriod"/>
            </a:pPr>
            <a:r>
              <a:rPr lang="en-US" sz="1100">
                <a:solidFill>
                  <a:schemeClr val="tx1">
                    <a:alpha val="55000"/>
                  </a:schemeClr>
                </a:solidFill>
              </a:rPr>
              <a:t>How are you going to sustain it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1100">
                <a:solidFill>
                  <a:schemeClr val="tx1">
                    <a:alpha val="55000"/>
                  </a:schemeClr>
                </a:solidFill>
              </a:rPr>
              <a:t>Body</a:t>
            </a:r>
          </a:p>
          <a:p>
            <a:pPr marL="971550" lvl="1" indent="-514350">
              <a:buFont typeface="+mj-lt"/>
              <a:buAutoNum type="alphaUcPeriod"/>
            </a:pPr>
            <a:r>
              <a:rPr lang="en-US" sz="1100">
                <a:solidFill>
                  <a:schemeClr val="tx1">
                    <a:alpha val="55000"/>
                  </a:schemeClr>
                </a:solidFill>
              </a:rPr>
              <a:t>Changes in legislation</a:t>
            </a:r>
          </a:p>
          <a:p>
            <a:pPr marL="971550" lvl="1" indent="-514350">
              <a:buFont typeface="+mj-lt"/>
              <a:buAutoNum type="alphaUcPeriod"/>
            </a:pPr>
            <a:r>
              <a:rPr lang="en-US" sz="1100">
                <a:solidFill>
                  <a:schemeClr val="tx1">
                    <a:alpha val="55000"/>
                  </a:schemeClr>
                </a:solidFill>
              </a:rPr>
              <a:t>Changes in propaganda</a:t>
            </a:r>
          </a:p>
          <a:p>
            <a:pPr marL="971550" lvl="1" indent="-514350">
              <a:buFont typeface="+mj-lt"/>
              <a:buAutoNum type="alphaUcPeriod"/>
            </a:pPr>
            <a:r>
              <a:rPr lang="en-US" sz="1100">
                <a:solidFill>
                  <a:schemeClr val="tx1">
                    <a:alpha val="55000"/>
                  </a:schemeClr>
                </a:solidFill>
              </a:rPr>
              <a:t>New employment opportunities</a:t>
            </a:r>
          </a:p>
          <a:p>
            <a:pPr marL="971550" lvl="1" indent="-514350">
              <a:buFont typeface="+mj-lt"/>
              <a:buAutoNum type="alphaUcPeriod"/>
            </a:pPr>
            <a:r>
              <a:rPr lang="en-US" sz="1100">
                <a:solidFill>
                  <a:schemeClr val="tx1">
                    <a:alpha val="55000"/>
                  </a:schemeClr>
                </a:solidFill>
              </a:rPr>
              <a:t>Repression of non-heteronormative sexualities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1100">
                <a:solidFill>
                  <a:schemeClr val="tx1">
                    <a:alpha val="55000"/>
                  </a:schemeClr>
                </a:solidFill>
              </a:rPr>
              <a:t>Conclusion</a:t>
            </a:r>
          </a:p>
          <a:p>
            <a:pPr marL="971550" lvl="1" indent="-514350">
              <a:buFont typeface="+mj-lt"/>
              <a:buAutoNum type="alphaUcPeriod"/>
            </a:pPr>
            <a:r>
              <a:rPr lang="en-US" sz="1100">
                <a:solidFill>
                  <a:schemeClr val="tx1">
                    <a:alpha val="55000"/>
                  </a:schemeClr>
                </a:solidFill>
              </a:rPr>
              <a:t>Summarise your argument</a:t>
            </a:r>
            <a:endParaRPr lang="en-CA" sz="11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06493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3CA3DAA-08BB-476F-9793-941CFAEA5E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C1EF744A-E0CA-4659-9909-4B77BF70D34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09C8437-171E-4687-AA5E-A46A56AEE0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4FEFA667-DE58-4745-9E9D-C6E61CB06A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D49DDC-8EE0-4E56-9B39-CFE6EFD299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Step 4: State the claim</a:t>
            </a:r>
            <a:endParaRPr lang="en-CA" sz="400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806A869-2BC9-4C6C-A564-B6EB08B0815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244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Simply state the claim you are making in each section of the essay. For each section, you will be proving one claim; </a:t>
            </a:r>
          </a:p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say this claim out loud, and write it down.</a:t>
            </a:r>
          </a:p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claims are not obvious, and must be proved, even though some of them were taken directly from the reading</a:t>
            </a:r>
            <a:endParaRPr lang="en-CA" sz="24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29547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749FC13-2CAF-4A2E-AA39-B4E3C614F2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Step 5: Decide why you believe each claim</a:t>
            </a:r>
            <a:endParaRPr lang="en-CA" sz="400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183081E-A12C-4E73-8D73-DBA600BD207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Find specific reasons which prove each point and list them briefly underneath your claim</a:t>
            </a:r>
          </a:p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Use the literature!</a:t>
            </a:r>
            <a:endParaRPr lang="en-CA" sz="24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818041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3CA3DAA-08BB-476F-9793-941CFAEA5E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C1EF744A-E0CA-4659-9909-4B77BF70D34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09C8437-171E-4687-AA5E-A46A56AEE0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4FEFA667-DE58-4745-9E9D-C6E61CB06A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6BCDE18-C112-403B-A904-565F9FCA0E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Step 6: The Introduction</a:t>
            </a:r>
            <a:endParaRPr lang="en-CA" sz="400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F116135-DAA1-4E61-B4FB-4D9DF578886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244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This can be from 1 to 3 paragraphs long, and should briefly state both the question and your answer. </a:t>
            </a:r>
          </a:p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If background information or term definition is essential to your argument, it belongs in the introduction as well. </a:t>
            </a:r>
          </a:p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In any case you must include your simply stated thesis and your skeleton for the essay.</a:t>
            </a:r>
            <a:endParaRPr lang="en-CA" sz="2400">
              <a:solidFill>
                <a:schemeClr val="tx1">
                  <a:alpha val="55000"/>
                </a:schemeClr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FC858A2-BDE3-4992-AE34-ABBC22846E43}"/>
              </a:ext>
            </a:extLst>
          </p:cNvPr>
          <p:cNvSpPr txBox="1"/>
          <p:nvPr/>
        </p:nvSpPr>
        <p:spPr>
          <a:xfrm>
            <a:off x="444618" y="3590487"/>
            <a:ext cx="396799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Example: </a:t>
            </a:r>
            <a:r>
              <a:rPr lang="en-US" u="sng" dirty="0"/>
              <a:t>Stakhanovism</a:t>
            </a:r>
            <a:r>
              <a:rPr lang="en-US" dirty="0"/>
              <a:t> opened vast opportunities for men and women, discuss.</a:t>
            </a:r>
            <a:endParaRPr lang="en-CA" dirty="0"/>
          </a:p>
        </p:txBody>
      </p:sp>
    </p:spTree>
    <p:extLst>
      <p:ext uri="{BB962C8B-B14F-4D97-AF65-F5344CB8AC3E}">
        <p14:creationId xmlns:p14="http://schemas.microsoft.com/office/powerpoint/2010/main" val="397637582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3B3F6C5-38B0-40C0-8F14-37E9183352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Step 7: The Body</a:t>
            </a:r>
            <a:endParaRPr lang="en-CA" sz="400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02FBF22-07A1-430C-A1B0-DCC2F207BA7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US" sz="1300" dirty="0">
                <a:solidFill>
                  <a:schemeClr val="tx1">
                    <a:alpha val="55000"/>
                  </a:schemeClr>
                </a:solidFill>
              </a:rPr>
              <a:t>The body will have as many sections as you divided your thesis into; in a short paper each section will comprise between 2 and 3 or 4 paragraphs, depending on the number of sections you outlined.</a:t>
            </a:r>
          </a:p>
          <a:p>
            <a:r>
              <a:rPr lang="en-US" sz="1300" dirty="0">
                <a:solidFill>
                  <a:schemeClr val="tx1">
                    <a:alpha val="55000"/>
                  </a:schemeClr>
                </a:solidFill>
              </a:rPr>
              <a:t>Typically, each section should begin with the claim it will discuss. The rest of the section will be you writing as simply as possible why you believe that claim. </a:t>
            </a:r>
          </a:p>
          <a:p>
            <a:r>
              <a:rPr lang="en-US" sz="1300" dirty="0">
                <a:solidFill>
                  <a:schemeClr val="tx1">
                    <a:alpha val="55000"/>
                  </a:schemeClr>
                </a:solidFill>
              </a:rPr>
              <a:t>any claim that will not be based on specific data should usually be backed up by footnotes specifying where you got the information that led you to believe it. </a:t>
            </a:r>
          </a:p>
          <a:p>
            <a:r>
              <a:rPr lang="en-US" sz="1300" dirty="0">
                <a:solidFill>
                  <a:schemeClr val="tx1">
                    <a:alpha val="55000"/>
                  </a:schemeClr>
                </a:solidFill>
              </a:rPr>
              <a:t>However you choose to base your claim on evidence, you must include the reasoning behind the claim.</a:t>
            </a:r>
          </a:p>
          <a:p>
            <a:r>
              <a:rPr lang="en-US" sz="1300" b="1" dirty="0">
                <a:solidFill>
                  <a:schemeClr val="tx1">
                    <a:alpha val="55000"/>
                  </a:schemeClr>
                </a:solidFill>
              </a:rPr>
              <a:t>Do my arguments have to explain everything? </a:t>
            </a:r>
            <a:r>
              <a:rPr lang="en-US" sz="1300" dirty="0">
                <a:solidFill>
                  <a:schemeClr val="tx1">
                    <a:alpha val="55000"/>
                  </a:schemeClr>
                </a:solidFill>
              </a:rPr>
              <a:t>No. </a:t>
            </a:r>
          </a:p>
          <a:p>
            <a:r>
              <a:rPr lang="en-US" sz="1300" u="sng" dirty="0">
                <a:solidFill>
                  <a:schemeClr val="tx1">
                    <a:alpha val="55000"/>
                  </a:schemeClr>
                </a:solidFill>
              </a:rPr>
              <a:t>There is no "right" or "wrong answer</a:t>
            </a:r>
            <a:r>
              <a:rPr lang="en-US" sz="1300" dirty="0">
                <a:solidFill>
                  <a:schemeClr val="tx1">
                    <a:alpha val="55000"/>
                  </a:schemeClr>
                </a:solidFill>
              </a:rPr>
              <a:t>”, only "plausible and well-supported" or "unlikely and unproven" answers.</a:t>
            </a:r>
            <a:endParaRPr lang="en-CA" sz="1300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215321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3CA3DAA-08BB-476F-9793-941CFAEA5E6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C1EF744A-E0CA-4659-9909-4B77BF70D34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09C8437-171E-4687-AA5E-A46A56AEE0E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4FEFA667-DE58-4745-9E9D-C6E61CB06A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2B46BA8-C66B-406E-93C6-F813F1B279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Step 8: The Conclusion</a:t>
            </a:r>
            <a:endParaRPr lang="en-CA" sz="400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9472F23-533B-470E-97D2-0A20A0E4326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244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The easiest method is to recount in a simple way how you have proved what your introduction said you would prove.</a:t>
            </a:r>
            <a:endParaRPr lang="en-CA" sz="24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883420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175</TotalTime>
  <Words>727</Words>
  <Application>Microsoft Office PowerPoint</Application>
  <PresentationFormat>Widescreen</PresentationFormat>
  <Paragraphs>64</Paragraphs>
  <Slides>11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</vt:i4>
      </vt:variant>
    </vt:vector>
  </HeadingPairs>
  <TitlesOfParts>
    <vt:vector size="15" baseType="lpstr">
      <vt:lpstr>Arial</vt:lpstr>
      <vt:lpstr>Calibri</vt:lpstr>
      <vt:lpstr>Calibri Light</vt:lpstr>
      <vt:lpstr>Office Theme</vt:lpstr>
      <vt:lpstr>Final paper writing</vt:lpstr>
      <vt:lpstr>Step 1: Read the question</vt:lpstr>
      <vt:lpstr>Step 2: Choose an explanation</vt:lpstr>
      <vt:lpstr>Step 3: Divide your paper into sections</vt:lpstr>
      <vt:lpstr>Step 4: State the claim</vt:lpstr>
      <vt:lpstr>Step 5: Decide why you believe each claim</vt:lpstr>
      <vt:lpstr>Step 6: The Introduction</vt:lpstr>
      <vt:lpstr>Step 7: The Body</vt:lpstr>
      <vt:lpstr>Step 8: The Conclusion</vt:lpstr>
      <vt:lpstr>Revise and Edit!</vt:lpstr>
      <vt:lpstr>Final tips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 paper writing</dc:title>
  <dc:creator>Ivan Simic</dc:creator>
  <cp:lastModifiedBy>Ivan Simic</cp:lastModifiedBy>
  <cp:revision>4</cp:revision>
  <dcterms:created xsi:type="dcterms:W3CDTF">2021-11-15T12:56:47Z</dcterms:created>
  <dcterms:modified xsi:type="dcterms:W3CDTF">2021-11-15T15:52:53Z</dcterms:modified>
</cp:coreProperties>
</file>