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4176" autoAdjust="0"/>
    <p:restoredTop sz="86410"/>
  </p:normalViewPr>
  <p:slideViewPr>
    <p:cSldViewPr>
      <p:cViewPr varScale="1">
        <p:scale>
          <a:sx n="89" d="100"/>
          <a:sy n="89" d="100"/>
        </p:scale>
        <p:origin x="-216" y="-90"/>
      </p:cViewPr>
      <p:guideLst>
        <p:guide orient="horz" pos="2160"/>
        <p:guide pos="2880"/>
      </p:guideLst>
    </p:cSldViewPr>
  </p:slideViewPr>
  <p:outlineViewPr>
    <p:cViewPr>
      <p:scale>
        <a:sx n="33" d="100"/>
        <a:sy n="33" d="100"/>
      </p:scale>
      <p:origin x="0" y="17244"/>
    </p:cViewPr>
  </p:outlineViewPr>
  <p:notesTextViewPr>
    <p:cViewPr>
      <p:scale>
        <a:sx n="1" d="1"/>
        <a:sy n="1" d="1"/>
      </p:scale>
      <p:origin x="0" y="0"/>
    </p:cViewPr>
  </p:notesTextViewPr>
  <p:notesViewPr>
    <p:cSldViewPr>
      <p:cViewPr varScale="1">
        <p:scale>
          <a:sx n="80" d="100"/>
          <a:sy n="80" d="100"/>
        </p:scale>
        <p:origin x="-197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BB9F0D-EECB-4BBF-9C9C-C7D13DEDF830}" type="datetimeFigureOut">
              <a:rPr lang="cs-CZ" smtClean="0"/>
              <a:t>3.10.2013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BA4DC7-0890-42C3-8DC0-AF25B48B9F31}" type="slidenum">
              <a:rPr lang="cs-CZ" smtClean="0"/>
              <a:t>‹#›</a:t>
            </a:fld>
            <a:endParaRPr lang="cs-CZ"/>
          </a:p>
        </p:txBody>
      </p:sp>
    </p:spTree>
    <p:extLst>
      <p:ext uri="{BB962C8B-B14F-4D97-AF65-F5344CB8AC3E}">
        <p14:creationId xmlns:p14="http://schemas.microsoft.com/office/powerpoint/2010/main" val="3122195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Úkol č. 1: Jaké by to bylo, sáhnout si do mraků?</a:t>
            </a:r>
          </a:p>
          <a:p>
            <a:r>
              <a:rPr lang="cs-CZ" dirty="0"/>
              <a:t>Vylíčit slovy své představy a pocity, jaké by to bylo sáhnout si do mraků, představy doprovodit pohybem. Nakreslit sebe, jak jsem dosáhl do mraků. Kresba dřívkem a tuší. Pokusit se zobrazit pohyb.</a:t>
            </a:r>
          </a:p>
          <a:p>
            <a:endParaRPr lang="cs-CZ" dirty="0"/>
          </a:p>
        </p:txBody>
      </p:sp>
      <p:sp>
        <p:nvSpPr>
          <p:cNvPr id="4" name="Zástupný symbol pro číslo snímku 3"/>
          <p:cNvSpPr>
            <a:spLocks noGrp="1"/>
          </p:cNvSpPr>
          <p:nvPr>
            <p:ph type="sldNum" sz="quarter" idx="10"/>
          </p:nvPr>
        </p:nvSpPr>
        <p:spPr/>
        <p:txBody>
          <a:bodyPr/>
          <a:lstStyle/>
          <a:p>
            <a:fld id="{CDBA4DC7-0890-42C3-8DC0-AF25B48B9F31}" type="slidenum">
              <a:rPr lang="cs-CZ" smtClean="0"/>
              <a:t>4</a:t>
            </a:fld>
            <a:endParaRPr lang="cs-CZ"/>
          </a:p>
        </p:txBody>
      </p:sp>
    </p:spTree>
    <p:extLst>
      <p:ext uri="{BB962C8B-B14F-4D97-AF65-F5344CB8AC3E}">
        <p14:creationId xmlns:p14="http://schemas.microsoft.com/office/powerpoint/2010/main" val="1561950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effectLst/>
              </a:rPr>
              <a:t>Úkol č. 2: Jak se mráčky potkávají.</a:t>
            </a:r>
          </a:p>
          <a:p>
            <a:r>
              <a:rPr lang="cs-CZ" dirty="0" smtClean="0">
                <a:effectLst/>
              </a:rPr>
              <a:t>Jakou barvu má nebe? Je stále takové, stejné jako dnes? Kdy je jiné? A co mraky? Jsou stejné? Jak to že je jeden obrovský a druhý malinký? A za chvíli je to jinak a na obloze není třeba žádný. Na základě společného pozorování nebe a popisu toho, co děti vidí, paní učitelka naplánovala experimentální činnost. Pro tuto výtvarnou činnost hledala materiál, který by evokoval dětskou představu a zároveň by motivoval k experimentování, pohybu, práci s linií a tvarem mraků, s cílem překonat univerzální grafický typ mraků. Zvolila malbu šlehačkou prsty a dlaněmi na tvrzenou folii formátu A0. </a:t>
            </a:r>
          </a:p>
          <a:p>
            <a:endParaRPr lang="cs-CZ" dirty="0"/>
          </a:p>
        </p:txBody>
      </p:sp>
      <p:sp>
        <p:nvSpPr>
          <p:cNvPr id="4" name="Zástupný symbol pro číslo snímku 3"/>
          <p:cNvSpPr>
            <a:spLocks noGrp="1"/>
          </p:cNvSpPr>
          <p:nvPr>
            <p:ph type="sldNum" sz="quarter" idx="10"/>
          </p:nvPr>
        </p:nvSpPr>
        <p:spPr/>
        <p:txBody>
          <a:bodyPr/>
          <a:lstStyle/>
          <a:p>
            <a:fld id="{CDBA4DC7-0890-42C3-8DC0-AF25B48B9F31}" type="slidenum">
              <a:rPr lang="cs-CZ" smtClean="0"/>
              <a:t>5</a:t>
            </a:fld>
            <a:endParaRPr lang="cs-CZ"/>
          </a:p>
        </p:txBody>
      </p:sp>
    </p:spTree>
    <p:extLst>
      <p:ext uri="{BB962C8B-B14F-4D97-AF65-F5344CB8AC3E}">
        <p14:creationId xmlns:p14="http://schemas.microsoft.com/office/powerpoint/2010/main" val="881208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effectLst/>
              </a:rPr>
              <a:t>Úkol č. 3: Dívej se a uvidíš, jak mraky své proměníš.</a:t>
            </a:r>
          </a:p>
          <a:p>
            <a:r>
              <a:rPr lang="cs-CZ" dirty="0" smtClean="0">
                <a:effectLst/>
              </a:rPr>
              <a:t>Krčením, tvarováním a skládáním hedvábného papíru formátu A0 mají děti vytvořit mrak, který jim něco připomíná. Ostatní zkouší uhodnout jejich představu. Posléze se činnost obměňuje a děti tvarují papír náhodně, a až posléze ve tvarech hledají náhodné představy.       </a:t>
            </a:r>
          </a:p>
          <a:p>
            <a:endParaRPr lang="cs-CZ" dirty="0"/>
          </a:p>
        </p:txBody>
      </p:sp>
      <p:sp>
        <p:nvSpPr>
          <p:cNvPr id="4" name="Zástupný symbol pro číslo snímku 3"/>
          <p:cNvSpPr>
            <a:spLocks noGrp="1"/>
          </p:cNvSpPr>
          <p:nvPr>
            <p:ph type="sldNum" sz="quarter" idx="10"/>
          </p:nvPr>
        </p:nvSpPr>
        <p:spPr/>
        <p:txBody>
          <a:bodyPr/>
          <a:lstStyle/>
          <a:p>
            <a:fld id="{CDBA4DC7-0890-42C3-8DC0-AF25B48B9F31}" type="slidenum">
              <a:rPr lang="cs-CZ" smtClean="0"/>
              <a:t>6</a:t>
            </a:fld>
            <a:endParaRPr lang="cs-CZ"/>
          </a:p>
        </p:txBody>
      </p:sp>
    </p:spTree>
    <p:extLst>
      <p:ext uri="{BB962C8B-B14F-4D97-AF65-F5344CB8AC3E}">
        <p14:creationId xmlns:p14="http://schemas.microsoft.com/office/powerpoint/2010/main" val="42728191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effectLst/>
              </a:rPr>
              <a:t>Úkol č. 4: Mrak, mráček, obláček mého dne.</a:t>
            </a:r>
          </a:p>
          <a:p>
            <a:r>
              <a:rPr lang="cs-CZ" dirty="0" smtClean="0">
                <a:effectLst/>
              </a:rPr>
              <a:t>Představit si, ž čeho je mrak utvořený. Představu zhmotnit pomocí drátů a dalších materiálů. Co stane, když do mraků foukne vítr? Pozorování stínů zhotovených prostorových objektů a změna jejich tvaru a velikosti podle polohy vůči zdroji světla.	</a:t>
            </a:r>
          </a:p>
          <a:p>
            <a:endParaRPr lang="cs-CZ" dirty="0"/>
          </a:p>
        </p:txBody>
      </p:sp>
      <p:sp>
        <p:nvSpPr>
          <p:cNvPr id="4" name="Zástupný symbol pro číslo snímku 3"/>
          <p:cNvSpPr>
            <a:spLocks noGrp="1"/>
          </p:cNvSpPr>
          <p:nvPr>
            <p:ph type="sldNum" sz="quarter" idx="10"/>
          </p:nvPr>
        </p:nvSpPr>
        <p:spPr/>
        <p:txBody>
          <a:bodyPr/>
          <a:lstStyle/>
          <a:p>
            <a:fld id="{CDBA4DC7-0890-42C3-8DC0-AF25B48B9F31}" type="slidenum">
              <a:rPr lang="cs-CZ" smtClean="0"/>
              <a:t>7</a:t>
            </a:fld>
            <a:endParaRPr lang="cs-CZ"/>
          </a:p>
        </p:txBody>
      </p:sp>
    </p:spTree>
    <p:extLst>
      <p:ext uri="{BB962C8B-B14F-4D97-AF65-F5344CB8AC3E}">
        <p14:creationId xmlns:p14="http://schemas.microsoft.com/office/powerpoint/2010/main" val="1336694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Děti pozorují různé odstíny bílé na předmětech s cílem zaměření pozornosti na barevné odstíny a hledají co největší množství odstínů bílé.</a:t>
            </a:r>
          </a:p>
          <a:p>
            <a:r>
              <a:rPr lang="cs-CZ" dirty="0" smtClean="0"/>
              <a:t>Gradace </a:t>
            </a:r>
            <a:r>
              <a:rPr lang="cs-CZ" dirty="0" err="1" smtClean="0"/>
              <a:t>výtv</a:t>
            </a:r>
            <a:r>
              <a:rPr lang="cs-CZ" dirty="0" smtClean="0"/>
              <a:t>. řady. Pozorujte na klíčových slovech a vizuálně</a:t>
            </a:r>
            <a:r>
              <a:rPr lang="cs-CZ" baseline="0" dirty="0" smtClean="0"/>
              <a:t> obrazných prostředcích</a:t>
            </a:r>
            <a:endParaRPr lang="cs-CZ" dirty="0"/>
          </a:p>
        </p:txBody>
      </p:sp>
      <p:sp>
        <p:nvSpPr>
          <p:cNvPr id="4" name="Zástupný symbol pro číslo snímku 3"/>
          <p:cNvSpPr>
            <a:spLocks noGrp="1"/>
          </p:cNvSpPr>
          <p:nvPr>
            <p:ph type="sldNum" sz="quarter" idx="10"/>
          </p:nvPr>
        </p:nvSpPr>
        <p:spPr/>
        <p:txBody>
          <a:bodyPr/>
          <a:lstStyle/>
          <a:p>
            <a:fld id="{CDBA4DC7-0890-42C3-8DC0-AF25B48B9F31}" type="slidenum">
              <a:rPr lang="cs-CZ" smtClean="0"/>
              <a:t>9</a:t>
            </a:fld>
            <a:endParaRPr lang="cs-CZ"/>
          </a:p>
        </p:txBody>
      </p:sp>
    </p:spTree>
    <p:extLst>
      <p:ext uri="{BB962C8B-B14F-4D97-AF65-F5344CB8AC3E}">
        <p14:creationId xmlns:p14="http://schemas.microsoft.com/office/powerpoint/2010/main" val="756349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effectLst/>
              </a:rPr>
              <a:t>Úkol č. 2: Kam se to schovalo? </a:t>
            </a:r>
          </a:p>
          <a:p>
            <a:r>
              <a:rPr lang="cs-CZ" dirty="0" smtClean="0">
                <a:effectLst/>
              </a:rPr>
              <a:t>Děti pozorují dva reliéfy „polárníka“, které si paní učitelka připravila pro tuto příležitost. Jeden je zcela přilepený, bílá čtvrtka na bílé čtvrtce, druhý je částečně prostorově vymodelovaný, též z bílé čtvrtky, a připevněný na bílý podklad. Paní učitelka hraje scénku: </a:t>
            </a:r>
            <a:r>
              <a:rPr lang="cs-CZ" i="1" dirty="0" smtClean="0">
                <a:effectLst/>
              </a:rPr>
              <a:t>Polárník (drsným hlasem): „Dobrý den, děti, jsem polární muž, jmenuji se </a:t>
            </a:r>
            <a:r>
              <a:rPr lang="cs-CZ" i="1" dirty="0" err="1" smtClean="0">
                <a:effectLst/>
              </a:rPr>
              <a:t>Bělmír</a:t>
            </a:r>
            <a:r>
              <a:rPr lang="cs-CZ" i="1" dirty="0" smtClean="0">
                <a:effectLst/>
              </a:rPr>
              <a:t> Doběla a jsem dnes v mizerné náladě. Vidíte, jak se mi z toho ježí vousy? A jak se mračím? To proto, že se mi zatoulal můj polární pes Bílek a nemohu najít své sněžné kožešinové papuče. Neviděli jste je náhodou někde?“</a:t>
            </a:r>
            <a:endParaRPr lang="cs-CZ" dirty="0" smtClean="0">
              <a:effectLst/>
            </a:endParaRP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effectLst/>
              </a:rPr>
              <a:t>Jak to, že jsme poprvé viděli polárníka špatně a jenom zblízka a podruhé mnohem lépe a zdálky? Vidíte, že nikde nejsou použité fixy, pastelky ani jiné barvy, pouze nůžky a lepidlo. Děti zjišťují, že osvětlená prostorová modelace papíru vrhá stíny, a tím je lépe rozpoznatelná. </a:t>
            </a:r>
          </a:p>
          <a:p>
            <a:endParaRPr lang="cs-CZ" dirty="0"/>
          </a:p>
        </p:txBody>
      </p:sp>
      <p:sp>
        <p:nvSpPr>
          <p:cNvPr id="4" name="Zástupný symbol pro číslo snímku 3"/>
          <p:cNvSpPr>
            <a:spLocks noGrp="1"/>
          </p:cNvSpPr>
          <p:nvPr>
            <p:ph type="sldNum" sz="quarter" idx="10"/>
          </p:nvPr>
        </p:nvSpPr>
        <p:spPr/>
        <p:txBody>
          <a:bodyPr/>
          <a:lstStyle/>
          <a:p>
            <a:fld id="{CDBA4DC7-0890-42C3-8DC0-AF25B48B9F31}" type="slidenum">
              <a:rPr lang="cs-CZ" smtClean="0"/>
              <a:t>10</a:t>
            </a:fld>
            <a:endParaRPr lang="cs-CZ"/>
          </a:p>
        </p:txBody>
      </p:sp>
    </p:spTree>
    <p:extLst>
      <p:ext uri="{BB962C8B-B14F-4D97-AF65-F5344CB8AC3E}">
        <p14:creationId xmlns:p14="http://schemas.microsoft.com/office/powerpoint/2010/main" val="29217841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kern="1200" dirty="0" smtClean="0">
                <a:solidFill>
                  <a:schemeClr val="tx1"/>
                </a:solidFill>
                <a:effectLst/>
                <a:latin typeface="+mn-lt"/>
                <a:ea typeface="+mn-ea"/>
                <a:cs typeface="+mn-cs"/>
              </a:rPr>
              <a:t>Společné prohlížení Pištěkova díla na interaktivní tabuli. Jaké barvy malíř použil, jaké barvy vidíte? Když jsem si věc prohlížela zblízka, viděla jsem, že všechno je natřené jenom bílou. Čím to tedy je, že vidíme, to co vidíme? Následuje hra s baterkou a pozorování proměn obličejů v závislosti na osvětlení, na které děti samy pochopily způsob, jak bylo vytvořeno dílo T. Pištěka nasvícením bílých ploch. Kde jsou asi schovaná světla, která tvoří různé odstíny bílé, šedé i černé? Následuje výtvarná činnost Lucernička (modelování, skládání, stříhání a perforace papíru). Těžištěm celé řady je rozvoj zrakového vnímání. Děti si uvědomily souvislost mezi osvětlením a barevností objektu, pokoušely se pojmenovat nebo vysvětlit světelné jevy, všimly si rozdílu mezi plochým a prostorovým objektem z pohledu působení světla a stínu, nalezly nová slova pro viděnou skutečnost.</a:t>
            </a:r>
            <a:endParaRPr lang="cs-CZ" dirty="0"/>
          </a:p>
        </p:txBody>
      </p:sp>
      <p:sp>
        <p:nvSpPr>
          <p:cNvPr id="4" name="Zástupný symbol pro číslo snímku 3"/>
          <p:cNvSpPr>
            <a:spLocks noGrp="1"/>
          </p:cNvSpPr>
          <p:nvPr>
            <p:ph type="sldNum" sz="quarter" idx="10"/>
          </p:nvPr>
        </p:nvSpPr>
        <p:spPr/>
        <p:txBody>
          <a:bodyPr/>
          <a:lstStyle/>
          <a:p>
            <a:fld id="{CDBA4DC7-0890-42C3-8DC0-AF25B48B9F31}" type="slidenum">
              <a:rPr lang="cs-CZ" smtClean="0"/>
              <a:t>11</a:t>
            </a:fld>
            <a:endParaRPr lang="cs-CZ"/>
          </a:p>
        </p:txBody>
      </p:sp>
    </p:spTree>
    <p:extLst>
      <p:ext uri="{BB962C8B-B14F-4D97-AF65-F5344CB8AC3E}">
        <p14:creationId xmlns:p14="http://schemas.microsoft.com/office/powerpoint/2010/main" val="769104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kern="1200" dirty="0" smtClean="0">
                <a:solidFill>
                  <a:schemeClr val="tx1"/>
                </a:solidFill>
                <a:effectLst/>
                <a:latin typeface="+mn-lt"/>
                <a:ea typeface="+mn-ea"/>
                <a:cs typeface="+mn-cs"/>
              </a:rPr>
              <a:t>Následuje výtvarná činnost Lucernička (modelování, skládání, stříhání a perforace papíru). </a:t>
            </a:r>
            <a:endParaRPr lang="cs-CZ" dirty="0"/>
          </a:p>
        </p:txBody>
      </p:sp>
      <p:sp>
        <p:nvSpPr>
          <p:cNvPr id="4" name="Zástupný symbol pro číslo snímku 3"/>
          <p:cNvSpPr>
            <a:spLocks noGrp="1"/>
          </p:cNvSpPr>
          <p:nvPr>
            <p:ph type="sldNum" sz="quarter" idx="10"/>
          </p:nvPr>
        </p:nvSpPr>
        <p:spPr/>
        <p:txBody>
          <a:bodyPr/>
          <a:lstStyle/>
          <a:p>
            <a:fld id="{CDBA4DC7-0890-42C3-8DC0-AF25B48B9F31}" type="slidenum">
              <a:rPr lang="cs-CZ" smtClean="0"/>
              <a:t>12</a:t>
            </a:fld>
            <a:endParaRPr lang="cs-CZ"/>
          </a:p>
        </p:txBody>
      </p:sp>
    </p:spTree>
    <p:extLst>
      <p:ext uri="{BB962C8B-B14F-4D97-AF65-F5344CB8AC3E}">
        <p14:creationId xmlns:p14="http://schemas.microsoft.com/office/powerpoint/2010/main" val="1385341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B8BEFC4C-60FE-4782-889A-6B3029A668E2}" type="datetimeFigureOut">
              <a:rPr lang="cs-CZ" smtClean="0"/>
              <a:t>3.10.2013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3219543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8BEFC4C-60FE-4782-889A-6B3029A668E2}" type="datetimeFigureOut">
              <a:rPr lang="cs-CZ" smtClean="0"/>
              <a:t>3.10.2013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1237088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B8BEFC4C-60FE-4782-889A-6B3029A668E2}" type="datetimeFigureOut">
              <a:rPr lang="cs-CZ" smtClean="0"/>
              <a:t>3.10.2013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2799836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8BEFC4C-60FE-4782-889A-6B3029A668E2}" type="datetimeFigureOut">
              <a:rPr lang="cs-CZ" smtClean="0"/>
              <a:t>3.10.2013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4050875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8BEFC4C-60FE-4782-889A-6B3029A668E2}" type="datetimeFigureOut">
              <a:rPr lang="cs-CZ" smtClean="0"/>
              <a:t>3.10.2013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1822017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B8BEFC4C-60FE-4782-889A-6B3029A668E2}" type="datetimeFigureOut">
              <a:rPr lang="cs-CZ" smtClean="0"/>
              <a:t>3.10.2013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1177476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8BEFC4C-60FE-4782-889A-6B3029A668E2}" type="datetimeFigureOut">
              <a:rPr lang="cs-CZ" smtClean="0"/>
              <a:t>3.10.2013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3887526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8BEFC4C-60FE-4782-889A-6B3029A668E2}" type="datetimeFigureOut">
              <a:rPr lang="cs-CZ" smtClean="0"/>
              <a:t>3.10.2013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1608930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8BEFC4C-60FE-4782-889A-6B3029A668E2}" type="datetimeFigureOut">
              <a:rPr lang="cs-CZ" smtClean="0"/>
              <a:t>3.10.2013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2437028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8BEFC4C-60FE-4782-889A-6B3029A668E2}" type="datetimeFigureOut">
              <a:rPr lang="cs-CZ" smtClean="0"/>
              <a:t>3.10.2013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3801211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8BEFC4C-60FE-4782-889A-6B3029A668E2}" type="datetimeFigureOut">
              <a:rPr lang="cs-CZ" smtClean="0"/>
              <a:t>3.10.2013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80F0EA8-A4F6-4176-8249-B1A9079423AA}" type="slidenum">
              <a:rPr lang="cs-CZ" smtClean="0"/>
              <a:t>‹#›</a:t>
            </a:fld>
            <a:endParaRPr lang="cs-CZ"/>
          </a:p>
        </p:txBody>
      </p:sp>
    </p:spTree>
    <p:extLst>
      <p:ext uri="{BB962C8B-B14F-4D97-AF65-F5344CB8AC3E}">
        <p14:creationId xmlns:p14="http://schemas.microsoft.com/office/powerpoint/2010/main" val="627707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BEFC4C-60FE-4782-889A-6B3029A668E2}" type="datetimeFigureOut">
              <a:rPr lang="cs-CZ" smtClean="0"/>
              <a:t>3.10.2013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0F0EA8-A4F6-4176-8249-B1A9079423AA}" type="slidenum">
              <a:rPr lang="cs-CZ" smtClean="0"/>
              <a:t>‹#›</a:t>
            </a:fld>
            <a:endParaRPr lang="cs-CZ"/>
          </a:p>
        </p:txBody>
      </p:sp>
    </p:spTree>
    <p:extLst>
      <p:ext uri="{BB962C8B-B14F-4D97-AF65-F5344CB8AC3E}">
        <p14:creationId xmlns:p14="http://schemas.microsoft.com/office/powerpoint/2010/main" val="30376260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Výtvarná řada</a:t>
            </a:r>
            <a:endParaRPr lang="cs-CZ" dirty="0"/>
          </a:p>
        </p:txBody>
      </p:sp>
      <p:sp>
        <p:nvSpPr>
          <p:cNvPr id="3" name="Podnadpis 2"/>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8944342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764704"/>
            <a:ext cx="8229600" cy="1143000"/>
          </a:xfrm>
        </p:spPr>
        <p:txBody>
          <a:bodyPr>
            <a:normAutofit fontScale="90000"/>
          </a:bodyPr>
          <a:lstStyle/>
          <a:p>
            <a:r>
              <a:rPr lang="cs-CZ" dirty="0" err="1"/>
              <a:t>Mráčkohrátky</a:t>
            </a:r>
            <a:r>
              <a:rPr lang="cs-CZ" dirty="0"/>
              <a:t>, od kresby až po drátky</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2348880"/>
            <a:ext cx="2448272"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descr="26_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3030" y="2348880"/>
            <a:ext cx="5190217" cy="36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53775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404664"/>
            <a:ext cx="8229600" cy="1143000"/>
          </a:xfrm>
        </p:spPr>
        <p:txBody>
          <a:bodyPr>
            <a:normAutofit fontScale="90000"/>
          </a:bodyPr>
          <a:lstStyle/>
          <a:p>
            <a:r>
              <a:rPr lang="cs-CZ" dirty="0" smtClean="0"/>
              <a:t>Téma: </a:t>
            </a:r>
            <a:br>
              <a:rPr lang="cs-CZ" dirty="0" smtClean="0"/>
            </a:br>
            <a:r>
              <a:rPr lang="cs-CZ" dirty="0" err="1" smtClean="0"/>
              <a:t>Mráčkohrátky</a:t>
            </a:r>
            <a:r>
              <a:rPr lang="cs-CZ" dirty="0" smtClean="0"/>
              <a:t>, od kresby až po drátky </a:t>
            </a:r>
            <a:endParaRPr lang="cs-CZ" dirty="0"/>
          </a:p>
        </p:txBody>
      </p:sp>
      <p:sp>
        <p:nvSpPr>
          <p:cNvPr id="3" name="Zástupný symbol pro obsah 2"/>
          <p:cNvSpPr>
            <a:spLocks noGrp="1"/>
          </p:cNvSpPr>
          <p:nvPr>
            <p:ph idx="1"/>
          </p:nvPr>
        </p:nvSpPr>
        <p:spPr>
          <a:xfrm>
            <a:off x="467544" y="1772816"/>
            <a:ext cx="8229600" cy="4525963"/>
          </a:xfrm>
        </p:spPr>
        <p:txBody>
          <a:bodyPr>
            <a:normAutofit fontScale="92500" lnSpcReduction="10000"/>
          </a:bodyPr>
          <a:lstStyle/>
          <a:p>
            <a:r>
              <a:rPr lang="cs-CZ" dirty="0" smtClean="0">
                <a:effectLst/>
              </a:rPr>
              <a:t>Vybrané výtvarné problémy: transformace </a:t>
            </a:r>
            <a:r>
              <a:rPr lang="cs-CZ" dirty="0" smtClean="0"/>
              <a:t>plošného zobrazení do prostorového a zpět, </a:t>
            </a:r>
            <a:r>
              <a:rPr lang="cs-CZ" dirty="0" smtClean="0">
                <a:effectLst/>
              </a:rPr>
              <a:t>obohacení univerzálního grafického typu mraku.</a:t>
            </a:r>
          </a:p>
          <a:p>
            <a:r>
              <a:rPr lang="cs-CZ" dirty="0" smtClean="0">
                <a:effectLst/>
              </a:rPr>
              <a:t>Náměty: Jaké by to bylo, sáhnout si do mraků? Jak se mráčky potkávají. Dívej se a uvidíš, jak mraky své proměníš. Mrak, mráček, obláček mého dne.</a:t>
            </a:r>
          </a:p>
          <a:p>
            <a:r>
              <a:rPr lang="cs-CZ" dirty="0" smtClean="0">
                <a:effectLst/>
              </a:rPr>
              <a:t>Cíle výtvarné činnosti: pozorovat mraky v přírodě, jejich různost a změny, překonat „univerzální“ grafický typ mraků.</a:t>
            </a:r>
          </a:p>
          <a:p>
            <a:endParaRPr lang="cs-CZ" dirty="0"/>
          </a:p>
        </p:txBody>
      </p:sp>
    </p:spTree>
    <p:extLst>
      <p:ext uri="{BB962C8B-B14F-4D97-AF65-F5344CB8AC3E}">
        <p14:creationId xmlns:p14="http://schemas.microsoft.com/office/powerpoint/2010/main" val="41826370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147248" cy="504056"/>
          </a:xfrm>
        </p:spPr>
        <p:txBody>
          <a:bodyPr>
            <a:normAutofit/>
          </a:bodyPr>
          <a:lstStyle/>
          <a:p>
            <a:pPr algn="l"/>
            <a:r>
              <a:rPr lang="cs-CZ" sz="1800" dirty="0" smtClean="0"/>
              <a:t>Úkol č. 1</a:t>
            </a:r>
            <a:endParaRPr lang="cs-CZ" sz="1800" dirty="0"/>
          </a:p>
        </p:txBody>
      </p:sp>
      <p:sp>
        <p:nvSpPr>
          <p:cNvPr id="3" name="Zástupný symbol pro obsah 2"/>
          <p:cNvSpPr>
            <a:spLocks noGrp="1"/>
          </p:cNvSpPr>
          <p:nvPr>
            <p:ph idx="1"/>
          </p:nvPr>
        </p:nvSpPr>
        <p:spPr>
          <a:xfrm>
            <a:off x="467544" y="570348"/>
            <a:ext cx="8229600" cy="2952328"/>
          </a:xfrm>
        </p:spPr>
        <p:txBody>
          <a:bodyPr>
            <a:normAutofit fontScale="55000" lnSpcReduction="20000"/>
          </a:bodyPr>
          <a:lstStyle/>
          <a:p>
            <a:pPr marL="0" indent="0">
              <a:lnSpc>
                <a:spcPct val="120000"/>
              </a:lnSpc>
              <a:spcBef>
                <a:spcPts val="0"/>
              </a:spcBef>
              <a:buNone/>
            </a:pPr>
            <a:r>
              <a:rPr lang="cs-CZ" b="1" dirty="0" smtClean="0"/>
              <a:t>Námět:</a:t>
            </a:r>
            <a:r>
              <a:rPr lang="cs-CZ" dirty="0" smtClean="0"/>
              <a:t> Jaké </a:t>
            </a:r>
            <a:r>
              <a:rPr lang="cs-CZ" dirty="0"/>
              <a:t>by to bylo, sáhnout si do mraků</a:t>
            </a:r>
            <a:r>
              <a:rPr lang="cs-CZ" dirty="0" smtClean="0"/>
              <a:t>?</a:t>
            </a:r>
          </a:p>
          <a:p>
            <a:pPr marL="0" indent="0">
              <a:lnSpc>
                <a:spcPct val="120000"/>
              </a:lnSpc>
              <a:spcBef>
                <a:spcPts val="0"/>
              </a:spcBef>
              <a:buNone/>
            </a:pPr>
            <a:r>
              <a:rPr lang="cs-CZ" b="1" dirty="0" smtClean="0">
                <a:latin typeface="+mj-lt"/>
              </a:rPr>
              <a:t>Učivo:</a:t>
            </a:r>
            <a:r>
              <a:rPr lang="cs-CZ" dirty="0" smtClean="0">
                <a:latin typeface="+mj-lt"/>
              </a:rPr>
              <a:t> </a:t>
            </a:r>
            <a:r>
              <a:rPr lang="cs-CZ" dirty="0">
                <a:latin typeface="+mj-lt"/>
              </a:rPr>
              <a:t>ROZVÍJENÍ SMYSLOVÉ CITLIVOSTI </a:t>
            </a:r>
            <a:r>
              <a:rPr lang="cs-CZ" dirty="0" smtClean="0">
                <a:latin typeface="+mj-lt"/>
              </a:rPr>
              <a:t>uspořádání </a:t>
            </a:r>
            <a:r>
              <a:rPr lang="cs-CZ" dirty="0">
                <a:latin typeface="+mj-lt"/>
              </a:rPr>
              <a:t>objektů do </a:t>
            </a:r>
            <a:r>
              <a:rPr lang="cs-CZ" dirty="0" smtClean="0">
                <a:latin typeface="+mj-lt"/>
              </a:rPr>
              <a:t>celků;</a:t>
            </a:r>
          </a:p>
          <a:p>
            <a:pPr marL="0" indent="0">
              <a:lnSpc>
                <a:spcPct val="120000"/>
              </a:lnSpc>
              <a:spcBef>
                <a:spcPts val="0"/>
              </a:spcBef>
              <a:buNone/>
            </a:pPr>
            <a:r>
              <a:rPr lang="cs-CZ" dirty="0" smtClean="0">
                <a:latin typeface="+mj-lt"/>
              </a:rPr>
              <a:t>UPLATŇOVÁNÍ </a:t>
            </a:r>
            <a:r>
              <a:rPr lang="cs-CZ" dirty="0">
                <a:latin typeface="+mj-lt"/>
              </a:rPr>
              <a:t>SUBJEKTIVITY </a:t>
            </a:r>
            <a:r>
              <a:rPr lang="cs-CZ" dirty="0" smtClean="0">
                <a:latin typeface="+mj-lt"/>
              </a:rPr>
              <a:t>prostředky </a:t>
            </a:r>
            <a:r>
              <a:rPr lang="cs-CZ" dirty="0">
                <a:latin typeface="+mj-lt"/>
              </a:rPr>
              <a:t>pro vyjádření </a:t>
            </a:r>
            <a:r>
              <a:rPr lang="cs-CZ" dirty="0" smtClean="0">
                <a:latin typeface="+mj-lt"/>
              </a:rPr>
              <a:t>představ pohyb </a:t>
            </a:r>
            <a:r>
              <a:rPr lang="cs-CZ" dirty="0">
                <a:latin typeface="+mj-lt"/>
              </a:rPr>
              <a:t>těla a jeho umístění v prostoru </a:t>
            </a:r>
            <a:r>
              <a:rPr lang="cs-CZ" dirty="0" smtClean="0"/>
              <a:t>                                                                                                                                     </a:t>
            </a:r>
            <a:r>
              <a:rPr lang="cs-CZ" b="1" dirty="0" smtClean="0"/>
              <a:t>Výtvarný úkol a(nebo) řešený problém</a:t>
            </a:r>
            <a:r>
              <a:rPr lang="cs-CZ" dirty="0" smtClean="0"/>
              <a:t>: představit si dotknutí se mraku, znázornění lidské figury v pohybu                                                                                        </a:t>
            </a:r>
          </a:p>
          <a:p>
            <a:pPr marL="0" indent="0">
              <a:lnSpc>
                <a:spcPct val="120000"/>
              </a:lnSpc>
              <a:spcBef>
                <a:spcPts val="0"/>
              </a:spcBef>
              <a:buNone/>
            </a:pPr>
            <a:r>
              <a:rPr lang="cs-CZ" b="1" dirty="0" smtClean="0"/>
              <a:t>Klíčová slova</a:t>
            </a:r>
            <a:r>
              <a:rPr lang="cs-CZ" dirty="0" smtClean="0"/>
              <a:t>: mrak, já, představa                                                                                                                           </a:t>
            </a:r>
            <a:r>
              <a:rPr lang="cs-CZ" b="1" dirty="0" smtClean="0"/>
              <a:t>Hlavní vizuálně obrazné prostředky</a:t>
            </a:r>
            <a:r>
              <a:rPr lang="cs-CZ" dirty="0" smtClean="0"/>
              <a:t>: linie, plocha, pohyb                                                                                      </a:t>
            </a:r>
            <a:r>
              <a:rPr lang="cs-CZ" b="1" dirty="0" smtClean="0"/>
              <a:t>Druh(y) výtvarné činnosti</a:t>
            </a:r>
            <a:r>
              <a:rPr lang="cs-CZ" dirty="0" smtClean="0"/>
              <a:t>: výtvarná imaginace                                                                                                   </a:t>
            </a:r>
            <a:r>
              <a:rPr lang="cs-CZ" b="1" dirty="0" smtClean="0"/>
              <a:t>Technické realizační prostředky</a:t>
            </a:r>
            <a:r>
              <a:rPr lang="cs-CZ" dirty="0" smtClean="0"/>
              <a:t>: kresba tuší, dřívkem</a:t>
            </a:r>
          </a:p>
          <a:p>
            <a:pPr marL="0" indent="0">
              <a:buNone/>
            </a:pPr>
            <a:endParaRPr lang="cs-CZ" dirty="0"/>
          </a:p>
        </p:txBody>
      </p:sp>
      <p:pic>
        <p:nvPicPr>
          <p:cNvPr id="2050" name="Picture 2" descr="DSC0801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3501008"/>
            <a:ext cx="2341731" cy="3168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DSC080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3848" y="3504416"/>
            <a:ext cx="2310123" cy="3168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46522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31442"/>
            <a:ext cx="8229600" cy="805270"/>
          </a:xfrm>
        </p:spPr>
        <p:txBody>
          <a:bodyPr>
            <a:normAutofit/>
          </a:bodyPr>
          <a:lstStyle/>
          <a:p>
            <a:pPr algn="l"/>
            <a:r>
              <a:rPr lang="cs-CZ" sz="1800" dirty="0" smtClean="0"/>
              <a:t>Úkol č. 2</a:t>
            </a:r>
            <a:endParaRPr lang="cs-CZ" sz="1800" dirty="0"/>
          </a:p>
        </p:txBody>
      </p:sp>
      <p:sp>
        <p:nvSpPr>
          <p:cNvPr id="3" name="Zástupný symbol pro obsah 2"/>
          <p:cNvSpPr>
            <a:spLocks noGrp="1"/>
          </p:cNvSpPr>
          <p:nvPr>
            <p:ph idx="1"/>
          </p:nvPr>
        </p:nvSpPr>
        <p:spPr>
          <a:xfrm>
            <a:off x="467544" y="620688"/>
            <a:ext cx="8229600" cy="4525963"/>
          </a:xfrm>
        </p:spPr>
        <p:txBody>
          <a:bodyPr>
            <a:normAutofit fontScale="47500" lnSpcReduction="20000"/>
          </a:bodyPr>
          <a:lstStyle/>
          <a:p>
            <a:pPr marL="0" indent="0">
              <a:lnSpc>
                <a:spcPct val="120000"/>
              </a:lnSpc>
              <a:spcBef>
                <a:spcPts val="0"/>
              </a:spcBef>
              <a:buNone/>
            </a:pPr>
            <a:r>
              <a:rPr lang="cs-CZ" b="1" dirty="0" smtClean="0"/>
              <a:t>Námět:</a:t>
            </a:r>
            <a:r>
              <a:rPr lang="cs-CZ" dirty="0" smtClean="0"/>
              <a:t> Jaké by to bylo, sáhnout si do mraků?</a:t>
            </a:r>
          </a:p>
          <a:p>
            <a:pPr marL="0" indent="0">
              <a:lnSpc>
                <a:spcPct val="120000"/>
              </a:lnSpc>
              <a:spcBef>
                <a:spcPts val="0"/>
              </a:spcBef>
              <a:buNone/>
            </a:pPr>
            <a:r>
              <a:rPr lang="cs-CZ" b="1" dirty="0"/>
              <a:t>Učivo:</a:t>
            </a:r>
            <a:r>
              <a:rPr lang="cs-CZ" dirty="0"/>
              <a:t> ROZVÍJENÍ SMYSLOVÉ </a:t>
            </a:r>
            <a:r>
              <a:rPr lang="cs-CZ" dirty="0" smtClean="0"/>
              <a:t>CITLIVOSTI</a:t>
            </a:r>
          </a:p>
          <a:p>
            <a:pPr marL="0" indent="0">
              <a:lnSpc>
                <a:spcPct val="120000"/>
              </a:lnSpc>
              <a:spcBef>
                <a:spcPts val="0"/>
              </a:spcBef>
              <a:buNone/>
            </a:pPr>
            <a:r>
              <a:rPr lang="cs-CZ" dirty="0" smtClean="0"/>
              <a:t>prvky </a:t>
            </a:r>
            <a:r>
              <a:rPr lang="cs-CZ" dirty="0"/>
              <a:t>vizuálně obrazného vyjádření – linie, </a:t>
            </a:r>
            <a:r>
              <a:rPr lang="cs-CZ" dirty="0" smtClean="0"/>
              <a:t>tvary; </a:t>
            </a:r>
            <a:endParaRPr lang="cs-CZ" dirty="0"/>
          </a:p>
          <a:p>
            <a:pPr marL="0" indent="0">
              <a:lnSpc>
                <a:spcPct val="120000"/>
              </a:lnSpc>
              <a:spcBef>
                <a:spcPts val="0"/>
              </a:spcBef>
              <a:buNone/>
            </a:pPr>
            <a:r>
              <a:rPr lang="cs-CZ" dirty="0"/>
              <a:t>reflexe a vztahy zrakového vnímání k vnímání ostatními smysly -</a:t>
            </a:r>
            <a:r>
              <a:rPr lang="cs-CZ" dirty="0" smtClean="0"/>
              <a:t> </a:t>
            </a:r>
            <a:r>
              <a:rPr lang="cs-CZ" dirty="0"/>
              <a:t>vizuálně obrazná vyjádření podnětů hmatových, </a:t>
            </a:r>
            <a:r>
              <a:rPr lang="cs-CZ" dirty="0" smtClean="0"/>
              <a:t>pohybových</a:t>
            </a:r>
            <a:r>
              <a:rPr lang="cs-CZ" dirty="0"/>
              <a:t>, čichových, chuťových </a:t>
            </a:r>
          </a:p>
          <a:p>
            <a:pPr marL="0" indent="0">
              <a:lnSpc>
                <a:spcPct val="120000"/>
              </a:lnSpc>
              <a:spcBef>
                <a:spcPts val="0"/>
              </a:spcBef>
              <a:buNone/>
            </a:pPr>
            <a:r>
              <a:rPr lang="cs-CZ" dirty="0" smtClean="0"/>
              <a:t>UPLATŇOVÁNÍ </a:t>
            </a:r>
            <a:r>
              <a:rPr lang="cs-CZ" dirty="0"/>
              <a:t>SUBJEKTIVITY </a:t>
            </a:r>
          </a:p>
          <a:p>
            <a:pPr marL="0" indent="0">
              <a:lnSpc>
                <a:spcPct val="120000"/>
              </a:lnSpc>
              <a:spcBef>
                <a:spcPts val="0"/>
              </a:spcBef>
              <a:buNone/>
            </a:pPr>
            <a:r>
              <a:rPr lang="cs-CZ" dirty="0"/>
              <a:t>prostředky pro vyjádření emocí, pocitů, nálad, fantazie, představ a osobních zkušeností –manipulace s objekty, pohyb těla a jeho umístění v prostoru, akční tvar malby a kresby </a:t>
            </a:r>
            <a:endParaRPr lang="cs-CZ" dirty="0" smtClean="0"/>
          </a:p>
          <a:p>
            <a:pPr marL="0" indent="0">
              <a:lnSpc>
                <a:spcPct val="120000"/>
              </a:lnSpc>
              <a:spcBef>
                <a:spcPts val="0"/>
              </a:spcBef>
              <a:buNone/>
            </a:pPr>
            <a:r>
              <a:rPr lang="cs-CZ" dirty="0"/>
              <a:t>OVĚŘOVÁNÍ KOMUNIKAČNÍCH ÚČINKŮ </a:t>
            </a:r>
          </a:p>
          <a:p>
            <a:pPr marL="0" indent="0">
              <a:lnSpc>
                <a:spcPct val="120000"/>
              </a:lnSpc>
              <a:spcBef>
                <a:spcPts val="0"/>
              </a:spcBef>
              <a:buNone/>
            </a:pPr>
            <a:r>
              <a:rPr lang="cs-CZ" dirty="0"/>
              <a:t>osobní postoj v komunikaci – jeho utváření a zdůvodňování; odlišné interpretace vizuálně obrazných vyjádření (samostatně vytvořených a přejatých) v rámci skupin, v nichž se dítě pohybuje; jejich porovnávání s vlastní interpretací </a:t>
            </a:r>
          </a:p>
          <a:p>
            <a:pPr marL="0" indent="0">
              <a:lnSpc>
                <a:spcPct val="120000"/>
              </a:lnSpc>
              <a:spcBef>
                <a:spcPts val="0"/>
              </a:spcBef>
              <a:buNone/>
            </a:pPr>
            <a:r>
              <a:rPr lang="cs-CZ" b="1" dirty="0" smtClean="0"/>
              <a:t>Výtvarný úkol a(nebo) řešený problém</a:t>
            </a:r>
            <a:r>
              <a:rPr lang="cs-CZ" dirty="0" smtClean="0"/>
              <a:t>: </a:t>
            </a:r>
            <a:r>
              <a:rPr lang="cs-CZ" dirty="0"/>
              <a:t>překonat univerzální grafický typ mraků</a:t>
            </a:r>
            <a:r>
              <a:rPr lang="cs-CZ" dirty="0" smtClean="0"/>
              <a:t>                                                                                        </a:t>
            </a:r>
            <a:r>
              <a:rPr lang="cs-CZ" b="1" dirty="0" smtClean="0"/>
              <a:t>Klíčová slova</a:t>
            </a:r>
            <a:r>
              <a:rPr lang="cs-CZ" dirty="0" smtClean="0"/>
              <a:t>: pozorování, mrak, změna, experiment                                                                                                                           </a:t>
            </a:r>
            <a:r>
              <a:rPr lang="cs-CZ" b="1" dirty="0" smtClean="0"/>
              <a:t>Hlavní vizuálně obrazné prostředky</a:t>
            </a:r>
            <a:r>
              <a:rPr lang="cs-CZ" dirty="0" smtClean="0"/>
              <a:t>: pohyb, linie, tvar</a:t>
            </a:r>
          </a:p>
          <a:p>
            <a:pPr marL="0" indent="0">
              <a:lnSpc>
                <a:spcPct val="120000"/>
              </a:lnSpc>
              <a:spcBef>
                <a:spcPts val="0"/>
              </a:spcBef>
              <a:buNone/>
            </a:pPr>
            <a:r>
              <a:rPr lang="cs-CZ" b="1" dirty="0" smtClean="0"/>
              <a:t>Druh(y) výtvarné činnosti</a:t>
            </a:r>
            <a:r>
              <a:rPr lang="cs-CZ" dirty="0" smtClean="0"/>
              <a:t>: výtvarné vnímání, výtvarná tvorba                                                                                                  </a:t>
            </a:r>
            <a:r>
              <a:rPr lang="cs-CZ" b="1" dirty="0" smtClean="0"/>
              <a:t>Technické realizační prostředky</a:t>
            </a:r>
            <a:r>
              <a:rPr lang="cs-CZ" dirty="0" smtClean="0"/>
              <a:t>: malba </a:t>
            </a:r>
            <a:r>
              <a:rPr lang="cs-CZ" dirty="0"/>
              <a:t>šlehačkou prsty a dlaněmi na tvrzenou folii formátu A0</a:t>
            </a:r>
            <a:endParaRPr lang="cs-CZ" dirty="0" smtClean="0"/>
          </a:p>
          <a:p>
            <a:pPr marL="0" indent="0">
              <a:buNone/>
            </a:pPr>
            <a:endParaRPr lang="cs-CZ" dirty="0"/>
          </a:p>
        </p:txBody>
      </p:sp>
      <p:pic>
        <p:nvPicPr>
          <p:cNvPr id="3074" name="Obrázek 3" descr="C:\Documents and Settings\uživatel\Dokumenty\fakulta\konference\liberec\kaločová lucie\DSC0782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4817" y="4729949"/>
            <a:ext cx="2532063" cy="190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Obrázek 4" descr="C:\Documents and Settings\uživatel\Dokumenty\fakulta\konference\liberec\kaločová lucie\DSC0786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60713" y="4730779"/>
            <a:ext cx="1414462"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Obrázek 5" descr="C:\Documents and Settings\uživatel\Dokumenty\fakulta\konference\liberec\kaločová lucie\DSC0785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66298" y="4734711"/>
            <a:ext cx="1441450" cy="189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83216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490066"/>
          </a:xfrm>
        </p:spPr>
        <p:txBody>
          <a:bodyPr>
            <a:normAutofit/>
          </a:bodyPr>
          <a:lstStyle/>
          <a:p>
            <a:pPr algn="l"/>
            <a:r>
              <a:rPr lang="cs-CZ" sz="1800" dirty="0"/>
              <a:t>Úkol č. 3</a:t>
            </a:r>
          </a:p>
        </p:txBody>
      </p:sp>
      <p:sp>
        <p:nvSpPr>
          <p:cNvPr id="3" name="Zástupný symbol pro obsah 2"/>
          <p:cNvSpPr>
            <a:spLocks noGrp="1"/>
          </p:cNvSpPr>
          <p:nvPr>
            <p:ph idx="1"/>
          </p:nvPr>
        </p:nvSpPr>
        <p:spPr>
          <a:xfrm>
            <a:off x="467544" y="692696"/>
            <a:ext cx="8229600" cy="4525963"/>
          </a:xfrm>
        </p:spPr>
        <p:txBody>
          <a:bodyPr>
            <a:normAutofit fontScale="40000" lnSpcReduction="20000"/>
          </a:bodyPr>
          <a:lstStyle/>
          <a:p>
            <a:pPr marL="0" indent="0">
              <a:lnSpc>
                <a:spcPct val="120000"/>
              </a:lnSpc>
              <a:spcBef>
                <a:spcPts val="0"/>
              </a:spcBef>
              <a:buNone/>
            </a:pPr>
            <a:r>
              <a:rPr lang="cs-CZ" b="1" dirty="0" smtClean="0"/>
              <a:t>Námět:</a:t>
            </a:r>
            <a:r>
              <a:rPr lang="cs-CZ" dirty="0" smtClean="0"/>
              <a:t> </a:t>
            </a:r>
            <a:r>
              <a:rPr lang="cs-CZ" dirty="0"/>
              <a:t>Dívej se a uvidíš, jak mraky své proměníš</a:t>
            </a:r>
            <a:r>
              <a:rPr lang="cs-CZ" dirty="0" smtClean="0"/>
              <a:t>.</a:t>
            </a:r>
          </a:p>
          <a:p>
            <a:pPr marL="0" indent="0">
              <a:lnSpc>
                <a:spcPct val="120000"/>
              </a:lnSpc>
              <a:spcBef>
                <a:spcPts val="0"/>
              </a:spcBef>
              <a:buNone/>
            </a:pPr>
            <a:r>
              <a:rPr lang="cs-CZ" b="1" dirty="0" smtClean="0"/>
              <a:t>Učivo:</a:t>
            </a:r>
            <a:r>
              <a:rPr lang="cs-CZ" dirty="0" smtClean="0"/>
              <a:t> ROZVÍJENÍ SMYSLOVÉ CITLIVOSTI</a:t>
            </a:r>
          </a:p>
          <a:p>
            <a:pPr marL="0" indent="0">
              <a:lnSpc>
                <a:spcPct val="120000"/>
              </a:lnSpc>
              <a:spcBef>
                <a:spcPts val="0"/>
              </a:spcBef>
              <a:buNone/>
            </a:pPr>
            <a:r>
              <a:rPr lang="cs-CZ" dirty="0" smtClean="0"/>
              <a:t>prvky vizuálně obrazného vyjádření – linie, tvary; </a:t>
            </a:r>
          </a:p>
          <a:p>
            <a:pPr marL="0" indent="0">
              <a:lnSpc>
                <a:spcPct val="120000"/>
              </a:lnSpc>
              <a:spcBef>
                <a:spcPts val="0"/>
              </a:spcBef>
              <a:buNone/>
            </a:pPr>
            <a:r>
              <a:rPr lang="cs-CZ" dirty="0" smtClean="0"/>
              <a:t>reflexe a vztahy zrakového vnímání k vnímání ostatními smysly - vizuálně obrazná vyjádření podnětů hmatových, pohybových, čichových, chuťových </a:t>
            </a:r>
          </a:p>
          <a:p>
            <a:pPr marL="0" indent="0">
              <a:lnSpc>
                <a:spcPct val="120000"/>
              </a:lnSpc>
              <a:spcBef>
                <a:spcPts val="0"/>
              </a:spcBef>
              <a:buNone/>
            </a:pPr>
            <a:r>
              <a:rPr lang="cs-CZ" dirty="0" smtClean="0"/>
              <a:t>UPLATŇOVÁNÍ SUBJEKTIVITY </a:t>
            </a:r>
          </a:p>
          <a:p>
            <a:pPr marL="0" indent="0">
              <a:lnSpc>
                <a:spcPct val="120000"/>
              </a:lnSpc>
              <a:spcBef>
                <a:spcPts val="0"/>
              </a:spcBef>
              <a:buNone/>
            </a:pPr>
            <a:r>
              <a:rPr lang="cs-CZ" dirty="0" smtClean="0"/>
              <a:t>prostředky pro vyjádření emocí, pocitů, nálad, fantazie, představ a osobních zkušeností –manipulace s objekty, pohyb těla a jeho umístění v prostoru, akční tvar malby a kresby </a:t>
            </a:r>
          </a:p>
          <a:p>
            <a:pPr marL="0" indent="0">
              <a:lnSpc>
                <a:spcPct val="120000"/>
              </a:lnSpc>
              <a:spcBef>
                <a:spcPts val="0"/>
              </a:spcBef>
              <a:buNone/>
            </a:pPr>
            <a:r>
              <a:rPr lang="cs-CZ" dirty="0" smtClean="0"/>
              <a:t>OVĚŘOVÁNÍ KOMUNIKAČNÍCH ÚČINKŮ </a:t>
            </a:r>
          </a:p>
          <a:p>
            <a:pPr marL="0" indent="0">
              <a:lnSpc>
                <a:spcPct val="120000"/>
              </a:lnSpc>
              <a:spcBef>
                <a:spcPts val="0"/>
              </a:spcBef>
              <a:buNone/>
            </a:pPr>
            <a:r>
              <a:rPr lang="cs-CZ" dirty="0" smtClean="0"/>
              <a:t>osobní postoj v komunikaci – jeho utváření a zdůvodňování; odlišné interpretace vizuálně obrazných vyjádření (samostatně vytvořených a přejatých) v rámci skupin, v nichž se dítě pohybuje; jejich porovnávání s vlastní interpretací </a:t>
            </a:r>
          </a:p>
          <a:p>
            <a:pPr marL="0" indent="0">
              <a:buNone/>
            </a:pPr>
            <a:r>
              <a:rPr lang="cs-CZ" dirty="0" smtClean="0"/>
              <a:t>komunikační </a:t>
            </a:r>
            <a:r>
              <a:rPr lang="cs-CZ" dirty="0"/>
              <a:t>obsah vizuálně obrazných vyjádření – v komunikaci se spolužáky, rodinnými příslušníky a v rámci skupin, v nichž se žák pohybuje (ve škole i mimo školu); vysvětlování výsledků tvorby podle svých schopností a zaměření </a:t>
            </a:r>
          </a:p>
          <a:p>
            <a:pPr marL="0" indent="0">
              <a:lnSpc>
                <a:spcPct val="120000"/>
              </a:lnSpc>
              <a:spcBef>
                <a:spcPts val="0"/>
              </a:spcBef>
              <a:buNone/>
            </a:pPr>
            <a:r>
              <a:rPr lang="cs-CZ" b="1" dirty="0" smtClean="0"/>
              <a:t>Výtvarný úkol a(nebo) řešený problém</a:t>
            </a:r>
            <a:r>
              <a:rPr lang="cs-CZ" dirty="0" smtClean="0"/>
              <a:t>: znázornit tvar z </a:t>
            </a:r>
            <a:r>
              <a:rPr lang="cs-CZ" dirty="0" smtClean="0"/>
              <a:t>představy, transformace 2D/3D                                                                                        </a:t>
            </a:r>
            <a:r>
              <a:rPr lang="cs-CZ" b="1" dirty="0" smtClean="0"/>
              <a:t>Klíčová slova</a:t>
            </a:r>
            <a:r>
              <a:rPr lang="cs-CZ" dirty="0" smtClean="0"/>
              <a:t>: představit si, mrak, tvar, hádanka                                                                                                                           </a:t>
            </a:r>
            <a:r>
              <a:rPr lang="cs-CZ" b="1" dirty="0" smtClean="0"/>
              <a:t>Hlavní vizuálně obrazné prostředky</a:t>
            </a:r>
            <a:r>
              <a:rPr lang="cs-CZ" dirty="0" smtClean="0"/>
              <a:t>: tvar, prostor</a:t>
            </a:r>
          </a:p>
          <a:p>
            <a:pPr marL="0" indent="0">
              <a:lnSpc>
                <a:spcPct val="120000"/>
              </a:lnSpc>
              <a:spcBef>
                <a:spcPts val="0"/>
              </a:spcBef>
              <a:buNone/>
            </a:pPr>
            <a:r>
              <a:rPr lang="cs-CZ" b="1" dirty="0" smtClean="0"/>
              <a:t>Druh(y) výtvarné činnosti</a:t>
            </a:r>
            <a:r>
              <a:rPr lang="cs-CZ" dirty="0" smtClean="0"/>
              <a:t>: výtvarná imaginace, komunikace</a:t>
            </a:r>
          </a:p>
          <a:p>
            <a:pPr marL="0" indent="0">
              <a:lnSpc>
                <a:spcPct val="120000"/>
              </a:lnSpc>
              <a:spcBef>
                <a:spcPts val="0"/>
              </a:spcBef>
              <a:buNone/>
            </a:pPr>
            <a:r>
              <a:rPr lang="cs-CZ" b="1" dirty="0" smtClean="0"/>
              <a:t>Technické realizační prostředky</a:t>
            </a:r>
            <a:r>
              <a:rPr lang="cs-CZ" dirty="0" smtClean="0"/>
              <a:t>: mačkání hedvábného </a:t>
            </a:r>
            <a:r>
              <a:rPr lang="cs-CZ" dirty="0"/>
              <a:t>papíru formátu A0 </a:t>
            </a:r>
          </a:p>
        </p:txBody>
      </p:sp>
      <p:pic>
        <p:nvPicPr>
          <p:cNvPr id="4098" name="Obrázek 7" descr="C:\Documents and Settings\uživatel\Dokumenty\fakulta\konference\liberec\kaločová lucie\DSC0783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0124" y="4365104"/>
            <a:ext cx="2977687" cy="2232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Obrázek 6" descr="C:\Documents and Settings\uživatel\Dokumenty\fakulta\konference\liberec\kaločová lucie\DSC0789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79912" y="4352366"/>
            <a:ext cx="1691932" cy="22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12262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490066"/>
          </a:xfrm>
        </p:spPr>
        <p:txBody>
          <a:bodyPr>
            <a:normAutofit/>
          </a:bodyPr>
          <a:lstStyle/>
          <a:p>
            <a:pPr algn="l"/>
            <a:r>
              <a:rPr lang="cs-CZ" sz="1800" dirty="0"/>
              <a:t>Úkol č. </a:t>
            </a:r>
            <a:r>
              <a:rPr lang="cs-CZ" sz="1800" dirty="0" smtClean="0"/>
              <a:t>4</a:t>
            </a:r>
            <a:endParaRPr lang="cs-CZ" sz="1800" dirty="0"/>
          </a:p>
        </p:txBody>
      </p:sp>
      <p:sp>
        <p:nvSpPr>
          <p:cNvPr id="3" name="Zástupný symbol pro obsah 2"/>
          <p:cNvSpPr>
            <a:spLocks noGrp="1"/>
          </p:cNvSpPr>
          <p:nvPr>
            <p:ph idx="1"/>
          </p:nvPr>
        </p:nvSpPr>
        <p:spPr>
          <a:xfrm>
            <a:off x="395536" y="836712"/>
            <a:ext cx="8229600" cy="4525963"/>
          </a:xfrm>
        </p:spPr>
        <p:txBody>
          <a:bodyPr>
            <a:normAutofit fontScale="47500" lnSpcReduction="20000"/>
          </a:bodyPr>
          <a:lstStyle/>
          <a:p>
            <a:pPr marL="0" indent="0">
              <a:lnSpc>
                <a:spcPct val="120000"/>
              </a:lnSpc>
              <a:spcBef>
                <a:spcPts val="0"/>
              </a:spcBef>
              <a:buNone/>
            </a:pPr>
            <a:r>
              <a:rPr lang="cs-CZ" b="1" dirty="0"/>
              <a:t>Námět:</a:t>
            </a:r>
            <a:r>
              <a:rPr lang="cs-CZ" dirty="0"/>
              <a:t> </a:t>
            </a:r>
            <a:r>
              <a:rPr lang="cs-CZ" dirty="0"/>
              <a:t>Mrak, mráček, obláček mého dne</a:t>
            </a:r>
            <a:r>
              <a:rPr lang="cs-CZ" dirty="0" smtClean="0"/>
              <a:t>.</a:t>
            </a:r>
          </a:p>
          <a:p>
            <a:pPr marL="0" indent="0">
              <a:lnSpc>
                <a:spcPct val="120000"/>
              </a:lnSpc>
              <a:spcBef>
                <a:spcPts val="0"/>
              </a:spcBef>
              <a:buNone/>
            </a:pPr>
            <a:r>
              <a:rPr lang="cs-CZ" b="1" dirty="0" smtClean="0"/>
              <a:t>Učivo</a:t>
            </a:r>
            <a:r>
              <a:rPr lang="cs-CZ" b="1" dirty="0"/>
              <a:t>:</a:t>
            </a:r>
            <a:r>
              <a:rPr lang="cs-CZ" dirty="0"/>
              <a:t> ROZVÍJENÍ SMYSLOVÉ CITLIVOSTI</a:t>
            </a:r>
          </a:p>
          <a:p>
            <a:pPr marL="0" indent="0">
              <a:buNone/>
            </a:pPr>
            <a:r>
              <a:rPr lang="cs-CZ" dirty="0"/>
              <a:t>prvky vizuálně obrazného vyjádření – linie, </a:t>
            </a:r>
            <a:r>
              <a:rPr lang="cs-CZ" dirty="0" smtClean="0"/>
              <a:t>tvary, objemy</a:t>
            </a:r>
            <a:r>
              <a:rPr lang="cs-CZ" dirty="0"/>
              <a:t>, </a:t>
            </a:r>
            <a:r>
              <a:rPr lang="cs-CZ" dirty="0" err="1"/>
              <a:t>světlostní</a:t>
            </a:r>
            <a:r>
              <a:rPr lang="cs-CZ" dirty="0"/>
              <a:t> </a:t>
            </a:r>
            <a:r>
              <a:rPr lang="cs-CZ" dirty="0" smtClean="0"/>
              <a:t>kvality</a:t>
            </a:r>
            <a:r>
              <a:rPr lang="cs-CZ" dirty="0"/>
              <a:t>, </a:t>
            </a:r>
            <a:r>
              <a:rPr lang="cs-CZ" dirty="0" smtClean="0"/>
              <a:t>proměny </a:t>
            </a:r>
            <a:r>
              <a:rPr lang="cs-CZ" dirty="0"/>
              <a:t>v ploše, objemu a prostoru </a:t>
            </a:r>
            <a:r>
              <a:rPr lang="cs-CZ" dirty="0" smtClean="0"/>
              <a:t>;</a:t>
            </a:r>
            <a:endParaRPr lang="cs-CZ" dirty="0"/>
          </a:p>
          <a:p>
            <a:pPr marL="0" indent="0">
              <a:lnSpc>
                <a:spcPct val="120000"/>
              </a:lnSpc>
              <a:spcBef>
                <a:spcPts val="0"/>
              </a:spcBef>
              <a:buNone/>
            </a:pPr>
            <a:r>
              <a:rPr lang="cs-CZ" dirty="0" smtClean="0"/>
              <a:t>UPLATŇOVÁNÍ </a:t>
            </a:r>
            <a:r>
              <a:rPr lang="cs-CZ" dirty="0"/>
              <a:t>SUBJEKTIVITY </a:t>
            </a:r>
          </a:p>
          <a:p>
            <a:pPr marL="0" indent="0">
              <a:lnSpc>
                <a:spcPct val="120000"/>
              </a:lnSpc>
              <a:spcBef>
                <a:spcPts val="0"/>
              </a:spcBef>
              <a:buNone/>
            </a:pPr>
            <a:r>
              <a:rPr lang="cs-CZ" dirty="0"/>
              <a:t>prostředky pro vyjádření emocí, pocitů, nálad, fantazie, představ a osobních zkušeností –manipulace s objekty, pohyb těla a jeho umístění v </a:t>
            </a:r>
            <a:r>
              <a:rPr lang="cs-CZ" dirty="0" smtClean="0"/>
              <a:t>prostoru</a:t>
            </a:r>
          </a:p>
          <a:p>
            <a:pPr marL="0" indent="0">
              <a:lnSpc>
                <a:spcPct val="120000"/>
              </a:lnSpc>
              <a:spcBef>
                <a:spcPts val="0"/>
              </a:spcBef>
              <a:buNone/>
            </a:pPr>
            <a:r>
              <a:rPr lang="cs-CZ" dirty="0" smtClean="0"/>
              <a:t>OVĚŘOVÁNÍ </a:t>
            </a:r>
            <a:r>
              <a:rPr lang="cs-CZ" dirty="0"/>
              <a:t>KOMUNIKAČNÍCH ÚČINKŮ </a:t>
            </a:r>
          </a:p>
          <a:p>
            <a:pPr marL="0" indent="0">
              <a:lnSpc>
                <a:spcPct val="120000"/>
              </a:lnSpc>
              <a:spcBef>
                <a:spcPts val="0"/>
              </a:spcBef>
              <a:buNone/>
            </a:pPr>
            <a:r>
              <a:rPr lang="cs-CZ" dirty="0"/>
              <a:t>osobní postoj v komunikaci – jeho utváření a zdůvodňování; odlišné interpretace vizuálně obrazných vyjádření (samostatně vytvořených a přejatých) v rámci skupin, v nichž se dítě pohybuje; jejich porovnávání s vlastní interpretací </a:t>
            </a:r>
          </a:p>
          <a:p>
            <a:pPr marL="0" indent="0">
              <a:buNone/>
            </a:pPr>
            <a:r>
              <a:rPr lang="cs-CZ" dirty="0"/>
              <a:t>komunikační obsah vizuálně obrazných vyjádření – v komunikaci se spolužáky, rodinnými příslušníky a v rámci skupin, v nichž se žák pohybuje (ve škole i mimo školu); vysvětlování výsledků tvorby podle svých schopností a zaměření </a:t>
            </a:r>
          </a:p>
          <a:p>
            <a:pPr marL="0" indent="0">
              <a:lnSpc>
                <a:spcPct val="120000"/>
              </a:lnSpc>
              <a:spcBef>
                <a:spcPts val="0"/>
              </a:spcBef>
              <a:buNone/>
            </a:pPr>
            <a:r>
              <a:rPr lang="cs-CZ" b="1" dirty="0"/>
              <a:t>Výtvarný úkol a(nebo) řešený problém</a:t>
            </a:r>
            <a:r>
              <a:rPr lang="cs-CZ" dirty="0"/>
              <a:t>: </a:t>
            </a:r>
            <a:r>
              <a:rPr lang="cs-CZ" dirty="0" smtClean="0"/>
              <a:t>vymodelovat tvar z drátu, pozorovat transformaci 3D/2D</a:t>
            </a:r>
          </a:p>
          <a:p>
            <a:pPr marL="0" indent="0">
              <a:lnSpc>
                <a:spcPct val="120000"/>
              </a:lnSpc>
              <a:spcBef>
                <a:spcPts val="0"/>
              </a:spcBef>
              <a:buNone/>
            </a:pPr>
            <a:r>
              <a:rPr lang="cs-CZ" b="1" dirty="0" smtClean="0"/>
              <a:t>Klíčová </a:t>
            </a:r>
            <a:r>
              <a:rPr lang="cs-CZ" b="1" dirty="0"/>
              <a:t>slova</a:t>
            </a:r>
            <a:r>
              <a:rPr lang="cs-CZ" dirty="0"/>
              <a:t>: </a:t>
            </a:r>
            <a:r>
              <a:rPr lang="cs-CZ" dirty="0" smtClean="0"/>
              <a:t>mrak</a:t>
            </a:r>
            <a:r>
              <a:rPr lang="cs-CZ" dirty="0"/>
              <a:t>, tvar, </a:t>
            </a:r>
            <a:r>
              <a:rPr lang="cs-CZ" dirty="0" smtClean="0"/>
              <a:t>prostor, změna, stín                                                                                                                          </a:t>
            </a:r>
            <a:r>
              <a:rPr lang="cs-CZ" b="1" dirty="0"/>
              <a:t>Hlavní vizuálně obrazné prostředky</a:t>
            </a:r>
            <a:r>
              <a:rPr lang="cs-CZ" dirty="0"/>
              <a:t>: tvar, </a:t>
            </a:r>
            <a:r>
              <a:rPr lang="cs-CZ" dirty="0" smtClean="0"/>
              <a:t>prostor, světlo</a:t>
            </a:r>
            <a:endParaRPr lang="cs-CZ" dirty="0"/>
          </a:p>
          <a:p>
            <a:pPr marL="0" indent="0">
              <a:lnSpc>
                <a:spcPct val="120000"/>
              </a:lnSpc>
              <a:spcBef>
                <a:spcPts val="0"/>
              </a:spcBef>
              <a:buNone/>
            </a:pPr>
            <a:r>
              <a:rPr lang="cs-CZ" b="1" dirty="0"/>
              <a:t>Druh(y) výtvarné činnosti</a:t>
            </a:r>
            <a:r>
              <a:rPr lang="cs-CZ" dirty="0"/>
              <a:t>: </a:t>
            </a:r>
            <a:r>
              <a:rPr lang="cs-CZ" dirty="0" smtClean="0"/>
              <a:t>výtvarné vnímání, výtvarná tvorba</a:t>
            </a:r>
            <a:endParaRPr lang="cs-CZ" dirty="0"/>
          </a:p>
          <a:p>
            <a:pPr marL="0" indent="0">
              <a:lnSpc>
                <a:spcPct val="120000"/>
              </a:lnSpc>
              <a:spcBef>
                <a:spcPts val="0"/>
              </a:spcBef>
              <a:buNone/>
            </a:pPr>
            <a:r>
              <a:rPr lang="cs-CZ" b="1" dirty="0"/>
              <a:t>Technické realizační prostředky</a:t>
            </a:r>
            <a:r>
              <a:rPr lang="cs-CZ" dirty="0"/>
              <a:t>: </a:t>
            </a:r>
            <a:r>
              <a:rPr lang="cs-CZ" dirty="0" smtClean="0"/>
              <a:t>dráty </a:t>
            </a:r>
            <a:r>
              <a:rPr lang="cs-CZ" dirty="0"/>
              <a:t>a </a:t>
            </a:r>
            <a:r>
              <a:rPr lang="cs-CZ" dirty="0" smtClean="0"/>
              <a:t>další materiály</a:t>
            </a:r>
            <a:endParaRPr lang="cs-CZ" dirty="0"/>
          </a:p>
          <a:p>
            <a:endParaRPr lang="cs-CZ" dirty="0"/>
          </a:p>
        </p:txBody>
      </p:sp>
    </p:spTree>
    <p:extLst>
      <p:ext uri="{BB962C8B-B14F-4D97-AF65-F5344CB8AC3E}">
        <p14:creationId xmlns:p14="http://schemas.microsoft.com/office/powerpoint/2010/main" val="37166717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25434" y="404663"/>
            <a:ext cx="2167796" cy="2933749"/>
          </a:xfrm>
          <a:prstGeom prst="rect">
            <a:avLst/>
          </a:prstGeom>
          <a:noFill/>
          <a:extLst>
            <a:ext uri="{909E8E84-426E-40DD-AFC4-6F175D3DCCD1}">
              <a14:hiddenFill xmlns:a14="http://schemas.microsoft.com/office/drawing/2010/main">
                <a:solidFill>
                  <a:srgbClr val="FFFFFF"/>
                </a:solidFill>
              </a14:hiddenFill>
            </a:ext>
          </a:extLst>
        </p:spPr>
      </p:pic>
      <p:pic>
        <p:nvPicPr>
          <p:cNvPr id="2051" name="Obrázek 9" descr="C:\Documents and Settings\uživatel\Dokumenty\fakulta\konference\liberec\kaločová lucie\DSC0799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03283" y="404665"/>
            <a:ext cx="2183985" cy="293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Obrázek 10" descr="C:\Documents and Settings\uživatel\Dokumenty\fakulta\konference\liberec\kaločová lucie\DSC0799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1600" y="404664"/>
            <a:ext cx="2198499" cy="2933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Obrázek 12" descr="C:\Documents and Settings\uživatel\Dokumenty\fakulta\konference\liberec\kaločová lucie\DSC0796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8199" y="3562857"/>
            <a:ext cx="2191900" cy="2924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Obrázek 13" descr="C:\Documents and Settings\uživatel\Dokumenty\fakulta\konference\liberec\kaločová lucie\DSC0796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03283" y="3573016"/>
            <a:ext cx="2169788" cy="2895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Obrázek 14" descr="C:\Documents and Settings\uživatel\Dokumenty\fakulta\konference\liberec\kaločová lucie\DSC07975.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47864" y="3573016"/>
            <a:ext cx="2175193" cy="2895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93831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850106"/>
          </a:xfrm>
        </p:spPr>
        <p:txBody>
          <a:bodyPr>
            <a:normAutofit/>
          </a:bodyPr>
          <a:lstStyle/>
          <a:p>
            <a:pPr algn="l"/>
            <a:r>
              <a:rPr lang="cs-CZ" sz="2400" dirty="0" smtClean="0"/>
              <a:t>Téma: </a:t>
            </a:r>
            <a:r>
              <a:rPr lang="cs-CZ" sz="2400" dirty="0"/>
              <a:t>„Bílá 1“ </a:t>
            </a:r>
            <a:endParaRPr lang="cs-CZ" sz="2400" dirty="0"/>
          </a:p>
        </p:txBody>
      </p:sp>
      <p:sp>
        <p:nvSpPr>
          <p:cNvPr id="3" name="Zástupný symbol pro obsah 2"/>
          <p:cNvSpPr>
            <a:spLocks noGrp="1"/>
          </p:cNvSpPr>
          <p:nvPr>
            <p:ph idx="1"/>
          </p:nvPr>
        </p:nvSpPr>
        <p:spPr>
          <a:xfrm>
            <a:off x="457200" y="980729"/>
            <a:ext cx="8229600" cy="3240360"/>
          </a:xfrm>
        </p:spPr>
        <p:txBody>
          <a:bodyPr>
            <a:normAutofit fontScale="62500" lnSpcReduction="20000"/>
          </a:bodyPr>
          <a:lstStyle/>
          <a:p>
            <a:pPr marL="0" indent="0">
              <a:buNone/>
            </a:pPr>
            <a:r>
              <a:rPr lang="cs-CZ" dirty="0"/>
              <a:t>Úkol č. 1: </a:t>
            </a:r>
            <a:endParaRPr lang="cs-CZ" dirty="0" smtClean="0"/>
          </a:p>
          <a:p>
            <a:pPr marL="0" indent="0">
              <a:buNone/>
            </a:pPr>
            <a:r>
              <a:rPr lang="cs-CZ" b="1" dirty="0" smtClean="0"/>
              <a:t>Námět:</a:t>
            </a:r>
            <a:r>
              <a:rPr lang="cs-CZ" dirty="0" smtClean="0"/>
              <a:t> Bílá </a:t>
            </a:r>
            <a:r>
              <a:rPr lang="cs-CZ" dirty="0"/>
              <a:t>není jen jedna </a:t>
            </a:r>
          </a:p>
          <a:p>
            <a:pPr marL="0" indent="0">
              <a:buNone/>
            </a:pPr>
            <a:r>
              <a:rPr lang="cs-CZ" b="1" dirty="0" smtClean="0"/>
              <a:t>Učivo</a:t>
            </a:r>
            <a:r>
              <a:rPr lang="cs-CZ" b="1" dirty="0"/>
              <a:t>:</a:t>
            </a:r>
            <a:r>
              <a:rPr lang="cs-CZ" dirty="0"/>
              <a:t> ROZVÍJENÍ SMYSLOVÉ CITLIVOSTI </a:t>
            </a:r>
          </a:p>
          <a:p>
            <a:pPr marL="0" indent="0">
              <a:buNone/>
            </a:pPr>
            <a:r>
              <a:rPr lang="cs-CZ" dirty="0"/>
              <a:t>prvky vizuálně obrazného vyjádření </a:t>
            </a:r>
            <a:r>
              <a:rPr lang="cs-CZ" dirty="0" smtClean="0"/>
              <a:t>–</a:t>
            </a:r>
            <a:r>
              <a:rPr lang="cs-CZ" dirty="0" err="1" smtClean="0"/>
              <a:t>světlostní</a:t>
            </a:r>
            <a:r>
              <a:rPr lang="cs-CZ" dirty="0" smtClean="0"/>
              <a:t> </a:t>
            </a:r>
            <a:r>
              <a:rPr lang="cs-CZ" dirty="0"/>
              <a:t>a barevné </a:t>
            </a:r>
            <a:r>
              <a:rPr lang="cs-CZ" dirty="0" smtClean="0"/>
              <a:t>kvality</a:t>
            </a:r>
            <a:endParaRPr lang="cs-CZ" dirty="0"/>
          </a:p>
          <a:p>
            <a:pPr marL="0" indent="0">
              <a:lnSpc>
                <a:spcPct val="120000"/>
              </a:lnSpc>
              <a:spcBef>
                <a:spcPts val="0"/>
              </a:spcBef>
              <a:buNone/>
            </a:pPr>
            <a:r>
              <a:rPr lang="cs-CZ" b="1" dirty="0" smtClean="0"/>
              <a:t>Výtvarný </a:t>
            </a:r>
            <a:r>
              <a:rPr lang="cs-CZ" b="1" dirty="0"/>
              <a:t>úkol a(nebo) řešený problém</a:t>
            </a:r>
            <a:r>
              <a:rPr lang="cs-CZ" dirty="0"/>
              <a:t>: </a:t>
            </a:r>
            <a:r>
              <a:rPr lang="cs-CZ" dirty="0" smtClean="0"/>
              <a:t>najdi co největší množství bílých odstínů</a:t>
            </a:r>
            <a:endParaRPr lang="cs-CZ" dirty="0"/>
          </a:p>
          <a:p>
            <a:pPr marL="0" indent="0">
              <a:lnSpc>
                <a:spcPct val="120000"/>
              </a:lnSpc>
              <a:spcBef>
                <a:spcPts val="0"/>
              </a:spcBef>
              <a:buNone/>
            </a:pPr>
            <a:r>
              <a:rPr lang="cs-CZ" b="1" dirty="0"/>
              <a:t>Klíčová slova</a:t>
            </a:r>
            <a:r>
              <a:rPr lang="cs-CZ" dirty="0"/>
              <a:t>: barva, </a:t>
            </a:r>
            <a:r>
              <a:rPr lang="cs-CZ" dirty="0" smtClean="0"/>
              <a:t>odstín, rozdíl, porovnávání                                                                                                                           </a:t>
            </a:r>
            <a:r>
              <a:rPr lang="cs-CZ" b="1" dirty="0"/>
              <a:t>Hlavní vizuálně obrazné prostředky</a:t>
            </a:r>
            <a:r>
              <a:rPr lang="cs-CZ" dirty="0"/>
              <a:t>: </a:t>
            </a:r>
            <a:r>
              <a:rPr lang="cs-CZ" dirty="0" smtClean="0"/>
              <a:t>barva, kontrast                                                                                     </a:t>
            </a:r>
            <a:r>
              <a:rPr lang="cs-CZ" b="1" dirty="0"/>
              <a:t>Druh(y) výtvarné činnosti</a:t>
            </a:r>
            <a:r>
              <a:rPr lang="cs-CZ" dirty="0"/>
              <a:t>: </a:t>
            </a:r>
            <a:r>
              <a:rPr lang="cs-CZ" dirty="0" smtClean="0"/>
              <a:t>výtvarné vnímání                                                                                                   </a:t>
            </a:r>
            <a:r>
              <a:rPr lang="cs-CZ" b="1" dirty="0"/>
              <a:t>Technické realizační prostředky</a:t>
            </a:r>
            <a:r>
              <a:rPr lang="cs-CZ" dirty="0"/>
              <a:t>: </a:t>
            </a:r>
            <a:r>
              <a:rPr lang="cs-CZ" dirty="0" smtClean="0"/>
              <a:t>manipulace s předměty</a:t>
            </a:r>
            <a:endParaRPr lang="cs-CZ" dirty="0"/>
          </a:p>
        </p:txBody>
      </p:sp>
      <p:pic>
        <p:nvPicPr>
          <p:cNvPr id="4" name="Obrázek 3" descr="IMG_834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4221088"/>
            <a:ext cx="3248025" cy="2428875"/>
          </a:xfrm>
          <a:prstGeom prst="rect">
            <a:avLst/>
          </a:prstGeom>
          <a:noFill/>
          <a:ln>
            <a:noFill/>
          </a:ln>
        </p:spPr>
      </p:pic>
    </p:spTree>
    <p:extLst>
      <p:ext uri="{BB962C8B-B14F-4D97-AF65-F5344CB8AC3E}">
        <p14:creationId xmlns:p14="http://schemas.microsoft.com/office/powerpoint/2010/main" val="167064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332656"/>
            <a:ext cx="8085584" cy="864096"/>
          </a:xfrm>
        </p:spPr>
        <p:txBody>
          <a:bodyPr>
            <a:normAutofit fontScale="90000"/>
          </a:bodyPr>
          <a:lstStyle/>
          <a:p>
            <a:pPr algn="l"/>
            <a:r>
              <a:rPr lang="cs-CZ" sz="2000" dirty="0"/>
              <a:t>Úkol č. 2: </a:t>
            </a:r>
            <a:r>
              <a:rPr lang="cs-CZ" dirty="0"/>
              <a:t/>
            </a:r>
            <a:br>
              <a:rPr lang="cs-CZ" dirty="0"/>
            </a:br>
            <a:endParaRPr lang="cs-CZ" dirty="0"/>
          </a:p>
        </p:txBody>
      </p:sp>
      <p:sp>
        <p:nvSpPr>
          <p:cNvPr id="3" name="Zástupný symbol pro obsah 2"/>
          <p:cNvSpPr>
            <a:spLocks noGrp="1"/>
          </p:cNvSpPr>
          <p:nvPr>
            <p:ph idx="1"/>
          </p:nvPr>
        </p:nvSpPr>
        <p:spPr>
          <a:xfrm>
            <a:off x="467544" y="653207"/>
            <a:ext cx="8435280" cy="3312368"/>
          </a:xfrm>
        </p:spPr>
        <p:txBody>
          <a:bodyPr>
            <a:normAutofit fontScale="55000" lnSpcReduction="20000"/>
          </a:bodyPr>
          <a:lstStyle/>
          <a:p>
            <a:pPr marL="0" indent="0">
              <a:lnSpc>
                <a:spcPct val="120000"/>
              </a:lnSpc>
              <a:spcBef>
                <a:spcPts val="0"/>
              </a:spcBef>
              <a:buNone/>
            </a:pPr>
            <a:r>
              <a:rPr lang="cs-CZ" b="1" dirty="0" smtClean="0"/>
              <a:t>Námět</a:t>
            </a:r>
            <a:r>
              <a:rPr lang="cs-CZ" b="1" dirty="0"/>
              <a:t>:</a:t>
            </a:r>
            <a:r>
              <a:rPr lang="cs-CZ" dirty="0"/>
              <a:t> Kam se to schovalo? </a:t>
            </a:r>
          </a:p>
          <a:p>
            <a:pPr marL="0" indent="0">
              <a:lnSpc>
                <a:spcPct val="120000"/>
              </a:lnSpc>
              <a:spcBef>
                <a:spcPts val="0"/>
              </a:spcBef>
              <a:buNone/>
            </a:pPr>
            <a:r>
              <a:rPr lang="cs-CZ" b="1" dirty="0" smtClean="0"/>
              <a:t>Učivo</a:t>
            </a:r>
            <a:r>
              <a:rPr lang="cs-CZ" b="1" dirty="0"/>
              <a:t>:</a:t>
            </a:r>
            <a:r>
              <a:rPr lang="cs-CZ" dirty="0"/>
              <a:t> ROZVÍJENÍ SMYSLOVÉ CITLIVOSTI </a:t>
            </a:r>
            <a:r>
              <a:rPr lang="cs-CZ" dirty="0" smtClean="0"/>
              <a:t>prvky </a:t>
            </a:r>
            <a:r>
              <a:rPr lang="cs-CZ" dirty="0"/>
              <a:t>vizuálně obrazného vyjádření –</a:t>
            </a:r>
            <a:r>
              <a:rPr lang="cs-CZ" dirty="0" err="1"/>
              <a:t>světlostní</a:t>
            </a:r>
            <a:r>
              <a:rPr lang="cs-CZ" dirty="0"/>
              <a:t> a barevné </a:t>
            </a:r>
            <a:r>
              <a:rPr lang="cs-CZ" dirty="0" smtClean="0"/>
              <a:t>kvality</a:t>
            </a:r>
          </a:p>
          <a:p>
            <a:pPr marL="0" indent="0">
              <a:lnSpc>
                <a:spcPct val="120000"/>
              </a:lnSpc>
              <a:spcBef>
                <a:spcPts val="0"/>
              </a:spcBef>
              <a:buNone/>
            </a:pPr>
            <a:r>
              <a:rPr lang="cs-CZ" dirty="0"/>
              <a:t>OVĚŘOVÁNÍ KOMUNIKAČNÍCH ÚČINKŮ </a:t>
            </a:r>
            <a:r>
              <a:rPr lang="cs-CZ" dirty="0" smtClean="0"/>
              <a:t>osobní </a:t>
            </a:r>
            <a:r>
              <a:rPr lang="cs-CZ" dirty="0"/>
              <a:t>postoj v komunikaci – jeho utváření a zdůvodňování; </a:t>
            </a:r>
          </a:p>
          <a:p>
            <a:pPr marL="0" indent="0">
              <a:lnSpc>
                <a:spcPct val="120000"/>
              </a:lnSpc>
              <a:spcBef>
                <a:spcPts val="0"/>
              </a:spcBef>
              <a:buNone/>
            </a:pPr>
            <a:r>
              <a:rPr lang="cs-CZ" b="1" dirty="0" smtClean="0"/>
              <a:t>Výtvarný </a:t>
            </a:r>
            <a:r>
              <a:rPr lang="cs-CZ" b="1" dirty="0"/>
              <a:t>úkol a(nebo) řešený problém</a:t>
            </a:r>
            <a:r>
              <a:rPr lang="cs-CZ" dirty="0"/>
              <a:t>: </a:t>
            </a:r>
            <a:r>
              <a:rPr lang="cs-CZ" dirty="0" smtClean="0"/>
              <a:t>Čím to je, že jednou vidíme polárníka zřetelně a jindy ne?</a:t>
            </a:r>
            <a:endParaRPr lang="cs-CZ" dirty="0"/>
          </a:p>
          <a:p>
            <a:pPr marL="0" indent="0">
              <a:lnSpc>
                <a:spcPct val="120000"/>
              </a:lnSpc>
              <a:spcBef>
                <a:spcPts val="0"/>
              </a:spcBef>
              <a:buNone/>
            </a:pPr>
            <a:r>
              <a:rPr lang="cs-CZ" b="1" dirty="0"/>
              <a:t>Klíčová slova</a:t>
            </a:r>
            <a:r>
              <a:rPr lang="cs-CZ" dirty="0"/>
              <a:t>: </a:t>
            </a:r>
            <a:r>
              <a:rPr lang="cs-CZ" dirty="0" smtClean="0"/>
              <a:t>stín, osvětlení, odstín</a:t>
            </a:r>
            <a:r>
              <a:rPr lang="cs-CZ" dirty="0"/>
              <a:t>, </a:t>
            </a:r>
            <a:r>
              <a:rPr lang="cs-CZ" dirty="0" smtClean="0"/>
              <a:t>pozadí                                                                                                                         </a:t>
            </a:r>
          </a:p>
          <a:p>
            <a:pPr marL="0" indent="0">
              <a:lnSpc>
                <a:spcPct val="120000"/>
              </a:lnSpc>
              <a:spcBef>
                <a:spcPts val="0"/>
              </a:spcBef>
              <a:buNone/>
            </a:pPr>
            <a:r>
              <a:rPr lang="cs-CZ" b="1" dirty="0" smtClean="0"/>
              <a:t>Hlavní </a:t>
            </a:r>
            <a:r>
              <a:rPr lang="cs-CZ" b="1" dirty="0"/>
              <a:t>vizuálně obrazné prostředky</a:t>
            </a:r>
            <a:r>
              <a:rPr lang="cs-CZ" dirty="0"/>
              <a:t>: </a:t>
            </a:r>
            <a:r>
              <a:rPr lang="cs-CZ" dirty="0" smtClean="0"/>
              <a:t>světlo, barva</a:t>
            </a:r>
            <a:r>
              <a:rPr lang="cs-CZ" dirty="0"/>
              <a:t>, kontrast                                                                         </a:t>
            </a:r>
            <a:endParaRPr lang="cs-CZ" dirty="0" smtClean="0"/>
          </a:p>
          <a:p>
            <a:pPr marL="0" indent="0">
              <a:lnSpc>
                <a:spcPct val="120000"/>
              </a:lnSpc>
              <a:spcBef>
                <a:spcPts val="0"/>
              </a:spcBef>
              <a:buNone/>
            </a:pPr>
            <a:r>
              <a:rPr lang="cs-CZ" b="1" dirty="0" smtClean="0"/>
              <a:t>Druh(y</a:t>
            </a:r>
            <a:r>
              <a:rPr lang="cs-CZ" b="1" dirty="0"/>
              <a:t>) výtvarné činnosti</a:t>
            </a:r>
            <a:r>
              <a:rPr lang="cs-CZ" dirty="0"/>
              <a:t>: výtvarné vnímání                                                                                                   </a:t>
            </a:r>
            <a:endParaRPr lang="cs-CZ" dirty="0" smtClean="0"/>
          </a:p>
          <a:p>
            <a:pPr marL="0" indent="0">
              <a:lnSpc>
                <a:spcPct val="120000"/>
              </a:lnSpc>
              <a:spcBef>
                <a:spcPts val="0"/>
              </a:spcBef>
              <a:buNone/>
            </a:pPr>
            <a:r>
              <a:rPr lang="cs-CZ" b="1" dirty="0" smtClean="0"/>
              <a:t>Technické </a:t>
            </a:r>
            <a:r>
              <a:rPr lang="cs-CZ" b="1" dirty="0"/>
              <a:t>realizační prostředky</a:t>
            </a:r>
            <a:r>
              <a:rPr lang="cs-CZ" dirty="0"/>
              <a:t>: manipulace s předměty</a:t>
            </a:r>
          </a:p>
          <a:p>
            <a:pPr marL="0" indent="0">
              <a:buNone/>
            </a:pPr>
            <a:endParaRPr lang="cs-CZ" dirty="0"/>
          </a:p>
        </p:txBody>
      </p:sp>
      <p:pic>
        <p:nvPicPr>
          <p:cNvPr id="3074" name="Obrázek 1" descr="IMG_8344"/>
          <p:cNvPicPr>
            <a:picLocks noChangeAspect="1" noChangeArrowheads="1"/>
          </p:cNvPicPr>
          <p:nvPr/>
        </p:nvPicPr>
        <p:blipFill>
          <a:blip r:embed="rId3" cstate="print">
            <a:extLst>
              <a:ext uri="{28A0092B-C50C-407E-A947-70E740481C1C}">
                <a14:useLocalDpi xmlns:a14="http://schemas.microsoft.com/office/drawing/2010/main" val="0"/>
              </a:ext>
            </a:extLst>
          </a:blip>
          <a:srcRect t="6406" b="6406"/>
          <a:stretch>
            <a:fillRect/>
          </a:stretch>
        </p:blipFill>
        <p:spPr bwMode="auto">
          <a:xfrm>
            <a:off x="539552" y="3965575"/>
            <a:ext cx="3595688" cy="269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93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34082"/>
          </a:xfrm>
        </p:spPr>
        <p:txBody>
          <a:bodyPr>
            <a:normAutofit/>
          </a:bodyPr>
          <a:lstStyle/>
          <a:p>
            <a:pPr algn="l"/>
            <a:r>
              <a:rPr lang="cs-CZ" sz="1800" dirty="0" smtClean="0"/>
              <a:t>Úkol č. 3</a:t>
            </a:r>
            <a:endParaRPr lang="cs-CZ" sz="1800" dirty="0"/>
          </a:p>
        </p:txBody>
      </p:sp>
      <p:sp>
        <p:nvSpPr>
          <p:cNvPr id="3" name="Zástupný symbol pro obsah 2"/>
          <p:cNvSpPr>
            <a:spLocks noGrp="1"/>
          </p:cNvSpPr>
          <p:nvPr>
            <p:ph idx="1"/>
          </p:nvPr>
        </p:nvSpPr>
        <p:spPr>
          <a:xfrm>
            <a:off x="457200" y="836712"/>
            <a:ext cx="8229600" cy="3414613"/>
          </a:xfrm>
        </p:spPr>
        <p:txBody>
          <a:bodyPr>
            <a:normAutofit fontScale="55000" lnSpcReduction="20000"/>
          </a:bodyPr>
          <a:lstStyle/>
          <a:p>
            <a:pPr marL="0" indent="0">
              <a:lnSpc>
                <a:spcPct val="120000"/>
              </a:lnSpc>
              <a:spcBef>
                <a:spcPts val="0"/>
              </a:spcBef>
              <a:buNone/>
            </a:pPr>
            <a:r>
              <a:rPr lang="cs-CZ" b="1" dirty="0"/>
              <a:t>Námět:</a:t>
            </a:r>
            <a:r>
              <a:rPr lang="cs-CZ" dirty="0"/>
              <a:t> </a:t>
            </a:r>
            <a:r>
              <a:rPr lang="cs-CZ" dirty="0"/>
              <a:t>Dokážeme si ochočit světlo a stín? </a:t>
            </a:r>
            <a:endParaRPr lang="cs-CZ" dirty="0"/>
          </a:p>
          <a:p>
            <a:pPr marL="0" indent="0">
              <a:lnSpc>
                <a:spcPct val="120000"/>
              </a:lnSpc>
              <a:spcBef>
                <a:spcPts val="0"/>
              </a:spcBef>
              <a:buNone/>
            </a:pPr>
            <a:r>
              <a:rPr lang="cs-CZ" b="1" dirty="0"/>
              <a:t>Učivo:</a:t>
            </a:r>
            <a:r>
              <a:rPr lang="cs-CZ" dirty="0"/>
              <a:t> ROZVÍJENÍ SMYSLOVÉ CITLIVOSTI prvky vizuálně obrazného vyjádření –</a:t>
            </a:r>
            <a:r>
              <a:rPr lang="cs-CZ" dirty="0" err="1"/>
              <a:t>světlostní</a:t>
            </a:r>
            <a:r>
              <a:rPr lang="cs-CZ" dirty="0"/>
              <a:t> a barevné kvality</a:t>
            </a:r>
          </a:p>
          <a:p>
            <a:pPr marL="0" indent="0">
              <a:lnSpc>
                <a:spcPct val="120000"/>
              </a:lnSpc>
              <a:spcBef>
                <a:spcPts val="0"/>
              </a:spcBef>
              <a:buNone/>
            </a:pPr>
            <a:r>
              <a:rPr lang="cs-CZ" dirty="0"/>
              <a:t>OVĚŘOVÁNÍ KOMUNIKAČNÍCH ÚČINKŮ osobní postoj v komunikaci – jeho utváření a zdůvodňování; </a:t>
            </a:r>
          </a:p>
          <a:p>
            <a:pPr marL="0" indent="0">
              <a:lnSpc>
                <a:spcPct val="120000"/>
              </a:lnSpc>
              <a:spcBef>
                <a:spcPts val="0"/>
              </a:spcBef>
              <a:buNone/>
            </a:pPr>
            <a:r>
              <a:rPr lang="cs-CZ" b="1" dirty="0"/>
              <a:t>Výtvarný úkol a(nebo) řešený problém</a:t>
            </a:r>
            <a:r>
              <a:rPr lang="cs-CZ" dirty="0"/>
              <a:t>: Čím to tedy je, že vidíme, to co vidíme? </a:t>
            </a:r>
          </a:p>
          <a:p>
            <a:pPr marL="0" indent="0">
              <a:lnSpc>
                <a:spcPct val="120000"/>
              </a:lnSpc>
              <a:spcBef>
                <a:spcPts val="0"/>
              </a:spcBef>
              <a:buNone/>
            </a:pPr>
            <a:r>
              <a:rPr lang="cs-CZ" b="1" dirty="0"/>
              <a:t>Klíčová slova</a:t>
            </a:r>
            <a:r>
              <a:rPr lang="cs-CZ" dirty="0"/>
              <a:t>: stín, osvětlení, </a:t>
            </a:r>
            <a:r>
              <a:rPr lang="cs-CZ" dirty="0" smtClean="0"/>
              <a:t>odstín</a:t>
            </a:r>
            <a:r>
              <a:rPr lang="cs-CZ" dirty="0"/>
              <a:t>, </a:t>
            </a:r>
            <a:r>
              <a:rPr lang="cs-CZ" dirty="0" smtClean="0"/>
              <a:t>pozadí, baterka                                                                                                                   </a:t>
            </a:r>
            <a:endParaRPr lang="cs-CZ" dirty="0"/>
          </a:p>
          <a:p>
            <a:pPr marL="0" indent="0">
              <a:lnSpc>
                <a:spcPct val="120000"/>
              </a:lnSpc>
              <a:spcBef>
                <a:spcPts val="0"/>
              </a:spcBef>
              <a:buNone/>
            </a:pPr>
            <a:r>
              <a:rPr lang="cs-CZ" b="1" dirty="0"/>
              <a:t>Hlavní vizuálně obrazné prostředky</a:t>
            </a:r>
            <a:r>
              <a:rPr lang="cs-CZ" dirty="0"/>
              <a:t>: světlo, barva, kontrast                                                                         </a:t>
            </a:r>
          </a:p>
          <a:p>
            <a:pPr marL="0" indent="0">
              <a:lnSpc>
                <a:spcPct val="120000"/>
              </a:lnSpc>
              <a:spcBef>
                <a:spcPts val="0"/>
              </a:spcBef>
              <a:buNone/>
            </a:pPr>
            <a:r>
              <a:rPr lang="cs-CZ" b="1" dirty="0"/>
              <a:t>Druh(y) výtvarné činnosti</a:t>
            </a:r>
            <a:r>
              <a:rPr lang="cs-CZ" dirty="0"/>
              <a:t>: výtvarné vnímání                                                                                                   </a:t>
            </a:r>
          </a:p>
          <a:p>
            <a:pPr marL="0" indent="0">
              <a:lnSpc>
                <a:spcPct val="120000"/>
              </a:lnSpc>
              <a:spcBef>
                <a:spcPts val="0"/>
              </a:spcBef>
              <a:buNone/>
            </a:pPr>
            <a:r>
              <a:rPr lang="cs-CZ" b="1" dirty="0"/>
              <a:t>Technické realizační prostředky</a:t>
            </a:r>
            <a:r>
              <a:rPr lang="cs-CZ" dirty="0"/>
              <a:t>: manipulace s předměty</a:t>
            </a:r>
          </a:p>
          <a:p>
            <a:pPr marL="0" indent="0">
              <a:buNone/>
            </a:pPr>
            <a:endParaRPr lang="cs-CZ" dirty="0"/>
          </a:p>
        </p:txBody>
      </p:sp>
      <p:pic>
        <p:nvPicPr>
          <p:cNvPr id="4098" name="Picture 2" descr="Th"/>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4005064"/>
            <a:ext cx="3498850" cy="261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bdélník 3"/>
          <p:cNvSpPr/>
          <p:nvPr/>
        </p:nvSpPr>
        <p:spPr>
          <a:xfrm>
            <a:off x="4211960" y="6247170"/>
            <a:ext cx="4099456" cy="369332"/>
          </a:xfrm>
          <a:prstGeom prst="rect">
            <a:avLst/>
          </a:prstGeom>
        </p:spPr>
        <p:txBody>
          <a:bodyPr wrap="none">
            <a:spAutoFit/>
          </a:bodyPr>
          <a:lstStyle/>
          <a:p>
            <a:r>
              <a:rPr lang="cs-CZ" dirty="0"/>
              <a:t>Obr. 1/ T. Pištěk/ Bílá 1/ 1997/ </a:t>
            </a:r>
            <a:r>
              <a:rPr lang="cs-CZ" dirty="0" err="1"/>
              <a:t>foto©Eva</a:t>
            </a:r>
            <a:r>
              <a:rPr lang="cs-CZ" dirty="0"/>
              <a:t> Š</a:t>
            </a:r>
            <a:endParaRPr lang="cs-CZ" dirty="0"/>
          </a:p>
        </p:txBody>
      </p:sp>
    </p:spTree>
    <p:extLst>
      <p:ext uri="{BB962C8B-B14F-4D97-AF65-F5344CB8AC3E}">
        <p14:creationId xmlns:p14="http://schemas.microsoft.com/office/powerpoint/2010/main" val="2133947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34082"/>
          </a:xfrm>
        </p:spPr>
        <p:txBody>
          <a:bodyPr>
            <a:normAutofit/>
          </a:bodyPr>
          <a:lstStyle/>
          <a:p>
            <a:pPr algn="l"/>
            <a:r>
              <a:rPr lang="cs-CZ" sz="1800" dirty="0" smtClean="0"/>
              <a:t>(Úkol č. 4)</a:t>
            </a:r>
            <a:endParaRPr lang="cs-CZ" sz="1800" dirty="0"/>
          </a:p>
        </p:txBody>
      </p:sp>
      <p:sp>
        <p:nvSpPr>
          <p:cNvPr id="3" name="Zástupný symbol pro obsah 2"/>
          <p:cNvSpPr>
            <a:spLocks noGrp="1"/>
          </p:cNvSpPr>
          <p:nvPr>
            <p:ph idx="1"/>
          </p:nvPr>
        </p:nvSpPr>
        <p:spPr>
          <a:xfrm>
            <a:off x="467544" y="764705"/>
            <a:ext cx="8229600" cy="4104456"/>
          </a:xfrm>
        </p:spPr>
        <p:txBody>
          <a:bodyPr>
            <a:normAutofit fontScale="55000" lnSpcReduction="20000"/>
          </a:bodyPr>
          <a:lstStyle/>
          <a:p>
            <a:pPr marL="0" indent="0">
              <a:lnSpc>
                <a:spcPct val="120000"/>
              </a:lnSpc>
              <a:spcBef>
                <a:spcPts val="0"/>
              </a:spcBef>
              <a:buNone/>
            </a:pPr>
            <a:r>
              <a:rPr lang="cs-CZ" b="1" dirty="0"/>
              <a:t>Námět:</a:t>
            </a:r>
            <a:r>
              <a:rPr lang="cs-CZ" dirty="0"/>
              <a:t> </a:t>
            </a:r>
            <a:r>
              <a:rPr lang="cs-CZ" dirty="0" smtClean="0"/>
              <a:t>Lucernička</a:t>
            </a:r>
            <a:endParaRPr lang="cs-CZ" dirty="0"/>
          </a:p>
          <a:p>
            <a:pPr marL="0" indent="0">
              <a:buNone/>
            </a:pPr>
            <a:r>
              <a:rPr lang="cs-CZ" b="1" dirty="0"/>
              <a:t>Učivo:</a:t>
            </a:r>
            <a:r>
              <a:rPr lang="cs-CZ" dirty="0"/>
              <a:t> ROZVÍJENÍ SMYSLOVÉ CITLIVOSTI </a:t>
            </a:r>
            <a:r>
              <a:rPr lang="cs-CZ" dirty="0" smtClean="0"/>
              <a:t>: prvky </a:t>
            </a:r>
            <a:r>
              <a:rPr lang="cs-CZ" dirty="0"/>
              <a:t>vizuálně obrazného vyjádření </a:t>
            </a:r>
            <a:r>
              <a:rPr lang="cs-CZ" dirty="0" smtClean="0"/>
              <a:t>–</a:t>
            </a:r>
            <a:r>
              <a:rPr lang="en-US" dirty="0" err="1" smtClean="0"/>
              <a:t>tvary</a:t>
            </a:r>
            <a:r>
              <a:rPr lang="en-US" dirty="0"/>
              <a:t>, </a:t>
            </a:r>
            <a:r>
              <a:rPr lang="en-US" dirty="0" err="1"/>
              <a:t>objemy</a:t>
            </a:r>
            <a:r>
              <a:rPr lang="en-US" dirty="0"/>
              <a:t>, </a:t>
            </a:r>
            <a:r>
              <a:rPr lang="en-US" dirty="0" err="1"/>
              <a:t>světlostní</a:t>
            </a:r>
            <a:r>
              <a:rPr lang="en-US" dirty="0"/>
              <a:t> a </a:t>
            </a:r>
            <a:r>
              <a:rPr lang="en-US" dirty="0" err="1"/>
              <a:t>barevné</a:t>
            </a:r>
            <a:r>
              <a:rPr lang="en-US" dirty="0"/>
              <a:t> </a:t>
            </a:r>
            <a:r>
              <a:rPr lang="en-US" dirty="0" err="1"/>
              <a:t>kvality</a:t>
            </a:r>
            <a:r>
              <a:rPr lang="en-US" dirty="0"/>
              <a:t>, </a:t>
            </a:r>
            <a:r>
              <a:rPr lang="en-US" dirty="0" err="1"/>
              <a:t>textury</a:t>
            </a:r>
            <a:r>
              <a:rPr lang="en-US" dirty="0"/>
              <a:t> </a:t>
            </a:r>
          </a:p>
          <a:p>
            <a:pPr marL="0" indent="0">
              <a:buNone/>
            </a:pPr>
            <a:r>
              <a:rPr lang="cs-CZ" dirty="0"/>
              <a:t>UPLATŇOVÁNÍ SUBJEKTIVITY </a:t>
            </a:r>
            <a:r>
              <a:rPr lang="cs-CZ" dirty="0" smtClean="0"/>
              <a:t>: 􀁹 </a:t>
            </a:r>
            <a:r>
              <a:rPr lang="cs-CZ" dirty="0"/>
              <a:t>prostředky pro vyjádření emocí, pocitů, nálad, fantazie, představ a osobních zkušeností –manipulace s objekty, </a:t>
            </a:r>
          </a:p>
          <a:p>
            <a:pPr marL="0" indent="0">
              <a:lnSpc>
                <a:spcPct val="120000"/>
              </a:lnSpc>
              <a:spcBef>
                <a:spcPts val="0"/>
              </a:spcBef>
              <a:buNone/>
            </a:pPr>
            <a:r>
              <a:rPr lang="cs-CZ" dirty="0" smtClean="0"/>
              <a:t>OVĚŘOVÁNÍ </a:t>
            </a:r>
            <a:r>
              <a:rPr lang="cs-CZ" dirty="0"/>
              <a:t>KOMUNIKAČNÍCH ÚČINKŮ </a:t>
            </a:r>
            <a:r>
              <a:rPr lang="cs-CZ" dirty="0" smtClean="0"/>
              <a:t>: osobní </a:t>
            </a:r>
            <a:r>
              <a:rPr lang="cs-CZ" dirty="0"/>
              <a:t>postoj v komunikaci – jeho utváření a zdůvodňování; </a:t>
            </a:r>
          </a:p>
          <a:p>
            <a:pPr marL="0" indent="0">
              <a:lnSpc>
                <a:spcPct val="120000"/>
              </a:lnSpc>
              <a:spcBef>
                <a:spcPts val="0"/>
              </a:spcBef>
              <a:buNone/>
            </a:pPr>
            <a:r>
              <a:rPr lang="cs-CZ" b="1" dirty="0"/>
              <a:t>Výtvarný úkol a(nebo) řešený problém</a:t>
            </a:r>
            <a:r>
              <a:rPr lang="cs-CZ" dirty="0"/>
              <a:t>: </a:t>
            </a:r>
            <a:r>
              <a:rPr lang="cs-CZ" dirty="0" smtClean="0"/>
              <a:t>Vymodeluj z papíru lucerničku, rozsviť ji</a:t>
            </a:r>
            <a:endParaRPr lang="cs-CZ" dirty="0"/>
          </a:p>
          <a:p>
            <a:pPr marL="0" indent="0">
              <a:lnSpc>
                <a:spcPct val="120000"/>
              </a:lnSpc>
              <a:spcBef>
                <a:spcPts val="0"/>
              </a:spcBef>
              <a:buNone/>
            </a:pPr>
            <a:r>
              <a:rPr lang="cs-CZ" b="1" dirty="0"/>
              <a:t>Klíčová slova</a:t>
            </a:r>
            <a:r>
              <a:rPr lang="cs-CZ" dirty="0"/>
              <a:t>: stín, osvětlení, odstín, pozadí, baterka                                                                                                                   </a:t>
            </a:r>
          </a:p>
          <a:p>
            <a:pPr marL="0" indent="0">
              <a:lnSpc>
                <a:spcPct val="120000"/>
              </a:lnSpc>
              <a:spcBef>
                <a:spcPts val="0"/>
              </a:spcBef>
              <a:buNone/>
            </a:pPr>
            <a:r>
              <a:rPr lang="cs-CZ" b="1" dirty="0"/>
              <a:t>Hlavní vizuálně obrazné prostředky</a:t>
            </a:r>
            <a:r>
              <a:rPr lang="cs-CZ" dirty="0"/>
              <a:t>: </a:t>
            </a:r>
            <a:r>
              <a:rPr lang="cs-CZ" dirty="0" smtClean="0"/>
              <a:t>tvar, světlo</a:t>
            </a:r>
            <a:r>
              <a:rPr lang="cs-CZ" dirty="0"/>
              <a:t>, barva, kontrast                                                                         </a:t>
            </a:r>
          </a:p>
          <a:p>
            <a:pPr marL="0" indent="0">
              <a:lnSpc>
                <a:spcPct val="120000"/>
              </a:lnSpc>
              <a:spcBef>
                <a:spcPts val="0"/>
              </a:spcBef>
              <a:buNone/>
            </a:pPr>
            <a:r>
              <a:rPr lang="cs-CZ" b="1" dirty="0"/>
              <a:t>Druh(y) výtvarné činnosti</a:t>
            </a:r>
            <a:r>
              <a:rPr lang="cs-CZ" dirty="0"/>
              <a:t>: </a:t>
            </a:r>
            <a:r>
              <a:rPr lang="cs-CZ" dirty="0" smtClean="0"/>
              <a:t>výtvarná tvorba                                                                                                  </a:t>
            </a:r>
            <a:endParaRPr lang="cs-CZ" dirty="0"/>
          </a:p>
          <a:p>
            <a:pPr marL="0" indent="0">
              <a:lnSpc>
                <a:spcPct val="120000"/>
              </a:lnSpc>
              <a:spcBef>
                <a:spcPts val="0"/>
              </a:spcBef>
              <a:buNone/>
            </a:pPr>
            <a:r>
              <a:rPr lang="cs-CZ" b="1" dirty="0"/>
              <a:t>Technické realizační prostředky</a:t>
            </a:r>
            <a:r>
              <a:rPr lang="cs-CZ" dirty="0"/>
              <a:t>: modelování, skládání, stříhání a perforace </a:t>
            </a:r>
            <a:r>
              <a:rPr lang="cs-CZ" dirty="0" smtClean="0"/>
              <a:t>papíru, čtvrtka, nůžky</a:t>
            </a:r>
            <a:endParaRPr lang="cs-CZ" dirty="0"/>
          </a:p>
        </p:txBody>
      </p:sp>
      <p:pic>
        <p:nvPicPr>
          <p:cNvPr id="5122" name="Picture 2" descr="IMG_834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4365103"/>
            <a:ext cx="3033713"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pic>
        <p:nvPicPr>
          <p:cNvPr id="5123" name="Picture 3" descr="IMG_835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51920" y="4365103"/>
            <a:ext cx="1700213" cy="2266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6634583"/>
      </p:ext>
    </p:extLst>
  </p:cSld>
  <p:clrMapOvr>
    <a:masterClrMapping/>
  </p:clrMapOvr>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TotalTime>
  <Words>1548</Words>
  <Application>Microsoft Office PowerPoint</Application>
  <PresentationFormat>Předvádění na obrazovce (4:3)</PresentationFormat>
  <Paragraphs>107</Paragraphs>
  <Slides>12</Slides>
  <Notes>8</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Motiv systému Office</vt:lpstr>
      <vt:lpstr>Výtvarná řada</vt:lpstr>
      <vt:lpstr>Mráčkohrátky, od kresby až po drátky</vt:lpstr>
      <vt:lpstr>Téma:  Mráčkohrátky, od kresby až po drátky </vt:lpstr>
      <vt:lpstr>Úkol č. 1</vt:lpstr>
      <vt:lpstr>Úkol č. 2</vt:lpstr>
      <vt:lpstr>Úkol č. 3</vt:lpstr>
      <vt:lpstr>Úkol č. 4</vt:lpstr>
      <vt:lpstr>Prezentace aplikace PowerPoint</vt:lpstr>
      <vt:lpstr>Téma: „Bílá 1“ </vt:lpstr>
      <vt:lpstr>Úkol č. 2:  </vt:lpstr>
      <vt:lpstr>Úkol č. 3</vt:lpstr>
      <vt:lpstr>(Úkol č. 4)</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Výtvarná řada</dc:title>
  <dc:creator>*</dc:creator>
  <cp:lastModifiedBy>*</cp:lastModifiedBy>
  <cp:revision>12</cp:revision>
  <dcterms:created xsi:type="dcterms:W3CDTF">2013-10-03T19:49:16Z</dcterms:created>
  <dcterms:modified xsi:type="dcterms:W3CDTF">2013-10-03T21:24:12Z</dcterms:modified>
</cp:coreProperties>
</file>