
<file path=[Content_Types].xml><?xml version="1.0" encoding="utf-8"?>
<Types xmlns="http://schemas.openxmlformats.org/package/2006/content-types">
  <Default Extension="gif" ContentType="image/gif"/>
  <Default Extension="jfif" ContentType="image/jpeg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9" r:id="rId2"/>
    <p:sldId id="271" r:id="rId3"/>
    <p:sldId id="265" r:id="rId4"/>
    <p:sldId id="272" r:id="rId5"/>
    <p:sldId id="267" r:id="rId6"/>
    <p:sldId id="268" r:id="rId7"/>
    <p:sldId id="261" r:id="rId8"/>
    <p:sldId id="269" r:id="rId9"/>
    <p:sldId id="262" r:id="rId10"/>
    <p:sldId id="257" r:id="rId11"/>
    <p:sldId id="258" r:id="rId12"/>
    <p:sldId id="260" r:id="rId13"/>
    <p:sldId id="273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1" autoAdjust="0"/>
    <p:restoredTop sz="94660"/>
  </p:normalViewPr>
  <p:slideViewPr>
    <p:cSldViewPr snapToGrid="0">
      <p:cViewPr varScale="1">
        <p:scale>
          <a:sx n="91" d="100"/>
          <a:sy n="91" d="100"/>
        </p:scale>
        <p:origin x="18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f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f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ED657B3-0870-4E11-9D1F-7D562832C48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Revoluce, krize a </a:t>
            </a:r>
            <a:r>
              <a:rPr lang="cs-CZ" dirty="0" err="1"/>
              <a:t>cardenismo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21F552-0A6D-4FF4-89F5-6B03B669DED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Institucionalizace revoluce</a:t>
            </a:r>
          </a:p>
        </p:txBody>
      </p:sp>
    </p:spTree>
    <p:extLst>
      <p:ext uri="{BB962C8B-B14F-4D97-AF65-F5344CB8AC3E}">
        <p14:creationId xmlns:p14="http://schemas.microsoft.com/office/powerpoint/2010/main" val="38965749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5470358" cy="3532223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8467" y="-1"/>
            <a:ext cx="5470357" cy="353222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32221"/>
            <a:ext cx="5470358" cy="34027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8466" y="3532220"/>
            <a:ext cx="5470357" cy="3389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2989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Výsledky revoluce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17425" y="2529111"/>
            <a:ext cx="8915400" cy="3777622"/>
          </a:xfrm>
        </p:spPr>
        <p:txBody>
          <a:bodyPr>
            <a:normAutofit/>
          </a:bodyPr>
          <a:lstStyle/>
          <a:p>
            <a:r>
              <a:rPr lang="cs-CZ" dirty="0"/>
              <a:t>1 milion Mexičanů po smrti</a:t>
            </a:r>
          </a:p>
          <a:p>
            <a:r>
              <a:rPr lang="cs-CZ" dirty="0"/>
              <a:t>1917 </a:t>
            </a:r>
            <a:r>
              <a:rPr lang="cs-CZ" dirty="0" err="1"/>
              <a:t>Querétarská</a:t>
            </a:r>
            <a:r>
              <a:rPr lang="cs-CZ" dirty="0"/>
              <a:t> ústava – velmi moderní na svou dobu</a:t>
            </a:r>
          </a:p>
          <a:p>
            <a:r>
              <a:rPr lang="cs-CZ" dirty="0"/>
              <a:t>3 základní body – </a:t>
            </a:r>
            <a:r>
              <a:rPr lang="cs-CZ" dirty="0" err="1"/>
              <a:t>Artículo</a:t>
            </a:r>
            <a:r>
              <a:rPr lang="cs-CZ" dirty="0"/>
              <a:t> 27 - pozemková reforma – reforma </a:t>
            </a:r>
            <a:r>
              <a:rPr lang="cs-CZ" dirty="0" err="1"/>
              <a:t>agraria</a:t>
            </a:r>
            <a:endParaRPr lang="cs-CZ" dirty="0"/>
          </a:p>
          <a:p>
            <a:r>
              <a:rPr lang="cs-CZ" dirty="0" err="1"/>
              <a:t>Artículo</a:t>
            </a:r>
            <a:r>
              <a:rPr lang="cs-CZ" dirty="0"/>
              <a:t> 123 - Zákoník práce</a:t>
            </a:r>
          </a:p>
          <a:p>
            <a:r>
              <a:rPr lang="cs-CZ" dirty="0" err="1"/>
              <a:t>Artículo</a:t>
            </a:r>
            <a:r>
              <a:rPr lang="cs-CZ" dirty="0"/>
              <a:t> 83 - Žádné znovuzvolení prezidenta</a:t>
            </a:r>
          </a:p>
          <a:p>
            <a:r>
              <a:rPr lang="cs-CZ" dirty="0" err="1"/>
              <a:t>Artículo</a:t>
            </a:r>
            <a:r>
              <a:rPr lang="cs-CZ" dirty="0"/>
              <a:t> 3 - Omezení role církve – Válka </a:t>
            </a:r>
            <a:r>
              <a:rPr lang="cs-CZ" dirty="0" err="1"/>
              <a:t>Cristeros</a:t>
            </a:r>
            <a:r>
              <a:rPr lang="cs-CZ" dirty="0"/>
              <a:t> </a:t>
            </a:r>
          </a:p>
          <a:p>
            <a:r>
              <a:rPr lang="cs-CZ" dirty="0"/>
              <a:t>Vytváření odborů – CROM </a:t>
            </a:r>
            <a:r>
              <a:rPr lang="cs-CZ" dirty="0" err="1"/>
              <a:t>Confederación</a:t>
            </a:r>
            <a:r>
              <a:rPr lang="cs-CZ" dirty="0"/>
              <a:t> </a:t>
            </a:r>
            <a:r>
              <a:rPr lang="cs-CZ" dirty="0" err="1"/>
              <a:t>regional</a:t>
            </a:r>
            <a:r>
              <a:rPr lang="cs-CZ" dirty="0"/>
              <a:t> de los </a:t>
            </a:r>
            <a:r>
              <a:rPr lang="cs-CZ" dirty="0" err="1"/>
              <a:t>obreros</a:t>
            </a:r>
            <a:r>
              <a:rPr lang="cs-CZ" dirty="0"/>
              <a:t> </a:t>
            </a:r>
            <a:r>
              <a:rPr lang="cs-CZ" dirty="0" err="1"/>
              <a:t>mexicanos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314" y="-1"/>
            <a:ext cx="5077327" cy="2824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8629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2AD135C-D49D-4843-87DE-F41A67F8B8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6" y="624110"/>
            <a:ext cx="5192058" cy="1280890"/>
          </a:xfrm>
        </p:spPr>
        <p:txBody>
          <a:bodyPr/>
          <a:lstStyle/>
          <a:p>
            <a:r>
              <a:rPr lang="cs-CZ" dirty="0"/>
              <a:t>Pragmatik </a:t>
            </a:r>
            <a:r>
              <a:rPr lang="cs-CZ" dirty="0" err="1"/>
              <a:t>Venustiano</a:t>
            </a:r>
            <a:r>
              <a:rPr lang="cs-CZ" dirty="0"/>
              <a:t> </a:t>
            </a:r>
            <a:r>
              <a:rPr lang="cs-CZ" dirty="0" err="1"/>
              <a:t>Carranza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ACFA3F3-E285-4B31-BFCF-B296EBF282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33600"/>
            <a:ext cx="5321606" cy="4451758"/>
          </a:xfrm>
        </p:spPr>
        <p:txBody>
          <a:bodyPr/>
          <a:lstStyle/>
          <a:p>
            <a:r>
              <a:rPr lang="cs-CZ" dirty="0"/>
              <a:t>Opíral se o své </a:t>
            </a:r>
            <a:r>
              <a:rPr lang="cs-CZ" dirty="0" err="1"/>
              <a:t>hacendados</a:t>
            </a:r>
            <a:r>
              <a:rPr lang="cs-CZ" dirty="0"/>
              <a:t> – nepochopil nutnost společenských změn</a:t>
            </a:r>
          </a:p>
          <a:p>
            <a:r>
              <a:rPr lang="cs-CZ" dirty="0"/>
              <a:t>Alberto </a:t>
            </a:r>
            <a:r>
              <a:rPr lang="cs-CZ" dirty="0" err="1"/>
              <a:t>Pani</a:t>
            </a:r>
            <a:r>
              <a:rPr lang="cs-CZ" dirty="0"/>
              <a:t> – návrat k předválečnému exportnímu modelu – ceny komodit vzrostly díky WWI</a:t>
            </a:r>
          </a:p>
          <a:p>
            <a:r>
              <a:rPr lang="cs-CZ" dirty="0" err="1"/>
              <a:t>Carranza</a:t>
            </a:r>
            <a:r>
              <a:rPr lang="cs-CZ"/>
              <a:t> chtěl </a:t>
            </a:r>
            <a:r>
              <a:rPr lang="cs-CZ" dirty="0"/>
              <a:t>národní kontrolu, ale potřeboval zahraniční investice – </a:t>
            </a:r>
            <a:r>
              <a:rPr lang="cs-CZ" dirty="0" err="1"/>
              <a:t>Carranza</a:t>
            </a:r>
            <a:r>
              <a:rPr lang="cs-CZ" dirty="0"/>
              <a:t> </a:t>
            </a:r>
            <a:r>
              <a:rPr lang="cs-CZ" dirty="0" err="1"/>
              <a:t>conundrum</a:t>
            </a:r>
            <a:endParaRPr lang="cs-CZ" dirty="0"/>
          </a:p>
          <a:p>
            <a:r>
              <a:rPr lang="cs-CZ" dirty="0"/>
              <a:t>Mexiko zadlužené a nemohlo zestátnit</a:t>
            </a:r>
          </a:p>
        </p:txBody>
      </p:sp>
      <p:pic>
        <p:nvPicPr>
          <p:cNvPr id="5" name="Obrázek 4" descr="Obsah obrázku kůň, exteriér, jezdectví, fotka&#10;&#10;Popis byl vytvořen automaticky">
            <a:extLst>
              <a:ext uri="{FF2B5EF4-FFF2-40B4-BE49-F238E27FC236}">
                <a16:creationId xmlns:a16="http://schemas.microsoft.com/office/drawing/2014/main" id="{C9F19D14-0687-43DB-B16D-BE52F50CE4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6095" y="1"/>
            <a:ext cx="41527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6288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Vláda </a:t>
            </a:r>
            <a:r>
              <a:rPr lang="cs-CZ" dirty="0" err="1"/>
              <a:t>Álvara</a:t>
            </a:r>
            <a:r>
              <a:rPr lang="cs-CZ" dirty="0"/>
              <a:t> </a:t>
            </a:r>
            <a:r>
              <a:rPr lang="cs-CZ" dirty="0" err="1"/>
              <a:t>Obregóna</a:t>
            </a:r>
            <a:r>
              <a:rPr lang="cs-CZ" dirty="0"/>
              <a:t> 1920-1924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Měl jako první sociální agendu</a:t>
            </a:r>
          </a:p>
          <a:p>
            <a:r>
              <a:rPr lang="cs-CZ" dirty="0"/>
              <a:t>Urovnal vztahy s USA – Dohoda z </a:t>
            </a:r>
            <a:r>
              <a:rPr lang="cs-CZ" dirty="0" err="1"/>
              <a:t>Bucareli</a:t>
            </a:r>
            <a:r>
              <a:rPr lang="cs-CZ" dirty="0"/>
              <a:t> – sídlo </a:t>
            </a:r>
            <a:r>
              <a:rPr lang="cs-CZ" dirty="0" err="1"/>
              <a:t>mex</a:t>
            </a:r>
            <a:r>
              <a:rPr lang="cs-CZ" dirty="0"/>
              <a:t>. vlády, majetek zničený během revoluce</a:t>
            </a:r>
          </a:p>
          <a:p>
            <a:r>
              <a:rPr lang="cs-CZ" dirty="0"/>
              <a:t>José </a:t>
            </a:r>
            <a:r>
              <a:rPr lang="cs-CZ" dirty="0" err="1"/>
              <a:t>Vasconcelos</a:t>
            </a:r>
            <a:r>
              <a:rPr lang="cs-CZ" dirty="0"/>
              <a:t> – </a:t>
            </a:r>
            <a:r>
              <a:rPr lang="cs-CZ" dirty="0" err="1"/>
              <a:t>indigenismo</a:t>
            </a:r>
            <a:r>
              <a:rPr lang="cs-CZ" dirty="0"/>
              <a:t>, vzdělávací systém, nacionalismus, alfabetizační program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893" y="4431131"/>
            <a:ext cx="3333750" cy="234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1624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Maximato</a:t>
            </a:r>
            <a:r>
              <a:rPr lang="cs-CZ" dirty="0"/>
              <a:t> –</a:t>
            </a:r>
            <a:r>
              <a:rPr lang="cs-CZ" dirty="0" err="1"/>
              <a:t>Plutarco</a:t>
            </a:r>
            <a:r>
              <a:rPr lang="cs-CZ" dirty="0"/>
              <a:t> </a:t>
            </a:r>
            <a:r>
              <a:rPr lang="cs-CZ" dirty="0" err="1"/>
              <a:t>Elías</a:t>
            </a:r>
            <a:r>
              <a:rPr lang="cs-CZ" dirty="0"/>
              <a:t> </a:t>
            </a:r>
            <a:r>
              <a:rPr lang="cs-CZ" dirty="0" err="1"/>
              <a:t>Calles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2760" y="1567696"/>
            <a:ext cx="9905999" cy="5017662"/>
          </a:xfrm>
        </p:spPr>
        <p:txBody>
          <a:bodyPr>
            <a:normAutofit lnSpcReduction="10000"/>
          </a:bodyPr>
          <a:lstStyle/>
          <a:p>
            <a:r>
              <a:rPr lang="cs-CZ" dirty="0"/>
              <a:t>Obdivovatel německé kultury</a:t>
            </a:r>
          </a:p>
          <a:p>
            <a:r>
              <a:rPr lang="cs-CZ" dirty="0"/>
              <a:t>Revoluce vstoupila do své konstruktivní fáze – </a:t>
            </a:r>
            <a:r>
              <a:rPr lang="cs-CZ" dirty="0" err="1"/>
              <a:t>Banco</a:t>
            </a:r>
            <a:r>
              <a:rPr lang="cs-CZ" dirty="0"/>
              <a:t> de </a:t>
            </a:r>
            <a:r>
              <a:rPr lang="cs-CZ" dirty="0" err="1"/>
              <a:t>México</a:t>
            </a:r>
            <a:r>
              <a:rPr lang="cs-CZ" dirty="0"/>
              <a:t> (FED)</a:t>
            </a:r>
          </a:p>
          <a:p>
            <a:r>
              <a:rPr lang="cs-CZ" dirty="0"/>
              <a:t>Opouští se závislost na těžbě a zemědělství – manufaktury a export zemědělství – </a:t>
            </a:r>
            <a:r>
              <a:rPr lang="cs-CZ" dirty="0" err="1"/>
              <a:t>businesslike</a:t>
            </a:r>
            <a:r>
              <a:rPr lang="cs-CZ" dirty="0"/>
              <a:t> – revoluční kapitalisté (místní investoři)</a:t>
            </a:r>
          </a:p>
          <a:p>
            <a:r>
              <a:rPr lang="cs-CZ" dirty="0"/>
              <a:t>Snaha o zlepšení ekonomické situace - stabilizace, ale znárodnění ropy se nezdařilo a cizinci kontrolují těžbu (98%), ropu (99%), železnice (79%) a elektřinu (100%)</a:t>
            </a:r>
          </a:p>
          <a:p>
            <a:r>
              <a:rPr lang="cs-CZ" dirty="0"/>
              <a:t>Počet pracujících v průmyslu menší než za </a:t>
            </a:r>
            <a:r>
              <a:rPr lang="cs-CZ" dirty="0" err="1"/>
              <a:t>porfiriátu</a:t>
            </a:r>
            <a:endParaRPr lang="cs-CZ" dirty="0"/>
          </a:p>
          <a:p>
            <a:r>
              <a:rPr lang="cs-CZ" dirty="0"/>
              <a:t>Válka s </a:t>
            </a:r>
            <a:r>
              <a:rPr lang="cs-CZ" dirty="0" err="1"/>
              <a:t>Cristeros</a:t>
            </a:r>
            <a:endParaRPr lang="cs-CZ" dirty="0"/>
          </a:p>
          <a:p>
            <a:r>
              <a:rPr lang="cs-CZ" dirty="0"/>
              <a:t>PNR – </a:t>
            </a:r>
            <a:r>
              <a:rPr lang="cs-CZ" dirty="0" err="1"/>
              <a:t>Partido</a:t>
            </a:r>
            <a:r>
              <a:rPr lang="cs-CZ" dirty="0"/>
              <a:t> </a:t>
            </a:r>
            <a:r>
              <a:rPr lang="cs-CZ" dirty="0" err="1"/>
              <a:t>Nacional</a:t>
            </a:r>
            <a:r>
              <a:rPr lang="cs-CZ" dirty="0"/>
              <a:t> </a:t>
            </a:r>
            <a:r>
              <a:rPr lang="cs-CZ" dirty="0" err="1"/>
              <a:t>Revolucionario</a:t>
            </a:r>
            <a:endParaRPr lang="cs-CZ" dirty="0"/>
          </a:p>
          <a:p>
            <a:r>
              <a:rPr lang="cs-CZ" dirty="0"/>
              <a:t>Zastřelení </a:t>
            </a:r>
            <a:r>
              <a:rPr lang="cs-CZ" dirty="0" err="1"/>
              <a:t>Obregóna</a:t>
            </a:r>
            <a:r>
              <a:rPr lang="cs-CZ" dirty="0"/>
              <a:t> 1928 – </a:t>
            </a:r>
            <a:r>
              <a:rPr lang="cs-CZ" dirty="0" err="1"/>
              <a:t>Jefe</a:t>
            </a:r>
            <a:r>
              <a:rPr lang="cs-CZ" dirty="0"/>
              <a:t> </a:t>
            </a:r>
            <a:r>
              <a:rPr lang="cs-CZ" dirty="0" err="1"/>
              <a:t>Máximo</a:t>
            </a:r>
            <a:r>
              <a:rPr lang="cs-CZ" dirty="0"/>
              <a:t> a </a:t>
            </a:r>
            <a:r>
              <a:rPr lang="cs-CZ" dirty="0" err="1"/>
              <a:t>dedazo</a:t>
            </a:r>
            <a:endParaRPr lang="cs-CZ" dirty="0"/>
          </a:p>
          <a:p>
            <a:r>
              <a:rPr lang="cs-CZ" dirty="0"/>
              <a:t>Ekonomická krize 1929</a:t>
            </a:r>
          </a:p>
          <a:p>
            <a:r>
              <a:rPr lang="cs-CZ" dirty="0"/>
              <a:t>Emilio </a:t>
            </a:r>
            <a:r>
              <a:rPr lang="cs-CZ" dirty="0" err="1"/>
              <a:t>Portes</a:t>
            </a:r>
            <a:r>
              <a:rPr lang="cs-CZ" dirty="0"/>
              <a:t> Gil (1928-1930)</a:t>
            </a:r>
          </a:p>
          <a:p>
            <a:r>
              <a:rPr lang="cs-CZ" dirty="0" err="1"/>
              <a:t>Pascual</a:t>
            </a:r>
            <a:r>
              <a:rPr lang="cs-CZ" dirty="0"/>
              <a:t> </a:t>
            </a:r>
            <a:r>
              <a:rPr lang="cs-CZ" dirty="0" err="1"/>
              <a:t>Ortiz</a:t>
            </a:r>
            <a:r>
              <a:rPr lang="cs-CZ" dirty="0"/>
              <a:t> </a:t>
            </a:r>
            <a:r>
              <a:rPr lang="cs-CZ" dirty="0" err="1"/>
              <a:t>Rubio</a:t>
            </a:r>
            <a:r>
              <a:rPr lang="cs-CZ" dirty="0"/>
              <a:t> (1930-1932)</a:t>
            </a:r>
          </a:p>
          <a:p>
            <a:r>
              <a:rPr lang="cs-CZ" dirty="0" err="1"/>
              <a:t>Abelardo</a:t>
            </a:r>
            <a:r>
              <a:rPr lang="cs-CZ" dirty="0"/>
              <a:t> L. </a:t>
            </a:r>
            <a:r>
              <a:rPr lang="cs-CZ" dirty="0" err="1"/>
              <a:t>Rodríguez</a:t>
            </a:r>
            <a:r>
              <a:rPr lang="cs-CZ" dirty="0"/>
              <a:t> (19324-1934)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2878" y="3724712"/>
            <a:ext cx="5179122" cy="3227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568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F363C3-5658-4CAF-9C8B-5E3590252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Hospodářská krize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032864-00A4-4D7A-910A-A13D597B63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9446" y="2133600"/>
            <a:ext cx="6815166" cy="3696749"/>
          </a:xfrm>
        </p:spPr>
        <p:txBody>
          <a:bodyPr>
            <a:normAutofit fontScale="92500" lnSpcReduction="10000"/>
          </a:bodyPr>
          <a:lstStyle/>
          <a:p>
            <a:r>
              <a:rPr lang="cs-CZ" dirty="0" err="1"/>
              <a:t>Death</a:t>
            </a:r>
            <a:r>
              <a:rPr lang="cs-CZ" dirty="0"/>
              <a:t> </a:t>
            </a:r>
            <a:r>
              <a:rPr lang="cs-CZ" dirty="0" err="1"/>
              <a:t>spiral</a:t>
            </a:r>
            <a:r>
              <a:rPr lang="cs-CZ" dirty="0"/>
              <a:t> – </a:t>
            </a:r>
            <a:r>
              <a:rPr lang="cs-CZ" dirty="0" err="1"/>
              <a:t>Hooverova</a:t>
            </a:r>
            <a:r>
              <a:rPr lang="cs-CZ" dirty="0"/>
              <a:t> administrativa – protekcionismus a stažení kapitálu ze zahraničí – děravé banky, nedostatek kapitálu, zavření továren - lidé nezaměstnaní – nemají peníze – nekupují – zavření továren atd...</a:t>
            </a:r>
          </a:p>
          <a:p>
            <a:r>
              <a:rPr lang="cs-CZ" dirty="0"/>
              <a:t>Mexiko těžce postiženo, hlavní příjem byly exportní daně</a:t>
            </a:r>
          </a:p>
          <a:p>
            <a:r>
              <a:rPr lang="cs-CZ" dirty="0"/>
              <a:t>Návrat Mexičanů z USA, ovšem jen omezený vliv na lokální ekonomiku</a:t>
            </a:r>
          </a:p>
          <a:p>
            <a:r>
              <a:rPr lang="cs-CZ" dirty="0"/>
              <a:t>1931 – snaha o proinvestování se z krize (</a:t>
            </a:r>
            <a:r>
              <a:rPr lang="cs-CZ" dirty="0" err="1"/>
              <a:t>Nacional</a:t>
            </a:r>
            <a:r>
              <a:rPr lang="cs-CZ" dirty="0"/>
              <a:t> </a:t>
            </a:r>
            <a:r>
              <a:rPr lang="cs-CZ" dirty="0" err="1"/>
              <a:t>Financiera</a:t>
            </a:r>
            <a:r>
              <a:rPr lang="cs-CZ" dirty="0"/>
              <a:t> – národní investiční banka)</a:t>
            </a:r>
          </a:p>
          <a:p>
            <a:r>
              <a:rPr lang="cs-CZ" dirty="0"/>
              <a:t>1933 – oživení, růst cen ropy a stříbra, ekonomická krize na ústupu</a:t>
            </a:r>
          </a:p>
          <a:p>
            <a:r>
              <a:rPr lang="cs-CZ" dirty="0"/>
              <a:t>Více státních investic a orientace na domácí konzum</a:t>
            </a:r>
          </a:p>
        </p:txBody>
      </p:sp>
      <p:pic>
        <p:nvPicPr>
          <p:cNvPr id="7" name="Obrázek 6" descr="Obsah obrázku fotka, osoba, stojící, skupina&#10;&#10;Popis byl vytvořen automaticky">
            <a:extLst>
              <a:ext uri="{FF2B5EF4-FFF2-40B4-BE49-F238E27FC236}">
                <a16:creationId xmlns:a16="http://schemas.microsoft.com/office/drawing/2014/main" id="{C19ADCAD-A300-420A-8F65-F8E6933F60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72780"/>
            <a:ext cx="4696903" cy="3522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3750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21624" y="2942930"/>
            <a:ext cx="9905998" cy="1478570"/>
          </a:xfrm>
        </p:spPr>
        <p:txBody>
          <a:bodyPr/>
          <a:lstStyle/>
          <a:p>
            <a:r>
              <a:rPr lang="cs-CZ" dirty="0" err="1"/>
              <a:t>Lázaro</a:t>
            </a:r>
            <a:r>
              <a:rPr lang="cs-CZ" dirty="0"/>
              <a:t> </a:t>
            </a:r>
            <a:r>
              <a:rPr lang="cs-CZ" dirty="0" err="1"/>
              <a:t>Cárdenas</a:t>
            </a:r>
            <a:r>
              <a:rPr lang="cs-CZ" dirty="0"/>
              <a:t> – hrdina lidu 1934-1940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759242" y="4106779"/>
            <a:ext cx="7066547" cy="2590801"/>
          </a:xfrm>
        </p:spPr>
        <p:txBody>
          <a:bodyPr>
            <a:normAutofit lnSpcReduction="10000"/>
          </a:bodyPr>
          <a:lstStyle/>
          <a:p>
            <a:r>
              <a:rPr lang="cs-CZ" dirty="0"/>
              <a:t>Institucionalizace revoluce</a:t>
            </a:r>
          </a:p>
          <a:p>
            <a:r>
              <a:rPr lang="cs-CZ" dirty="0"/>
              <a:t>Korporativní systém ekonomiky – státní intervence</a:t>
            </a:r>
          </a:p>
          <a:p>
            <a:r>
              <a:rPr lang="cs-CZ" dirty="0"/>
              <a:t>Vznik PRM – </a:t>
            </a:r>
            <a:r>
              <a:rPr lang="cs-CZ" dirty="0" err="1"/>
              <a:t>Partido</a:t>
            </a:r>
            <a:r>
              <a:rPr lang="cs-CZ" dirty="0"/>
              <a:t> de la </a:t>
            </a:r>
            <a:r>
              <a:rPr lang="cs-CZ" dirty="0" err="1"/>
              <a:t>Revolución</a:t>
            </a:r>
            <a:r>
              <a:rPr lang="cs-CZ" dirty="0"/>
              <a:t> </a:t>
            </a:r>
            <a:r>
              <a:rPr lang="cs-CZ" dirty="0" err="1"/>
              <a:t>Mexicana</a:t>
            </a:r>
            <a:r>
              <a:rPr lang="cs-CZ" dirty="0"/>
              <a:t> – pozdější PRI</a:t>
            </a:r>
          </a:p>
          <a:p>
            <a:r>
              <a:rPr lang="cs-CZ" dirty="0"/>
              <a:t>Pozemková reforma a </a:t>
            </a:r>
            <a:r>
              <a:rPr lang="cs-CZ" dirty="0" err="1"/>
              <a:t>ejidos</a:t>
            </a:r>
            <a:r>
              <a:rPr lang="cs-CZ" dirty="0"/>
              <a:t> (66 procent rozdělil on sám)</a:t>
            </a:r>
          </a:p>
          <a:p>
            <a:r>
              <a:rPr lang="cs-CZ" dirty="0"/>
              <a:t>Znárodnění ropných polí</a:t>
            </a:r>
          </a:p>
          <a:p>
            <a:r>
              <a:rPr lang="cs-CZ" dirty="0"/>
              <a:t>Rozvoj odborů v různých odvětvích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147" y="0"/>
            <a:ext cx="5793206" cy="2896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4252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08FD15-1339-45F4-B671-27690289DA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43475" y="520117"/>
            <a:ext cx="6561137" cy="1384883"/>
          </a:xfrm>
        </p:spPr>
        <p:txBody>
          <a:bodyPr/>
          <a:lstStyle/>
          <a:p>
            <a:r>
              <a:rPr lang="cs-CZ" dirty="0"/>
              <a:t>Ekonomický směr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1C373DB-9077-40D4-9CB2-24161AF624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43475" y="2141989"/>
            <a:ext cx="7097086" cy="4619538"/>
          </a:xfrm>
        </p:spPr>
        <p:txBody>
          <a:bodyPr>
            <a:normAutofit fontScale="85000" lnSpcReduction="10000"/>
          </a:bodyPr>
          <a:lstStyle/>
          <a:p>
            <a:r>
              <a:rPr lang="cs-CZ" dirty="0"/>
              <a:t>Soustředil se na mexické potřeby a ne zahraniční</a:t>
            </a:r>
          </a:p>
          <a:p>
            <a:r>
              <a:rPr lang="cs-CZ" dirty="0"/>
              <a:t>Sociální spravedlnost nebude překážkou rozvoje, ale jeho základem</a:t>
            </a:r>
          </a:p>
          <a:p>
            <a:r>
              <a:rPr lang="cs-CZ" dirty="0"/>
              <a:t>22 na 38 % rozpočtu na ekonomický rozvoj, 18 % na sociální stát</a:t>
            </a:r>
          </a:p>
          <a:p>
            <a:r>
              <a:rPr lang="cs-CZ" dirty="0"/>
              <a:t>Znárodnění – železnic (levné jízdné) a ropného bohatství (levná energie)</a:t>
            </a:r>
          </a:p>
          <a:p>
            <a:r>
              <a:rPr lang="cs-CZ" dirty="0"/>
              <a:t>Devalvace pesa – vzrůst ceny importů – domácí produkce více žádaná</a:t>
            </a:r>
          </a:p>
          <a:p>
            <a:r>
              <a:rPr lang="cs-CZ" dirty="0"/>
              <a:t>Eduardo </a:t>
            </a:r>
            <a:r>
              <a:rPr lang="cs-CZ" dirty="0" err="1"/>
              <a:t>Suárez</a:t>
            </a:r>
            <a:r>
              <a:rPr lang="cs-CZ" dirty="0"/>
              <a:t> – obdivovatel  Johna </a:t>
            </a:r>
            <a:r>
              <a:rPr lang="cs-CZ" dirty="0" err="1"/>
              <a:t>Maynarda</a:t>
            </a:r>
            <a:r>
              <a:rPr lang="cs-CZ" dirty="0"/>
              <a:t> </a:t>
            </a:r>
            <a:r>
              <a:rPr lang="cs-CZ" dirty="0" err="1"/>
              <a:t>Keynese</a:t>
            </a:r>
            <a:r>
              <a:rPr lang="cs-CZ" dirty="0"/>
              <a:t> (útraty státu)</a:t>
            </a:r>
          </a:p>
          <a:p>
            <a:r>
              <a:rPr lang="cs-CZ" dirty="0"/>
              <a:t>Zpomalení zahraničních investic – nedůvěra – USA dominantní v tomto</a:t>
            </a:r>
          </a:p>
          <a:p>
            <a:r>
              <a:rPr lang="cs-CZ" dirty="0"/>
              <a:t>Ovšem toto nebyl záměr </a:t>
            </a:r>
            <a:r>
              <a:rPr lang="cs-CZ" dirty="0" err="1"/>
              <a:t>Cárdenase</a:t>
            </a:r>
            <a:r>
              <a:rPr lang="cs-CZ" dirty="0"/>
              <a:t> – chtěl investice, ale bez výhod</a:t>
            </a:r>
          </a:p>
          <a:p>
            <a:r>
              <a:rPr lang="cs-CZ" dirty="0"/>
              <a:t>Diverzifikace ekonomiky i partnerů</a:t>
            </a:r>
          </a:p>
          <a:p>
            <a:r>
              <a:rPr lang="cs-CZ" dirty="0"/>
              <a:t>Domácí spotřeba – díky agrární reformě a růstu platů</a:t>
            </a:r>
          </a:p>
          <a:p>
            <a:r>
              <a:rPr lang="cs-CZ" dirty="0"/>
              <a:t>Rozvoj průmyslu (51%), obchodu (41 %) a stavebnictví (40%)</a:t>
            </a:r>
          </a:p>
          <a:p>
            <a:r>
              <a:rPr lang="cs-CZ" dirty="0"/>
              <a:t>Investice do vzdělávání a zdravotnictví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5" name="Obrázek 4" descr="Obsah obrázku exteriér, osoba, fotka, skupina&#10;&#10;Popis byl vytvořen automaticky">
            <a:extLst>
              <a:ext uri="{FF2B5EF4-FFF2-40B4-BE49-F238E27FC236}">
                <a16:creationId xmlns:a16="http://schemas.microsoft.com/office/drawing/2014/main" id="{951137AB-19B4-4C85-AB60-AB91CC9DD7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62176"/>
            <a:ext cx="4943475" cy="279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4463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EE0AE2D-5CC5-4B2B-9E5B-41FE6B61F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Antropolog </a:t>
            </a:r>
            <a:r>
              <a:rPr lang="cs-CZ" dirty="0" err="1"/>
              <a:t>Ocar</a:t>
            </a:r>
            <a:r>
              <a:rPr lang="cs-CZ" dirty="0"/>
              <a:t> Lewis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FC2EA45-8A03-4C87-84A8-0881B904CE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More and more people sleep on beds instead of on the ground, wear shoes instead of huaraches</a:t>
            </a:r>
            <a:r>
              <a:rPr lang="cs-CZ" dirty="0"/>
              <a:t> </a:t>
            </a:r>
            <a:r>
              <a:rPr lang="en-US" dirty="0"/>
              <a:t>or going barefoot, use store-made pants instead of home-made white cotton calzones, eat bread</a:t>
            </a:r>
            <a:r>
              <a:rPr lang="cs-CZ" dirty="0"/>
              <a:t> </a:t>
            </a:r>
            <a:r>
              <a:rPr lang="en-US" dirty="0"/>
              <a:t>in addition to tortillas, grind their corn in the mill instead of by hand, drink beer instead of</a:t>
            </a:r>
            <a:r>
              <a:rPr lang="cs-CZ" dirty="0"/>
              <a:t> </a:t>
            </a:r>
            <a:r>
              <a:rPr lang="en-US" dirty="0"/>
              <a:t>pulque, use doctors instead of curanderos, and travel by bus or train instead of on foot or by</a:t>
            </a:r>
            <a:r>
              <a:rPr lang="cs-CZ" dirty="0"/>
              <a:t> </a:t>
            </a:r>
            <a:r>
              <a:rPr lang="cs-CZ" dirty="0" err="1"/>
              <a:t>burro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168411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E2BF677-B477-43FA-AE30-D13FA45CE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1332" y="398478"/>
            <a:ext cx="7033280" cy="1506522"/>
          </a:xfrm>
        </p:spPr>
        <p:txBody>
          <a:bodyPr/>
          <a:lstStyle/>
          <a:p>
            <a:r>
              <a:rPr lang="cs-CZ" dirty="0"/>
              <a:t>Dopady na ekonomiku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EB58479-03D7-40FC-A2F4-A1CC790808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61606" y="2133599"/>
            <a:ext cx="7243005" cy="4325923"/>
          </a:xfrm>
        </p:spPr>
        <p:txBody>
          <a:bodyPr/>
          <a:lstStyle/>
          <a:p>
            <a:r>
              <a:rPr lang="cs-CZ" dirty="0"/>
              <a:t>ISI – Import </a:t>
            </a:r>
            <a:r>
              <a:rPr lang="cs-CZ" dirty="0" err="1"/>
              <a:t>Substitution</a:t>
            </a:r>
            <a:r>
              <a:rPr lang="cs-CZ" dirty="0"/>
              <a:t> </a:t>
            </a:r>
            <a:r>
              <a:rPr lang="cs-CZ" dirty="0" err="1"/>
              <a:t>Industrialization</a:t>
            </a:r>
            <a:r>
              <a:rPr lang="cs-CZ" dirty="0"/>
              <a:t> – </a:t>
            </a:r>
            <a:r>
              <a:rPr lang="cs-CZ" dirty="0" err="1"/>
              <a:t>desarrollismo</a:t>
            </a:r>
            <a:endParaRPr lang="cs-CZ" dirty="0"/>
          </a:p>
          <a:p>
            <a:r>
              <a:rPr lang="cs-CZ" b="1" dirty="0"/>
              <a:t>Hornictví</a:t>
            </a:r>
            <a:r>
              <a:rPr lang="cs-CZ" dirty="0"/>
              <a:t>: úpadek, dochází zásoby, rostou platy, zájem o nahrazení expertů zahraničních těmi místními</a:t>
            </a:r>
          </a:p>
          <a:p>
            <a:r>
              <a:rPr lang="cs-CZ" b="1" dirty="0"/>
              <a:t>Doprava</a:t>
            </a:r>
            <a:r>
              <a:rPr lang="cs-CZ" dirty="0"/>
              <a:t>: železnice nahrazeny silnicemi (už od </a:t>
            </a:r>
            <a:r>
              <a:rPr lang="cs-CZ" dirty="0" err="1"/>
              <a:t>Callese</a:t>
            </a:r>
            <a:r>
              <a:rPr lang="cs-CZ" dirty="0"/>
              <a:t>) – </a:t>
            </a:r>
            <a:r>
              <a:rPr lang="cs-CZ" dirty="0" err="1"/>
              <a:t>Publa</a:t>
            </a:r>
            <a:r>
              <a:rPr lang="cs-CZ" dirty="0"/>
              <a:t> DF, </a:t>
            </a:r>
            <a:r>
              <a:rPr lang="cs-CZ" dirty="0" err="1"/>
              <a:t>Panamerican</a:t>
            </a:r>
            <a:r>
              <a:rPr lang="cs-CZ" dirty="0"/>
              <a:t> </a:t>
            </a:r>
            <a:r>
              <a:rPr lang="cs-CZ" dirty="0" err="1"/>
              <a:t>Highway</a:t>
            </a:r>
            <a:r>
              <a:rPr lang="cs-CZ" dirty="0"/>
              <a:t>, </a:t>
            </a:r>
            <a:r>
              <a:rPr lang="cs-CZ" dirty="0" err="1"/>
              <a:t>Cárdenas</a:t>
            </a:r>
            <a:r>
              <a:rPr lang="cs-CZ" dirty="0"/>
              <a:t> – Mexiko potřebuje cesty a školy, </a:t>
            </a:r>
            <a:r>
              <a:rPr lang="cs-CZ" dirty="0" err="1"/>
              <a:t>Fordky</a:t>
            </a:r>
            <a:r>
              <a:rPr lang="cs-CZ" dirty="0"/>
              <a:t> a knihy – 26 % investic do infrastruktury, 884 mil na 6156 mil silnic – první vlna urbanizace, nástup turismu (František Alexander </a:t>
            </a:r>
            <a:r>
              <a:rPr lang="cs-CZ" dirty="0" err="1"/>
              <a:t>Elstner</a:t>
            </a:r>
            <a:r>
              <a:rPr lang="cs-CZ" dirty="0"/>
              <a:t> – Evropan se vrací)</a:t>
            </a:r>
          </a:p>
          <a:p>
            <a:r>
              <a:rPr lang="cs-CZ" b="1" dirty="0"/>
              <a:t>Zemědělství</a:t>
            </a:r>
            <a:r>
              <a:rPr lang="cs-CZ" dirty="0"/>
              <a:t>: systém </a:t>
            </a:r>
            <a:r>
              <a:rPr lang="cs-CZ" dirty="0" err="1"/>
              <a:t>ejidos</a:t>
            </a:r>
            <a:r>
              <a:rPr lang="cs-CZ" dirty="0"/>
              <a:t> – půjčky, stroje, obchodní pomoc, elektřina, cesty, školy, pitná voda, ale neefektivní – fungovaly v době dostatku půdy a pracovních sil</a:t>
            </a:r>
          </a:p>
          <a:p>
            <a:r>
              <a:rPr lang="cs-CZ" dirty="0"/>
              <a:t>Nekonkurenceschopné, drahé a v 50. letech opuštěné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540E7918-2BF1-44ED-B9E9-7D55B305CE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6382"/>
            <a:ext cx="4261607" cy="6130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2822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BEE2B32-E289-47A8-9F89-E5F57A0B01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C27B517-681B-456F-9004-F1E38EFADD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/>
              <a:t>Table 19.1 </a:t>
            </a:r>
            <a:r>
              <a:rPr lang="en-US" dirty="0"/>
              <a:t>Land reform, 1917–1940</a:t>
            </a:r>
          </a:p>
          <a:p>
            <a:r>
              <a:rPr lang="cs-CZ" dirty="0"/>
              <a:t>President 		Area </a:t>
            </a:r>
            <a:r>
              <a:rPr lang="cs-CZ" dirty="0" err="1"/>
              <a:t>distributed</a:t>
            </a:r>
            <a:r>
              <a:rPr lang="cs-CZ" dirty="0"/>
              <a:t> (in </a:t>
            </a:r>
            <a:r>
              <a:rPr lang="cs-CZ" dirty="0" err="1"/>
              <a:t>acres</a:t>
            </a:r>
            <a:r>
              <a:rPr lang="cs-CZ" dirty="0"/>
              <a:t>)</a:t>
            </a:r>
          </a:p>
          <a:p>
            <a:r>
              <a:rPr lang="cs-CZ" dirty="0" err="1"/>
              <a:t>Carranza</a:t>
            </a:r>
            <a:r>
              <a:rPr lang="cs-CZ" dirty="0"/>
              <a:t> 	414,801</a:t>
            </a:r>
          </a:p>
          <a:p>
            <a:r>
              <a:rPr lang="cs-CZ" dirty="0"/>
              <a:t>De la </a:t>
            </a:r>
            <a:r>
              <a:rPr lang="cs-CZ" dirty="0" err="1"/>
              <a:t>Huerta</a:t>
            </a:r>
            <a:r>
              <a:rPr lang="cs-CZ" dirty="0"/>
              <a:t> 	83,229</a:t>
            </a:r>
          </a:p>
          <a:p>
            <a:r>
              <a:rPr lang="cs-CZ" dirty="0" err="1"/>
              <a:t>Obregón</a:t>
            </a:r>
            <a:r>
              <a:rPr lang="cs-CZ" dirty="0"/>
              <a:t> 		2,717,288</a:t>
            </a:r>
          </a:p>
          <a:p>
            <a:r>
              <a:rPr lang="cs-CZ" dirty="0" err="1"/>
              <a:t>Calles</a:t>
            </a:r>
            <a:r>
              <a:rPr lang="cs-CZ" dirty="0"/>
              <a:t> 		7,343,003</a:t>
            </a:r>
          </a:p>
          <a:p>
            <a:r>
              <a:rPr lang="cs-CZ" dirty="0" err="1"/>
              <a:t>Portes</a:t>
            </a:r>
            <a:r>
              <a:rPr lang="cs-CZ" dirty="0"/>
              <a:t> Gil 		4,218.142</a:t>
            </a:r>
          </a:p>
          <a:p>
            <a:r>
              <a:rPr lang="cs-CZ" dirty="0" err="1"/>
              <a:t>Ortiz</a:t>
            </a:r>
            <a:r>
              <a:rPr lang="cs-CZ" dirty="0"/>
              <a:t> </a:t>
            </a:r>
            <a:r>
              <a:rPr lang="cs-CZ" dirty="0" err="1"/>
              <a:t>Rubio</a:t>
            </a:r>
            <a:r>
              <a:rPr lang="cs-CZ" dirty="0"/>
              <a:t> 	2,333,008</a:t>
            </a:r>
          </a:p>
          <a:p>
            <a:r>
              <a:rPr lang="cs-CZ" dirty="0" err="1"/>
              <a:t>Rodríguez</a:t>
            </a:r>
            <a:r>
              <a:rPr lang="cs-CZ" dirty="0"/>
              <a:t> 	1,953,014</a:t>
            </a:r>
          </a:p>
          <a:p>
            <a:r>
              <a:rPr lang="cs-CZ" dirty="0" err="1"/>
              <a:t>Cárdenas</a:t>
            </a:r>
            <a:r>
              <a:rPr lang="cs-CZ" dirty="0"/>
              <a:t> 	46,401,743</a:t>
            </a:r>
          </a:p>
          <a:p>
            <a:r>
              <a:rPr lang="cs-CZ" dirty="0"/>
              <a:t>Source: INEGI (1994: 381)</a:t>
            </a:r>
          </a:p>
        </p:txBody>
      </p:sp>
    </p:spTree>
    <p:extLst>
      <p:ext uri="{BB962C8B-B14F-4D97-AF65-F5344CB8AC3E}">
        <p14:creationId xmlns:p14="http://schemas.microsoft.com/office/powerpoint/2010/main" val="35653051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EF49291-3542-4F23-9D7C-61FA1F18D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Rozvoj průmyslu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8196B90-74A6-4DB6-8A4C-46D4B43A35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83869" y="1437313"/>
            <a:ext cx="8915400" cy="3777622"/>
          </a:xfrm>
        </p:spPr>
        <p:txBody>
          <a:bodyPr/>
          <a:lstStyle/>
          <a:p>
            <a:r>
              <a:rPr lang="cs-CZ" dirty="0"/>
              <a:t>Ochranářská opatření ve 20. letech</a:t>
            </a:r>
          </a:p>
          <a:p>
            <a:r>
              <a:rPr lang="cs-CZ" dirty="0"/>
              <a:t>Korporátní investice USA – továrna Ford v DF, </a:t>
            </a:r>
            <a:r>
              <a:rPr lang="cs-CZ" dirty="0" err="1"/>
              <a:t>British</a:t>
            </a:r>
            <a:r>
              <a:rPr lang="cs-CZ" dirty="0"/>
              <a:t> </a:t>
            </a:r>
            <a:r>
              <a:rPr lang="cs-CZ" dirty="0" err="1"/>
              <a:t>American</a:t>
            </a:r>
            <a:r>
              <a:rPr lang="cs-CZ" dirty="0"/>
              <a:t> </a:t>
            </a:r>
            <a:r>
              <a:rPr lang="cs-CZ" dirty="0" err="1"/>
              <a:t>Tobacco</a:t>
            </a:r>
            <a:r>
              <a:rPr lang="cs-CZ" dirty="0"/>
              <a:t>, GM a Chrysler</a:t>
            </a:r>
          </a:p>
          <a:p>
            <a:r>
              <a:rPr lang="cs-CZ" dirty="0" err="1"/>
              <a:t>Cardenasův</a:t>
            </a:r>
            <a:r>
              <a:rPr lang="cs-CZ" dirty="0"/>
              <a:t> šestiletý plán měl nahradit importy – orientace na domácí trh, domácí investice do výroby, hlavní odvětví ekonomiky</a:t>
            </a:r>
          </a:p>
          <a:p>
            <a:r>
              <a:rPr lang="cs-CZ" dirty="0"/>
              <a:t>Ochranářská cla – textil, obuvnictví (Baťa), stavebnictví (</a:t>
            </a:r>
            <a:r>
              <a:rPr lang="cs-CZ" dirty="0" err="1"/>
              <a:t>Cemex</a:t>
            </a:r>
            <a:r>
              <a:rPr lang="cs-CZ" dirty="0"/>
              <a:t>)</a:t>
            </a:r>
          </a:p>
          <a:p>
            <a:r>
              <a:rPr lang="cs-CZ" dirty="0"/>
              <a:t>Mexiko ale nebylo jen levnou montovnou</a:t>
            </a:r>
          </a:p>
          <a:p>
            <a:endParaRPr lang="cs-CZ" dirty="0"/>
          </a:p>
        </p:txBody>
      </p:sp>
      <p:pic>
        <p:nvPicPr>
          <p:cNvPr id="5" name="Obrázek 4" descr="Obsah obrázku exteriér, osoba, fotka, skupina&#10;&#10;Popis byl vytvořen automaticky">
            <a:extLst>
              <a:ext uri="{FF2B5EF4-FFF2-40B4-BE49-F238E27FC236}">
                <a16:creationId xmlns:a16="http://schemas.microsoft.com/office/drawing/2014/main" id="{9BD5D09F-7F48-4CE5-803E-0B0DC6EAEE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1050" y="3937888"/>
            <a:ext cx="4943475" cy="279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259744"/>
      </p:ext>
    </p:extLst>
  </p:cSld>
  <p:clrMapOvr>
    <a:masterClrMapping/>
  </p:clrMapOvr>
</p:sld>
</file>

<file path=ppt/theme/theme1.xml><?xml version="1.0" encoding="utf-8"?>
<a:theme xmlns:a="http://schemas.openxmlformats.org/drawingml/2006/main" name="Stébla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113</TotalTime>
  <Words>805</Words>
  <Application>Microsoft Office PowerPoint</Application>
  <PresentationFormat>Širokoúhlá obrazovka</PresentationFormat>
  <Paragraphs>85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7" baseType="lpstr">
      <vt:lpstr>Arial</vt:lpstr>
      <vt:lpstr>Century Gothic</vt:lpstr>
      <vt:lpstr>Wingdings 3</vt:lpstr>
      <vt:lpstr>Stébla</vt:lpstr>
      <vt:lpstr>Revoluce, krize a cardenismo</vt:lpstr>
      <vt:lpstr>Prezentace aplikace PowerPoint</vt:lpstr>
      <vt:lpstr>Výsledky revoluce</vt:lpstr>
      <vt:lpstr>Pragmatik Venustiano Carranza</vt:lpstr>
      <vt:lpstr>Vláda Álvara Obregóna 1920-1924</vt:lpstr>
      <vt:lpstr>Maximato –Plutarco Elías Calles</vt:lpstr>
      <vt:lpstr>Hospodářská krize</vt:lpstr>
      <vt:lpstr>Lázaro Cárdenas – hrdina lidu 1934-1940</vt:lpstr>
      <vt:lpstr>Ekonomický směr</vt:lpstr>
      <vt:lpstr>Antropolog Ocar Lewis</vt:lpstr>
      <vt:lpstr>Dopady na ekonomiku</vt:lpstr>
      <vt:lpstr>Prezentace aplikace PowerPoint</vt:lpstr>
      <vt:lpstr>Rozvoj průmyslu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Lukas Perutka</dc:creator>
  <cp:lastModifiedBy>Lukas Perutka</cp:lastModifiedBy>
  <cp:revision>14</cp:revision>
  <dcterms:created xsi:type="dcterms:W3CDTF">2020-03-03T19:35:14Z</dcterms:created>
  <dcterms:modified xsi:type="dcterms:W3CDTF">2020-03-05T09:39:01Z</dcterms:modified>
</cp:coreProperties>
</file>