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258" r:id="rId3"/>
    <p:sldId id="260" r:id="rId4"/>
    <p:sldId id="261" r:id="rId5"/>
    <p:sldId id="381" r:id="rId6"/>
    <p:sldId id="262" r:id="rId7"/>
    <p:sldId id="263" r:id="rId8"/>
    <p:sldId id="264" r:id="rId9"/>
    <p:sldId id="265" r:id="rId10"/>
    <p:sldId id="266" r:id="rId11"/>
    <p:sldId id="440" r:id="rId12"/>
    <p:sldId id="267" r:id="rId13"/>
    <p:sldId id="390" r:id="rId14"/>
    <p:sldId id="391" r:id="rId15"/>
    <p:sldId id="392" r:id="rId16"/>
    <p:sldId id="393" r:id="rId17"/>
    <p:sldId id="394" r:id="rId18"/>
    <p:sldId id="395" r:id="rId19"/>
    <p:sldId id="397" r:id="rId20"/>
    <p:sldId id="398" r:id="rId21"/>
    <p:sldId id="399" r:id="rId22"/>
    <p:sldId id="400" r:id="rId23"/>
    <p:sldId id="401" r:id="rId24"/>
    <p:sldId id="402" r:id="rId25"/>
    <p:sldId id="404" r:id="rId26"/>
    <p:sldId id="405" r:id="rId27"/>
    <p:sldId id="409" r:id="rId28"/>
    <p:sldId id="410" r:id="rId29"/>
    <p:sldId id="411" r:id="rId30"/>
    <p:sldId id="412" r:id="rId31"/>
    <p:sldId id="414" r:id="rId32"/>
    <p:sldId id="422" r:id="rId33"/>
    <p:sldId id="423" r:id="rId34"/>
    <p:sldId id="424" r:id="rId35"/>
    <p:sldId id="430" r:id="rId36"/>
    <p:sldId id="431" r:id="rId37"/>
    <p:sldId id="432" r:id="rId38"/>
    <p:sldId id="434" r:id="rId39"/>
    <p:sldId id="438" r:id="rId40"/>
    <p:sldId id="439" r:id="rId41"/>
    <p:sldId id="320" r:id="rId42"/>
    <p:sldId id="324" r:id="rId43"/>
    <p:sldId id="328" r:id="rId44"/>
    <p:sldId id="331" r:id="rId45"/>
    <p:sldId id="337" r:id="rId46"/>
    <p:sldId id="341" r:id="rId47"/>
    <p:sldId id="342" r:id="rId48"/>
    <p:sldId id="346" r:id="rId49"/>
    <p:sldId id="349" r:id="rId50"/>
    <p:sldId id="351" r:id="rId51"/>
    <p:sldId id="356" r:id="rId52"/>
    <p:sldId id="441" r:id="rId53"/>
    <p:sldId id="442" r:id="rId54"/>
    <p:sldId id="443" r:id="rId55"/>
    <p:sldId id="379" r:id="rId56"/>
    <p:sldId id="380" r:id="rId57"/>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00CC00"/>
    <a:srgbClr val="FFFF00"/>
    <a:srgbClr val="FF0000"/>
    <a:srgbClr val="FF33CC"/>
    <a:srgbClr val="33CC33"/>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75" autoAdjust="0"/>
    <p:restoredTop sz="93761" autoAdjust="0"/>
  </p:normalViewPr>
  <p:slideViewPr>
    <p:cSldViewPr>
      <p:cViewPr>
        <p:scale>
          <a:sx n="100" d="100"/>
          <a:sy n="100" d="100"/>
        </p:scale>
        <p:origin x="-4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363B44C1-C170-4959-BB6F-E2E389E8F749}" type="datetimeFigureOut">
              <a:rPr lang="cs-CZ"/>
              <a:pPr>
                <a:defRPr/>
              </a:pPr>
              <a:t>9.1.2017</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smtClean="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7B55D542-B93F-470F-BF0B-301ACE0C03B3}" type="slidenum">
              <a:rPr lang="cs-CZ"/>
              <a:pPr>
                <a:defRPr/>
              </a:pPr>
              <a:t>‹#›</a:t>
            </a:fld>
            <a:endParaRPr lang="cs-CZ"/>
          </a:p>
        </p:txBody>
      </p:sp>
    </p:spTree>
    <p:extLst>
      <p:ext uri="{BB962C8B-B14F-4D97-AF65-F5344CB8AC3E}">
        <p14:creationId xmlns:p14="http://schemas.microsoft.com/office/powerpoint/2010/main" val="34825735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042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ADB91F4-DEF7-4C07-825C-11398C68160C}" type="slidenum">
              <a:rPr lang="cs-CZ" altLang="cs-CZ" smtClean="0">
                <a:latin typeface="Arial" pitchFamily="34" charset="0"/>
              </a:rPr>
              <a:pPr eaLnBrk="1" hangingPunct="1">
                <a:spcBef>
                  <a:spcPct val="0"/>
                </a:spcBef>
              </a:pPr>
              <a:t>1</a:t>
            </a:fld>
            <a:endParaRPr lang="cs-CZ" altLang="cs-CZ"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144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176E0C0-A9D9-4F64-ABFA-D7B85C8FBCE6}" type="slidenum">
              <a:rPr lang="cs-CZ" altLang="cs-CZ" smtClean="0">
                <a:latin typeface="Arial" pitchFamily="34" charset="0"/>
              </a:rPr>
              <a:pPr eaLnBrk="1" hangingPunct="1">
                <a:spcBef>
                  <a:spcPct val="0"/>
                </a:spcBef>
              </a:pPr>
              <a:t>2</a:t>
            </a:fld>
            <a:endParaRPr lang="cs-CZ" altLang="cs-CZ"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246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8CFBB16-3210-4BF3-AA74-31B10601202B}" type="slidenum">
              <a:rPr lang="cs-CZ" altLang="cs-CZ" smtClean="0">
                <a:latin typeface="Arial" pitchFamily="34" charset="0"/>
              </a:rPr>
              <a:pPr eaLnBrk="1" hangingPunct="1">
                <a:spcBef>
                  <a:spcPct val="0"/>
                </a:spcBef>
              </a:pPr>
              <a:t>3</a:t>
            </a:fld>
            <a:endParaRPr lang="cs-CZ" altLang="cs-CZ"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349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0A6DE8D-098F-416E-A775-B792B65A949A}" type="slidenum">
              <a:rPr lang="cs-CZ" altLang="cs-CZ" smtClean="0">
                <a:latin typeface="Arial" pitchFamily="34" charset="0"/>
              </a:rPr>
              <a:pPr eaLnBrk="1" hangingPunct="1">
                <a:spcBef>
                  <a:spcPct val="0"/>
                </a:spcBef>
              </a:pPr>
              <a:t>4</a:t>
            </a:fld>
            <a:endParaRPr lang="cs-CZ" altLang="cs-CZ"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451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DCB2267-08D5-4BCF-A486-EBE8A08F5E6E}" type="slidenum">
              <a:rPr lang="cs-CZ" altLang="cs-CZ" smtClean="0">
                <a:latin typeface="Arial" pitchFamily="34" charset="0"/>
              </a:rPr>
              <a:pPr eaLnBrk="1" hangingPunct="1">
                <a:spcBef>
                  <a:spcPct val="0"/>
                </a:spcBef>
              </a:pPr>
              <a:t>5</a:t>
            </a:fld>
            <a:endParaRPr lang="cs-CZ" altLang="cs-CZ"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554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4204C87-1CB6-4E96-9830-C46C1E6B01CB}" type="slidenum">
              <a:rPr lang="cs-CZ" altLang="cs-CZ" smtClean="0">
                <a:latin typeface="Arial" pitchFamily="34" charset="0"/>
              </a:rPr>
              <a:pPr eaLnBrk="1" hangingPunct="1">
                <a:spcBef>
                  <a:spcPct val="0"/>
                </a:spcBef>
              </a:pPr>
              <a:t>6</a:t>
            </a:fld>
            <a:endParaRPr lang="cs-CZ" altLang="cs-CZ"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656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87185AA-2AB5-4A60-B6CC-7F33B333F6A7}" type="slidenum">
              <a:rPr lang="cs-CZ" altLang="cs-CZ" smtClean="0">
                <a:latin typeface="Arial" pitchFamily="34" charset="0"/>
              </a:rPr>
              <a:pPr eaLnBrk="1" hangingPunct="1">
                <a:spcBef>
                  <a:spcPct val="0"/>
                </a:spcBef>
              </a:pPr>
              <a:t>7</a:t>
            </a:fld>
            <a:endParaRPr lang="cs-CZ" altLang="cs-CZ"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758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37C887F-2C6F-4559-8902-796617E124B5}" type="slidenum">
              <a:rPr lang="cs-CZ" altLang="cs-CZ" smtClean="0">
                <a:latin typeface="Arial" pitchFamily="34" charset="0"/>
              </a:rPr>
              <a:pPr eaLnBrk="1" hangingPunct="1">
                <a:spcBef>
                  <a:spcPct val="0"/>
                </a:spcBef>
              </a:pPr>
              <a:t>8</a:t>
            </a:fld>
            <a:endParaRPr lang="cs-CZ" altLang="cs-CZ"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861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41E22E1-F7BD-4064-9969-0526779E94AC}" type="slidenum">
              <a:rPr lang="cs-CZ" altLang="cs-CZ" smtClean="0">
                <a:latin typeface="Arial" pitchFamily="34" charset="0"/>
              </a:rPr>
              <a:pPr eaLnBrk="1" hangingPunct="1">
                <a:spcBef>
                  <a:spcPct val="0"/>
                </a:spcBef>
              </a:pPr>
              <a:t>9</a:t>
            </a:fld>
            <a:endParaRPr lang="cs-CZ" altLang="cs-CZ"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6963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40B97FF-8087-406C-B4F8-58F8B2106FB3}" type="slidenum">
              <a:rPr lang="cs-CZ" altLang="cs-CZ" smtClean="0">
                <a:latin typeface="Arial" pitchFamily="34" charset="0"/>
              </a:rPr>
              <a:pPr eaLnBrk="1" hangingPunct="1">
                <a:spcBef>
                  <a:spcPct val="0"/>
                </a:spcBef>
              </a:pPr>
              <a:t>10</a:t>
            </a:fld>
            <a:endParaRPr lang="cs-CZ" altLang="cs-CZ"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066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22541E9-A86D-42B4-8187-A4F2F5D48C34}" type="slidenum">
              <a:rPr lang="cs-CZ" altLang="cs-CZ" smtClean="0">
                <a:latin typeface="Arial" pitchFamily="34" charset="0"/>
              </a:rPr>
              <a:pPr eaLnBrk="1" hangingPunct="1">
                <a:spcBef>
                  <a:spcPct val="0"/>
                </a:spcBef>
              </a:pPr>
              <a:t>11</a:t>
            </a:fld>
            <a:endParaRPr lang="cs-CZ" altLang="cs-CZ"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168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2F9E3DD-9868-4E17-81A6-48E0997A4029}" type="slidenum">
              <a:rPr lang="cs-CZ" altLang="cs-CZ" smtClean="0">
                <a:latin typeface="Arial" pitchFamily="34" charset="0"/>
              </a:rPr>
              <a:pPr eaLnBrk="1" hangingPunct="1">
                <a:spcBef>
                  <a:spcPct val="0"/>
                </a:spcBef>
              </a:pPr>
              <a:t>12</a:t>
            </a:fld>
            <a:endParaRPr lang="cs-CZ" altLang="cs-CZ"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270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E4213C5-27ED-4E92-94E3-E80683354C84}" type="slidenum">
              <a:rPr lang="cs-CZ" altLang="cs-CZ" smtClean="0">
                <a:latin typeface="Arial" pitchFamily="34" charset="0"/>
              </a:rPr>
              <a:pPr eaLnBrk="1" hangingPunct="1">
                <a:spcBef>
                  <a:spcPct val="0"/>
                </a:spcBef>
              </a:pPr>
              <a:t>13</a:t>
            </a:fld>
            <a:endParaRPr lang="cs-CZ" altLang="cs-CZ"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373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1458E8E-DB2E-4949-BD8B-B03F23BDF495}" type="slidenum">
              <a:rPr lang="cs-CZ" altLang="cs-CZ" smtClean="0">
                <a:latin typeface="Arial" pitchFamily="34" charset="0"/>
              </a:rPr>
              <a:pPr eaLnBrk="1" hangingPunct="1">
                <a:spcBef>
                  <a:spcPct val="0"/>
                </a:spcBef>
              </a:pPr>
              <a:t>14</a:t>
            </a:fld>
            <a:endParaRPr lang="cs-CZ" altLang="cs-CZ"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475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5FE0D08-BE3A-4257-9475-F95D8BF7408E}" type="slidenum">
              <a:rPr lang="cs-CZ" altLang="cs-CZ" smtClean="0">
                <a:latin typeface="Arial" pitchFamily="34" charset="0"/>
              </a:rPr>
              <a:pPr eaLnBrk="1" hangingPunct="1">
                <a:spcBef>
                  <a:spcPct val="0"/>
                </a:spcBef>
              </a:pPr>
              <a:t>15</a:t>
            </a:fld>
            <a:endParaRPr lang="cs-CZ" altLang="cs-CZ"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578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F939E58-D04A-4D43-911A-4327C958A36F}" type="slidenum">
              <a:rPr lang="cs-CZ" altLang="cs-CZ" smtClean="0">
                <a:latin typeface="Arial" pitchFamily="34" charset="0"/>
              </a:rPr>
              <a:pPr eaLnBrk="1" hangingPunct="1">
                <a:spcBef>
                  <a:spcPct val="0"/>
                </a:spcBef>
              </a:pPr>
              <a:t>16</a:t>
            </a:fld>
            <a:endParaRPr lang="cs-CZ" altLang="cs-CZ"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680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B8A6429-BB2E-4401-BA02-5786C22C3DA8}" type="slidenum">
              <a:rPr lang="cs-CZ" altLang="cs-CZ" smtClean="0">
                <a:latin typeface="Arial" pitchFamily="34" charset="0"/>
              </a:rPr>
              <a:pPr eaLnBrk="1" hangingPunct="1">
                <a:spcBef>
                  <a:spcPct val="0"/>
                </a:spcBef>
              </a:pPr>
              <a:t>17</a:t>
            </a:fld>
            <a:endParaRPr lang="cs-CZ" altLang="cs-CZ"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782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09B79DC-6C60-4804-8256-DE8A9F631163}" type="slidenum">
              <a:rPr lang="cs-CZ" altLang="cs-CZ" smtClean="0">
                <a:latin typeface="Arial" pitchFamily="34" charset="0"/>
              </a:rPr>
              <a:pPr eaLnBrk="1" hangingPunct="1">
                <a:spcBef>
                  <a:spcPct val="0"/>
                </a:spcBef>
              </a:pPr>
              <a:t>18</a:t>
            </a:fld>
            <a:endParaRPr lang="cs-CZ" altLang="cs-CZ"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885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1496D23-3C59-4A17-B612-9CD45AD81F5F}" type="slidenum">
              <a:rPr lang="cs-CZ" altLang="cs-CZ" smtClean="0">
                <a:latin typeface="Arial" pitchFamily="34" charset="0"/>
              </a:rPr>
              <a:pPr eaLnBrk="1" hangingPunct="1">
                <a:spcBef>
                  <a:spcPct val="0"/>
                </a:spcBef>
              </a:pPr>
              <a:t>19</a:t>
            </a:fld>
            <a:endParaRPr lang="cs-CZ" altLang="cs-CZ"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7987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FC04D02-E747-4798-86BF-C9172B2BE835}" type="slidenum">
              <a:rPr lang="cs-CZ" altLang="cs-CZ" smtClean="0">
                <a:latin typeface="Arial" pitchFamily="34" charset="0"/>
              </a:rPr>
              <a:pPr eaLnBrk="1" hangingPunct="1">
                <a:spcBef>
                  <a:spcPct val="0"/>
                </a:spcBef>
              </a:pPr>
              <a:t>20</a:t>
            </a:fld>
            <a:endParaRPr lang="cs-CZ" altLang="cs-CZ"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090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F36498E-DA98-4EA2-8C18-D8ABABD9F446}" type="slidenum">
              <a:rPr lang="cs-CZ" altLang="cs-CZ" smtClean="0">
                <a:latin typeface="Arial" pitchFamily="34" charset="0"/>
              </a:rPr>
              <a:pPr eaLnBrk="1" hangingPunct="1">
                <a:spcBef>
                  <a:spcPct val="0"/>
                </a:spcBef>
              </a:pPr>
              <a:t>21</a:t>
            </a:fld>
            <a:endParaRPr lang="cs-CZ" altLang="cs-CZ"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192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D162E17-1774-4102-8CFF-43BEF7C3ADEB}" type="slidenum">
              <a:rPr lang="cs-CZ" altLang="cs-CZ" smtClean="0">
                <a:latin typeface="Arial" pitchFamily="34" charset="0"/>
              </a:rPr>
              <a:pPr eaLnBrk="1" hangingPunct="1">
                <a:spcBef>
                  <a:spcPct val="0"/>
                </a:spcBef>
              </a:pPr>
              <a:t>22</a:t>
            </a:fld>
            <a:endParaRPr lang="cs-CZ" altLang="cs-CZ"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294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0C2CEE0-775C-40ED-A6C9-3E9E702AB70E}" type="slidenum">
              <a:rPr lang="cs-CZ" altLang="cs-CZ" smtClean="0">
                <a:latin typeface="Arial" pitchFamily="34" charset="0"/>
              </a:rPr>
              <a:pPr eaLnBrk="1" hangingPunct="1">
                <a:spcBef>
                  <a:spcPct val="0"/>
                </a:spcBef>
              </a:pPr>
              <a:t>23</a:t>
            </a:fld>
            <a:endParaRPr lang="cs-CZ" altLang="cs-CZ"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397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AB33F2F-ACFA-4A5D-BC59-31AD6DF8C4F0}" type="slidenum">
              <a:rPr lang="cs-CZ" altLang="cs-CZ" smtClean="0">
                <a:latin typeface="Arial" pitchFamily="34" charset="0"/>
              </a:rPr>
              <a:pPr eaLnBrk="1" hangingPunct="1">
                <a:spcBef>
                  <a:spcPct val="0"/>
                </a:spcBef>
              </a:pPr>
              <a:t>24</a:t>
            </a:fld>
            <a:endParaRPr lang="cs-CZ" altLang="cs-CZ"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499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2DAF9F6-47BA-4335-8E2C-D0C725F1A659}" type="slidenum">
              <a:rPr lang="cs-CZ" altLang="cs-CZ" smtClean="0">
                <a:latin typeface="Arial" pitchFamily="34" charset="0"/>
              </a:rPr>
              <a:pPr eaLnBrk="1" hangingPunct="1">
                <a:spcBef>
                  <a:spcPct val="0"/>
                </a:spcBef>
              </a:pPr>
              <a:t>25</a:t>
            </a:fld>
            <a:endParaRPr lang="cs-CZ" altLang="cs-CZ"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602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8F10F70-CFF0-44C0-A1A4-706431C2EB44}" type="slidenum">
              <a:rPr lang="cs-CZ" altLang="cs-CZ" smtClean="0">
                <a:latin typeface="Arial" pitchFamily="34" charset="0"/>
              </a:rPr>
              <a:pPr eaLnBrk="1" hangingPunct="1">
                <a:spcBef>
                  <a:spcPct val="0"/>
                </a:spcBef>
              </a:pPr>
              <a:t>26</a:t>
            </a:fld>
            <a:endParaRPr lang="cs-CZ" altLang="cs-CZ"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704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E449DBE-FC79-429B-9D12-45A91A2F2420}" type="slidenum">
              <a:rPr lang="cs-CZ" altLang="cs-CZ" smtClean="0">
                <a:latin typeface="Arial" pitchFamily="34" charset="0"/>
              </a:rPr>
              <a:pPr eaLnBrk="1" hangingPunct="1">
                <a:spcBef>
                  <a:spcPct val="0"/>
                </a:spcBef>
              </a:pPr>
              <a:t>27</a:t>
            </a:fld>
            <a:endParaRPr lang="cs-CZ" altLang="cs-CZ"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806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BB8E62F-F558-435B-9E3D-2AFFFBD64621}" type="slidenum">
              <a:rPr lang="cs-CZ" altLang="cs-CZ" smtClean="0">
                <a:latin typeface="Arial" pitchFamily="34" charset="0"/>
              </a:rPr>
              <a:pPr eaLnBrk="1" hangingPunct="1">
                <a:spcBef>
                  <a:spcPct val="0"/>
                </a:spcBef>
              </a:pPr>
              <a:t>28</a:t>
            </a:fld>
            <a:endParaRPr lang="cs-CZ" altLang="cs-CZ"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8909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CBD04B2-E4BF-4E34-8B95-F0FF2BD5A1AA}" type="slidenum">
              <a:rPr lang="cs-CZ" altLang="cs-CZ" smtClean="0">
                <a:latin typeface="Arial" pitchFamily="34" charset="0"/>
              </a:rPr>
              <a:pPr eaLnBrk="1" hangingPunct="1">
                <a:spcBef>
                  <a:spcPct val="0"/>
                </a:spcBef>
              </a:pPr>
              <a:t>29</a:t>
            </a:fld>
            <a:endParaRPr lang="cs-CZ" altLang="cs-CZ"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011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0E22737-1D57-4550-A237-3771CDDD8605}" type="slidenum">
              <a:rPr lang="cs-CZ" altLang="cs-CZ" smtClean="0">
                <a:latin typeface="Arial" pitchFamily="34" charset="0"/>
              </a:rPr>
              <a:pPr eaLnBrk="1" hangingPunct="1">
                <a:spcBef>
                  <a:spcPct val="0"/>
                </a:spcBef>
              </a:pPr>
              <a:t>30</a:t>
            </a:fld>
            <a:endParaRPr lang="cs-CZ" altLang="cs-CZ"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114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E494D75-DA95-4CC4-9327-B8EF29743CB5}" type="slidenum">
              <a:rPr lang="cs-CZ" altLang="cs-CZ" smtClean="0">
                <a:latin typeface="Arial" pitchFamily="34" charset="0"/>
              </a:rPr>
              <a:pPr eaLnBrk="1" hangingPunct="1">
                <a:spcBef>
                  <a:spcPct val="0"/>
                </a:spcBef>
              </a:pPr>
              <a:t>31</a:t>
            </a:fld>
            <a:endParaRPr lang="cs-CZ" altLang="cs-CZ"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216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C08E4B2-848F-4B1F-AA81-EA4ED7B866E2}" type="slidenum">
              <a:rPr lang="cs-CZ" altLang="cs-CZ" smtClean="0">
                <a:latin typeface="Arial" pitchFamily="34" charset="0"/>
              </a:rPr>
              <a:pPr eaLnBrk="1" hangingPunct="1">
                <a:spcBef>
                  <a:spcPct val="0"/>
                </a:spcBef>
              </a:pPr>
              <a:t>32</a:t>
            </a:fld>
            <a:endParaRPr lang="cs-CZ" altLang="cs-CZ"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318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E5BB159-F911-4896-97E5-5B76D0AADE89}" type="slidenum">
              <a:rPr lang="cs-CZ" altLang="cs-CZ" smtClean="0">
                <a:latin typeface="Arial" pitchFamily="34" charset="0"/>
              </a:rPr>
              <a:pPr eaLnBrk="1" hangingPunct="1">
                <a:spcBef>
                  <a:spcPct val="0"/>
                </a:spcBef>
              </a:pPr>
              <a:t>33</a:t>
            </a:fld>
            <a:endParaRPr lang="cs-CZ" altLang="cs-CZ"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421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0B271E3-68D1-49BE-8AC1-E0062CD9964A}" type="slidenum">
              <a:rPr lang="cs-CZ" altLang="cs-CZ" smtClean="0">
                <a:latin typeface="Arial" pitchFamily="34" charset="0"/>
              </a:rPr>
              <a:pPr eaLnBrk="1" hangingPunct="1">
                <a:spcBef>
                  <a:spcPct val="0"/>
                </a:spcBef>
              </a:pPr>
              <a:t>34</a:t>
            </a:fld>
            <a:endParaRPr lang="cs-CZ" altLang="cs-CZ"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523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0F96D7F-2AB5-46DD-8C3D-D458F7B6DD6D}" type="slidenum">
              <a:rPr lang="cs-CZ" altLang="cs-CZ" smtClean="0">
                <a:latin typeface="Arial" pitchFamily="34" charset="0"/>
              </a:rPr>
              <a:pPr eaLnBrk="1" hangingPunct="1">
                <a:spcBef>
                  <a:spcPct val="0"/>
                </a:spcBef>
              </a:pPr>
              <a:t>35</a:t>
            </a:fld>
            <a:endParaRPr lang="cs-CZ" altLang="cs-CZ"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626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4A6050E-0E8B-4F69-BFA3-17DC23BDA497}" type="slidenum">
              <a:rPr lang="cs-CZ" altLang="cs-CZ" smtClean="0">
                <a:latin typeface="Arial" pitchFamily="34" charset="0"/>
              </a:rPr>
              <a:pPr eaLnBrk="1" hangingPunct="1">
                <a:spcBef>
                  <a:spcPct val="0"/>
                </a:spcBef>
              </a:pPr>
              <a:t>36</a:t>
            </a:fld>
            <a:endParaRPr lang="cs-CZ" altLang="cs-CZ"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728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ED15E44-192A-41D0-A9A7-83289FFA7066}" type="slidenum">
              <a:rPr lang="cs-CZ" altLang="cs-CZ" smtClean="0">
                <a:latin typeface="Arial" pitchFamily="34" charset="0"/>
              </a:rPr>
              <a:pPr eaLnBrk="1" hangingPunct="1">
                <a:spcBef>
                  <a:spcPct val="0"/>
                </a:spcBef>
              </a:pPr>
              <a:t>37</a:t>
            </a:fld>
            <a:endParaRPr lang="cs-CZ" altLang="cs-CZ"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830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25D7F1D-76EA-4746-9907-5DEF43F4A7FB}" type="slidenum">
              <a:rPr lang="cs-CZ" altLang="cs-CZ" smtClean="0">
                <a:latin typeface="Arial" pitchFamily="34" charset="0"/>
              </a:rPr>
              <a:pPr eaLnBrk="1" hangingPunct="1">
                <a:spcBef>
                  <a:spcPct val="0"/>
                </a:spcBef>
              </a:pPr>
              <a:t>38</a:t>
            </a:fld>
            <a:endParaRPr lang="cs-CZ" altLang="cs-CZ" smtClean="0">
              <a:latin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9933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8131BC6-2F87-4715-A03D-33C62AB6C1D8}" type="slidenum">
              <a:rPr lang="cs-CZ" altLang="cs-CZ" smtClean="0">
                <a:latin typeface="Arial" pitchFamily="34" charset="0"/>
              </a:rPr>
              <a:pPr eaLnBrk="1" hangingPunct="1">
                <a:spcBef>
                  <a:spcPct val="0"/>
                </a:spcBef>
              </a:pPr>
              <a:t>39</a:t>
            </a:fld>
            <a:endParaRPr lang="cs-CZ" altLang="cs-CZ"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035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597A47D-8A08-4089-B0F6-A07BFF76503E}" type="slidenum">
              <a:rPr lang="cs-CZ" altLang="cs-CZ" smtClean="0">
                <a:latin typeface="Arial" pitchFamily="34" charset="0"/>
              </a:rPr>
              <a:pPr eaLnBrk="1" hangingPunct="1">
                <a:spcBef>
                  <a:spcPct val="0"/>
                </a:spcBef>
              </a:pPr>
              <a:t>40</a:t>
            </a:fld>
            <a:endParaRPr lang="cs-CZ" altLang="cs-CZ" smtClean="0">
              <a:latin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138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5D1D017-713A-4EAE-B87A-ED6D59301AF5}" type="slidenum">
              <a:rPr lang="cs-CZ" altLang="cs-CZ" smtClean="0">
                <a:latin typeface="Arial" pitchFamily="34" charset="0"/>
              </a:rPr>
              <a:pPr eaLnBrk="1" hangingPunct="1">
                <a:spcBef>
                  <a:spcPct val="0"/>
                </a:spcBef>
              </a:pPr>
              <a:t>41</a:t>
            </a:fld>
            <a:endParaRPr lang="cs-CZ" altLang="cs-CZ" smtClean="0">
              <a:latin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240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FFBCC6F-E5EF-47F7-AC62-070169A34714}" type="slidenum">
              <a:rPr lang="cs-CZ" altLang="cs-CZ" smtClean="0">
                <a:latin typeface="Arial" pitchFamily="34" charset="0"/>
              </a:rPr>
              <a:pPr eaLnBrk="1" hangingPunct="1">
                <a:spcBef>
                  <a:spcPct val="0"/>
                </a:spcBef>
              </a:pPr>
              <a:t>42</a:t>
            </a:fld>
            <a:endParaRPr lang="cs-CZ" altLang="cs-CZ" smtClean="0">
              <a:latin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342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E9750FC-EBBE-4D7B-B2D9-2EFD38638C12}" type="slidenum">
              <a:rPr lang="cs-CZ" altLang="cs-CZ" smtClean="0">
                <a:latin typeface="Arial" pitchFamily="34" charset="0"/>
              </a:rPr>
              <a:pPr eaLnBrk="1" hangingPunct="1">
                <a:spcBef>
                  <a:spcPct val="0"/>
                </a:spcBef>
              </a:pPr>
              <a:t>43</a:t>
            </a:fld>
            <a:endParaRPr lang="cs-CZ" altLang="cs-CZ" smtClean="0">
              <a:latin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445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43A2498-C9F6-4300-958C-0AFFE04A0445}" type="slidenum">
              <a:rPr lang="cs-CZ" altLang="cs-CZ" smtClean="0">
                <a:latin typeface="Arial" pitchFamily="34" charset="0"/>
              </a:rPr>
              <a:pPr eaLnBrk="1" hangingPunct="1">
                <a:spcBef>
                  <a:spcPct val="0"/>
                </a:spcBef>
              </a:pPr>
              <a:t>44</a:t>
            </a:fld>
            <a:endParaRPr lang="cs-CZ" altLang="cs-CZ" smtClean="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547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5B68440-E084-4D26-9867-C2D648A821AE}" type="slidenum">
              <a:rPr lang="cs-CZ" altLang="cs-CZ" smtClean="0">
                <a:latin typeface="Arial" pitchFamily="34" charset="0"/>
              </a:rPr>
              <a:pPr eaLnBrk="1" hangingPunct="1">
                <a:spcBef>
                  <a:spcPct val="0"/>
                </a:spcBef>
              </a:pPr>
              <a:t>45</a:t>
            </a:fld>
            <a:endParaRPr lang="cs-CZ" altLang="cs-CZ" smtClean="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650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E4FCB62-AA4A-48D2-8F25-9BFF292B1F96}" type="slidenum">
              <a:rPr lang="cs-CZ" altLang="cs-CZ" smtClean="0">
                <a:latin typeface="Arial" pitchFamily="34" charset="0"/>
              </a:rPr>
              <a:pPr eaLnBrk="1" hangingPunct="1">
                <a:spcBef>
                  <a:spcPct val="0"/>
                </a:spcBef>
              </a:pPr>
              <a:t>46</a:t>
            </a:fld>
            <a:endParaRPr lang="cs-CZ" altLang="cs-CZ" smtClean="0">
              <a:latin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752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25C546A-2FBF-4E16-9AD3-851C014A787D}" type="slidenum">
              <a:rPr lang="cs-CZ" altLang="cs-CZ" smtClean="0">
                <a:latin typeface="Arial" pitchFamily="34" charset="0"/>
              </a:rPr>
              <a:pPr eaLnBrk="1" hangingPunct="1">
                <a:spcBef>
                  <a:spcPct val="0"/>
                </a:spcBef>
              </a:pPr>
              <a:t>47</a:t>
            </a:fld>
            <a:endParaRPr lang="cs-CZ" altLang="cs-CZ" smtClean="0">
              <a:latin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854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9FFF5CC-97AE-424A-AFA9-D91E8FCFB915}" type="slidenum">
              <a:rPr lang="cs-CZ" altLang="cs-CZ" smtClean="0">
                <a:latin typeface="Arial" pitchFamily="34" charset="0"/>
              </a:rPr>
              <a:pPr eaLnBrk="1" hangingPunct="1">
                <a:spcBef>
                  <a:spcPct val="0"/>
                </a:spcBef>
              </a:pPr>
              <a:t>48</a:t>
            </a:fld>
            <a:endParaRPr lang="cs-CZ" altLang="cs-CZ" smtClean="0">
              <a:latin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0957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AC3F1FD-8797-4998-AE9B-818C83E6D14D}" type="slidenum">
              <a:rPr lang="cs-CZ" altLang="cs-CZ" smtClean="0">
                <a:latin typeface="Arial" pitchFamily="34" charset="0"/>
              </a:rPr>
              <a:pPr eaLnBrk="1" hangingPunct="1">
                <a:spcBef>
                  <a:spcPct val="0"/>
                </a:spcBef>
              </a:pPr>
              <a:t>49</a:t>
            </a:fld>
            <a:endParaRPr lang="cs-CZ" altLang="cs-CZ" smtClean="0">
              <a:latin typeface="Arial"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059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9BC6C92-2F64-4444-BAD9-6D2FB78E200D}" type="slidenum">
              <a:rPr lang="cs-CZ" altLang="cs-CZ" smtClean="0">
                <a:latin typeface="Arial" pitchFamily="34" charset="0"/>
              </a:rPr>
              <a:pPr eaLnBrk="1" hangingPunct="1">
                <a:spcBef>
                  <a:spcPct val="0"/>
                </a:spcBef>
              </a:pPr>
              <a:t>50</a:t>
            </a:fld>
            <a:endParaRPr lang="cs-CZ" altLang="cs-CZ" smtClean="0">
              <a:latin typeface="Arial"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162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B5137E7-2A56-48D8-8B1C-B3F3A8F95E5E}" type="slidenum">
              <a:rPr lang="cs-CZ" altLang="cs-CZ" smtClean="0">
                <a:latin typeface="Arial" pitchFamily="34" charset="0"/>
              </a:rPr>
              <a:pPr eaLnBrk="1" hangingPunct="1">
                <a:spcBef>
                  <a:spcPct val="0"/>
                </a:spcBef>
              </a:pPr>
              <a:t>51</a:t>
            </a:fld>
            <a:endParaRPr lang="cs-CZ" altLang="cs-CZ" smtClean="0">
              <a:latin typeface="Arial"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2644"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04B0D59-0C21-4B82-8499-A54496CB248E}" type="slidenum">
              <a:rPr lang="cs-CZ" altLang="cs-CZ" smtClean="0">
                <a:latin typeface="Arial" pitchFamily="34" charset="0"/>
              </a:rPr>
              <a:pPr eaLnBrk="1" hangingPunct="1">
                <a:spcBef>
                  <a:spcPct val="0"/>
                </a:spcBef>
              </a:pPr>
              <a:t>52</a:t>
            </a:fld>
            <a:endParaRPr lang="cs-CZ" altLang="cs-CZ" smtClean="0">
              <a:latin typeface="Arial"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366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0F62281-667E-4AB1-A3AD-6970D89BCEB6}" type="slidenum">
              <a:rPr lang="cs-CZ" altLang="cs-CZ" smtClean="0">
                <a:latin typeface="Arial" pitchFamily="34" charset="0"/>
              </a:rPr>
              <a:pPr eaLnBrk="1" hangingPunct="1">
                <a:spcBef>
                  <a:spcPct val="0"/>
                </a:spcBef>
              </a:pPr>
              <a:t>53</a:t>
            </a:fld>
            <a:endParaRPr lang="cs-CZ" altLang="cs-CZ" smtClean="0">
              <a:latin typeface="Arial"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4691"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4692"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A55FDA8-619D-4268-8374-C922552C8F8C}" type="slidenum">
              <a:rPr lang="cs-CZ" altLang="cs-CZ" smtClean="0">
                <a:latin typeface="Arial" pitchFamily="34" charset="0"/>
              </a:rPr>
              <a:pPr eaLnBrk="1" hangingPunct="1">
                <a:spcBef>
                  <a:spcPct val="0"/>
                </a:spcBef>
              </a:pPr>
              <a:t>54</a:t>
            </a:fld>
            <a:endParaRPr lang="cs-CZ" altLang="cs-CZ" smtClean="0">
              <a:latin typeface="Arial"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5716"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BC14F78-AADB-4DEA-A2C3-8222DB40237F}" type="slidenum">
              <a:rPr lang="cs-CZ" altLang="cs-CZ" smtClean="0">
                <a:latin typeface="Arial" pitchFamily="34" charset="0"/>
              </a:rPr>
              <a:pPr eaLnBrk="1" hangingPunct="1">
                <a:spcBef>
                  <a:spcPct val="0"/>
                </a:spcBef>
              </a:pPr>
              <a:t>55</a:t>
            </a:fld>
            <a:endParaRPr lang="cs-CZ" altLang="cs-CZ" smtClean="0">
              <a:latin typeface="Arial"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altLang="cs-CZ" smtClean="0"/>
          </a:p>
        </p:txBody>
      </p:sp>
      <p:sp>
        <p:nvSpPr>
          <p:cNvPr id="116740"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134CF64-5711-4FE6-85E4-B51B1A73F4CC}" type="slidenum">
              <a:rPr lang="cs-CZ" altLang="cs-CZ" smtClean="0">
                <a:latin typeface="Arial" pitchFamily="34" charset="0"/>
              </a:rPr>
              <a:pPr eaLnBrk="1" hangingPunct="1">
                <a:spcBef>
                  <a:spcPct val="0"/>
                </a:spcBef>
              </a:pPr>
              <a:t>56</a:t>
            </a:fld>
            <a:endParaRPr lang="cs-CZ" altLang="cs-CZ"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Klepnutím lze upravit styl předlohy podnadpisů.</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2173B92A-C158-4B34-ACB9-2B9825C7F8FC}" type="slidenum">
              <a:rPr lang="cs-CZ"/>
              <a:pPr>
                <a:defRPr/>
              </a:pPr>
              <a:t>‹#›</a:t>
            </a:fld>
            <a:endParaRPr lang="cs-CZ"/>
          </a:p>
        </p:txBody>
      </p:sp>
    </p:spTree>
    <p:extLst>
      <p:ext uri="{BB962C8B-B14F-4D97-AF65-F5344CB8AC3E}">
        <p14:creationId xmlns:p14="http://schemas.microsoft.com/office/powerpoint/2010/main" val="3611334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70D9DCB-3F98-4E67-AB5F-A10541158FDE}" type="slidenum">
              <a:rPr lang="cs-CZ"/>
              <a:pPr>
                <a:defRPr/>
              </a:pPr>
              <a:t>‹#›</a:t>
            </a:fld>
            <a:endParaRPr lang="cs-CZ"/>
          </a:p>
        </p:txBody>
      </p:sp>
    </p:spTree>
    <p:extLst>
      <p:ext uri="{BB962C8B-B14F-4D97-AF65-F5344CB8AC3E}">
        <p14:creationId xmlns:p14="http://schemas.microsoft.com/office/powerpoint/2010/main" val="2713303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DD847C9-3750-4B5A-9DF0-EB91D78B029F}" type="slidenum">
              <a:rPr lang="cs-CZ"/>
              <a:pPr>
                <a:defRPr/>
              </a:pPr>
              <a:t>‹#›</a:t>
            </a:fld>
            <a:endParaRPr lang="cs-CZ"/>
          </a:p>
        </p:txBody>
      </p:sp>
    </p:spTree>
    <p:extLst>
      <p:ext uri="{BB962C8B-B14F-4D97-AF65-F5344CB8AC3E}">
        <p14:creationId xmlns:p14="http://schemas.microsoft.com/office/powerpoint/2010/main" val="3348180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DE59A4BC-0CEE-4460-BBA5-BC94B76DF28B}" type="slidenum">
              <a:rPr lang="cs-CZ"/>
              <a:pPr>
                <a:defRPr/>
              </a:pPr>
              <a:t>‹#›</a:t>
            </a:fld>
            <a:endParaRPr lang="cs-CZ"/>
          </a:p>
        </p:txBody>
      </p:sp>
    </p:spTree>
    <p:extLst>
      <p:ext uri="{BB962C8B-B14F-4D97-AF65-F5344CB8AC3E}">
        <p14:creationId xmlns:p14="http://schemas.microsoft.com/office/powerpoint/2010/main" val="51033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0DC29E5B-B96C-42BB-80FC-0EE184E14EE3}" type="slidenum">
              <a:rPr lang="cs-CZ"/>
              <a:pPr>
                <a:defRPr/>
              </a:pPr>
              <a:t>‹#›</a:t>
            </a:fld>
            <a:endParaRPr lang="cs-CZ"/>
          </a:p>
        </p:txBody>
      </p:sp>
    </p:spTree>
    <p:extLst>
      <p:ext uri="{BB962C8B-B14F-4D97-AF65-F5344CB8AC3E}">
        <p14:creationId xmlns:p14="http://schemas.microsoft.com/office/powerpoint/2010/main" val="3668282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47BD1001-9B49-43D6-80FE-5517B28CA9EE}" type="slidenum">
              <a:rPr lang="cs-CZ"/>
              <a:pPr>
                <a:defRPr/>
              </a:pPr>
              <a:t>‹#›</a:t>
            </a:fld>
            <a:endParaRPr lang="cs-CZ"/>
          </a:p>
        </p:txBody>
      </p:sp>
    </p:spTree>
    <p:extLst>
      <p:ext uri="{BB962C8B-B14F-4D97-AF65-F5344CB8AC3E}">
        <p14:creationId xmlns:p14="http://schemas.microsoft.com/office/powerpoint/2010/main" val="1088195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1F43E354-6CE4-4544-9AF2-AD272370C6D6}" type="slidenum">
              <a:rPr lang="cs-CZ"/>
              <a:pPr>
                <a:defRPr/>
              </a:pPr>
              <a:t>‹#›</a:t>
            </a:fld>
            <a:endParaRPr lang="cs-CZ"/>
          </a:p>
        </p:txBody>
      </p:sp>
    </p:spTree>
    <p:extLst>
      <p:ext uri="{BB962C8B-B14F-4D97-AF65-F5344CB8AC3E}">
        <p14:creationId xmlns:p14="http://schemas.microsoft.com/office/powerpoint/2010/main" val="24577386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4A96BE9-78BA-47E6-A36F-8343FF040E69}" type="slidenum">
              <a:rPr lang="cs-CZ"/>
              <a:pPr>
                <a:defRPr/>
              </a:pPr>
              <a:t>‹#›</a:t>
            </a:fld>
            <a:endParaRPr lang="cs-CZ"/>
          </a:p>
        </p:txBody>
      </p:sp>
    </p:spTree>
    <p:extLst>
      <p:ext uri="{BB962C8B-B14F-4D97-AF65-F5344CB8AC3E}">
        <p14:creationId xmlns:p14="http://schemas.microsoft.com/office/powerpoint/2010/main" val="3172118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363D8664-DA10-4202-856C-2D62EE6B94D2}" type="slidenum">
              <a:rPr lang="cs-CZ"/>
              <a:pPr>
                <a:defRPr/>
              </a:pPr>
              <a:t>‹#›</a:t>
            </a:fld>
            <a:endParaRPr lang="cs-CZ"/>
          </a:p>
        </p:txBody>
      </p:sp>
    </p:spTree>
    <p:extLst>
      <p:ext uri="{BB962C8B-B14F-4D97-AF65-F5344CB8AC3E}">
        <p14:creationId xmlns:p14="http://schemas.microsoft.com/office/powerpoint/2010/main" val="869646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0F0124A2-38DE-4F43-90D4-177BA051256B}" type="slidenum">
              <a:rPr lang="cs-CZ"/>
              <a:pPr>
                <a:defRPr/>
              </a:pPr>
              <a:t>‹#›</a:t>
            </a:fld>
            <a:endParaRPr lang="cs-CZ"/>
          </a:p>
        </p:txBody>
      </p:sp>
    </p:spTree>
    <p:extLst>
      <p:ext uri="{BB962C8B-B14F-4D97-AF65-F5344CB8AC3E}">
        <p14:creationId xmlns:p14="http://schemas.microsoft.com/office/powerpoint/2010/main" val="221541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244F20D8-EED3-4316-A903-6AE5384DC1FD}" type="slidenum">
              <a:rPr lang="cs-CZ"/>
              <a:pPr>
                <a:defRPr/>
              </a:pPr>
              <a:t>‹#›</a:t>
            </a:fld>
            <a:endParaRPr lang="cs-CZ"/>
          </a:p>
        </p:txBody>
      </p:sp>
    </p:spTree>
    <p:extLst>
      <p:ext uri="{BB962C8B-B14F-4D97-AF65-F5344CB8AC3E}">
        <p14:creationId xmlns:p14="http://schemas.microsoft.com/office/powerpoint/2010/main" val="4204668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alt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altLang="cs-CZ" smtClean="0"/>
              <a:t>Klepnutím lze upravit styly předlohy textu.</a:t>
            </a:r>
          </a:p>
          <a:p>
            <a:pPr lvl="1"/>
            <a:r>
              <a:rPr lang="cs-CZ" altLang="cs-CZ" smtClean="0"/>
              <a:t>Druhá úroveň</a:t>
            </a:r>
          </a:p>
          <a:p>
            <a:pPr lvl="2"/>
            <a:r>
              <a:rPr lang="cs-CZ" altLang="cs-CZ" smtClean="0"/>
              <a:t>Třetí úroveň</a:t>
            </a:r>
          </a:p>
          <a:p>
            <a:pPr lvl="3"/>
            <a:r>
              <a:rPr lang="cs-CZ" altLang="cs-CZ" smtClean="0"/>
              <a:t>Čtvrtá úroveň</a:t>
            </a:r>
          </a:p>
          <a:p>
            <a:pPr lvl="4"/>
            <a:r>
              <a:rPr lang="cs-CZ" alt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7A595515-E18E-4BD0-A5B5-5BC484C83EB9}"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6"/>
          <p:cNvSpPr txBox="1">
            <a:spLocks noChangeArrowheads="1"/>
          </p:cNvSpPr>
          <p:nvPr/>
        </p:nvSpPr>
        <p:spPr bwMode="auto">
          <a:xfrm>
            <a:off x="-58738" y="6061075"/>
            <a:ext cx="13033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pPr>
            <a:r>
              <a:rPr lang="cs-CZ" altLang="cs-CZ" sz="1000" b="1">
                <a:solidFill>
                  <a:schemeClr val="bg1"/>
                </a:solidFill>
                <a:latin typeface="Century Gothic" pitchFamily="34" charset="0"/>
              </a:rPr>
              <a:t>Havlíčkova 605</a:t>
            </a:r>
          </a:p>
          <a:p>
            <a:pPr algn="ctr" eaLnBrk="1" hangingPunct="1">
              <a:spcBef>
                <a:spcPct val="0"/>
              </a:spcBef>
              <a:buFontTx/>
              <a:buNone/>
            </a:pPr>
            <a:r>
              <a:rPr lang="cs-CZ" altLang="cs-CZ" sz="1000" b="1">
                <a:solidFill>
                  <a:schemeClr val="bg1"/>
                </a:solidFill>
                <a:latin typeface="Century Gothic" pitchFamily="34" charset="0"/>
              </a:rPr>
              <a:t>280 99 Kolín IV</a:t>
            </a:r>
          </a:p>
          <a:p>
            <a:pPr algn="ctr" eaLnBrk="1" hangingPunct="1">
              <a:spcBef>
                <a:spcPct val="0"/>
              </a:spcBef>
              <a:buFontTx/>
              <a:buNone/>
            </a:pPr>
            <a:r>
              <a:rPr lang="cs-CZ" altLang="cs-CZ" sz="1000" b="1">
                <a:solidFill>
                  <a:schemeClr val="bg1"/>
                </a:solidFill>
                <a:latin typeface="Century Gothic" pitchFamily="34" charset="0"/>
              </a:rPr>
              <a:t>+420 321 335 111</a:t>
            </a:r>
          </a:p>
          <a:p>
            <a:pPr algn="ctr" eaLnBrk="1" hangingPunct="1">
              <a:spcBef>
                <a:spcPct val="0"/>
              </a:spcBef>
              <a:buFontTx/>
              <a:buNone/>
            </a:pPr>
            <a:r>
              <a:rPr lang="cs-CZ" altLang="cs-CZ" sz="1000" b="1">
                <a:solidFill>
                  <a:schemeClr val="bg1"/>
                </a:solidFill>
                <a:latin typeface="Century Gothic" pitchFamily="34" charset="0"/>
              </a:rPr>
              <a:t>www.draslovka.cz</a:t>
            </a:r>
          </a:p>
        </p:txBody>
      </p:sp>
      <p:sp>
        <p:nvSpPr>
          <p:cNvPr id="2060" name="Text Box 12"/>
          <p:cNvSpPr txBox="1">
            <a:spLocks noChangeArrowheads="1"/>
          </p:cNvSpPr>
          <p:nvPr/>
        </p:nvSpPr>
        <p:spPr bwMode="auto">
          <a:xfrm>
            <a:off x="323850" y="5373688"/>
            <a:ext cx="3416300" cy="942975"/>
          </a:xfrm>
          <a:prstGeom prst="rect">
            <a:avLst/>
          </a:prstGeom>
          <a:noFill/>
          <a:ln w="9525">
            <a:noFill/>
            <a:miter lim="800000"/>
            <a:headEnd/>
            <a:tailEnd/>
          </a:ln>
          <a:effectLst/>
        </p:spPr>
        <p:txBody>
          <a:bodyPr>
            <a:spAutoFit/>
          </a:bodyPr>
          <a:lstStyle/>
          <a:p>
            <a:pPr algn="ctr" eaLnBrk="0" hangingPunct="0">
              <a:spcBef>
                <a:spcPct val="50000"/>
              </a:spcBef>
              <a:defRPr/>
            </a:pPr>
            <a:r>
              <a:rPr lang="cs-CZ" sz="1400" b="1" dirty="0">
                <a:solidFill>
                  <a:srgbClr val="000066"/>
                </a:solidFill>
                <a:effectLst>
                  <a:outerShdw blurRad="38100" dist="38100" dir="2700000" algn="tl">
                    <a:srgbClr val="C0C0C0"/>
                  </a:outerShdw>
                </a:effectLst>
                <a:latin typeface="Arial" charset="0"/>
              </a:rPr>
              <a:t>Zpracoval: Ing. Petr BULÍČEK</a:t>
            </a:r>
          </a:p>
          <a:p>
            <a:pPr algn="ctr" eaLnBrk="0" hangingPunct="0">
              <a:spcBef>
                <a:spcPct val="50000"/>
              </a:spcBef>
              <a:defRPr/>
            </a:pPr>
            <a:r>
              <a:rPr lang="cs-CZ" sz="1400" b="1" dirty="0">
                <a:solidFill>
                  <a:srgbClr val="000066"/>
                </a:solidFill>
                <a:effectLst>
                  <a:outerShdw blurRad="38100" dist="38100" dir="2700000" algn="tl">
                    <a:srgbClr val="C0C0C0"/>
                  </a:outerShdw>
                </a:effectLst>
                <a:latin typeface="Arial" charset="0"/>
              </a:rPr>
              <a:t>Odborně způsobilá osoba</a:t>
            </a:r>
          </a:p>
          <a:p>
            <a:pPr algn="ctr" eaLnBrk="0" hangingPunct="0">
              <a:spcBef>
                <a:spcPct val="50000"/>
              </a:spcBef>
              <a:defRPr/>
            </a:pPr>
            <a:r>
              <a:rPr lang="cs-CZ" sz="1400" b="1" dirty="0">
                <a:solidFill>
                  <a:srgbClr val="000066"/>
                </a:solidFill>
                <a:effectLst>
                  <a:outerShdw blurRad="38100" dist="38100" dir="2700000" algn="tl">
                    <a:srgbClr val="C0C0C0"/>
                  </a:outerShdw>
                </a:effectLst>
                <a:latin typeface="Arial" charset="0"/>
              </a:rPr>
              <a:t> v BOZP a PO</a:t>
            </a:r>
          </a:p>
        </p:txBody>
      </p:sp>
      <p:sp>
        <p:nvSpPr>
          <p:cNvPr id="2052" name="Text Box 13"/>
          <p:cNvSpPr txBox="1">
            <a:spLocks noChangeArrowheads="1"/>
          </p:cNvSpPr>
          <p:nvPr/>
        </p:nvSpPr>
        <p:spPr bwMode="auto">
          <a:xfrm>
            <a:off x="468313" y="908050"/>
            <a:ext cx="82073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ts val="1200"/>
              </a:spcBef>
              <a:buFontTx/>
              <a:buNone/>
            </a:pPr>
            <a:r>
              <a:rPr lang="cs-CZ" altLang="cs-CZ" sz="4000" b="1" dirty="0">
                <a:solidFill>
                  <a:srgbClr val="0000FF"/>
                </a:solidFill>
                <a:latin typeface="Century Gothic" pitchFamily="34" charset="0"/>
              </a:rPr>
              <a:t>ŠKOLENÍ ZAMĚSTNANCŮ </a:t>
            </a:r>
          </a:p>
          <a:p>
            <a:pPr algn="ctr" eaLnBrk="1" hangingPunct="1">
              <a:spcBef>
                <a:spcPts val="1200"/>
              </a:spcBef>
              <a:buFontTx/>
              <a:buNone/>
            </a:pPr>
            <a:r>
              <a:rPr lang="cs-CZ" altLang="cs-CZ" sz="4000" b="1" dirty="0">
                <a:solidFill>
                  <a:srgbClr val="0000FF"/>
                </a:solidFill>
                <a:latin typeface="Century Gothic" pitchFamily="34" charset="0"/>
              </a:rPr>
              <a:t>UNIVERZITA KARLOVA</a:t>
            </a:r>
          </a:p>
          <a:p>
            <a:pPr algn="ctr" eaLnBrk="1" hangingPunct="1">
              <a:spcBef>
                <a:spcPts val="1200"/>
              </a:spcBef>
              <a:buFontTx/>
              <a:buNone/>
            </a:pPr>
            <a:r>
              <a:rPr lang="cs-CZ" altLang="cs-CZ" sz="4000" b="1" dirty="0" smtClean="0">
                <a:solidFill>
                  <a:srgbClr val="0000FF"/>
                </a:solidFill>
                <a:latin typeface="Century Gothic" pitchFamily="34" charset="0"/>
              </a:rPr>
              <a:t>Ústřední knihovna</a:t>
            </a:r>
            <a:endParaRPr lang="cs-CZ" altLang="cs-CZ" sz="4000" b="1" dirty="0">
              <a:solidFill>
                <a:srgbClr val="0000FF"/>
              </a:solidFill>
              <a:latin typeface="Century Gothic" pitchFamily="34" charset="0"/>
            </a:endParaRPr>
          </a:p>
          <a:p>
            <a:pPr algn="ctr" eaLnBrk="1" hangingPunct="1">
              <a:spcBef>
                <a:spcPts val="1200"/>
              </a:spcBef>
              <a:buFontTx/>
              <a:buNone/>
            </a:pPr>
            <a:r>
              <a:rPr lang="cs-CZ" altLang="cs-CZ" b="1" dirty="0">
                <a:solidFill>
                  <a:srgbClr val="0000FF"/>
                </a:solidFill>
                <a:latin typeface="Century Gothic" pitchFamily="34" charset="0"/>
              </a:rPr>
              <a:t>Bezpečnost a ochrana zdraví při práci</a:t>
            </a:r>
          </a:p>
        </p:txBody>
      </p:sp>
      <p:pic>
        <p:nvPicPr>
          <p:cNvPr id="2053" name="Obrázek 0" descr="UK-1-version1-af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5084763"/>
            <a:ext cx="1382712"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ovéPole 8"/>
          <p:cNvSpPr txBox="1">
            <a:spLocks noChangeArrowheads="1"/>
          </p:cNvSpPr>
          <p:nvPr/>
        </p:nvSpPr>
        <p:spPr bwMode="auto">
          <a:xfrm>
            <a:off x="6875463" y="5373688"/>
            <a:ext cx="1728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r>
              <a:rPr lang="cs-CZ" altLang="cs-CZ" sz="1800">
                <a:latin typeface="Bodoni"/>
              </a:rPr>
              <a:t>UNIVERZITA</a:t>
            </a:r>
          </a:p>
          <a:p>
            <a:pPr eaLnBrk="1" hangingPunct="1">
              <a:spcBef>
                <a:spcPct val="0"/>
              </a:spcBef>
              <a:buFontTx/>
              <a:buNone/>
            </a:pPr>
            <a:r>
              <a:rPr lang="cs-CZ" altLang="cs-CZ" sz="1800">
                <a:latin typeface="Bodoni"/>
              </a:rPr>
              <a:t>KARLOVA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60"/>
                                        </p:tgtEl>
                                        <p:attrNameLst>
                                          <p:attrName>style.visibility</p:attrName>
                                        </p:attrNameLst>
                                      </p:cBhvr>
                                      <p:to>
                                        <p:strVal val="visible"/>
                                      </p:to>
                                    </p:set>
                                    <p:animEffect transition="in" filter="wipe(right)">
                                      <p:cBhvr>
                                        <p:cTn id="7" dur="2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075" name="Text Box 5"/>
          <p:cNvSpPr txBox="1">
            <a:spLocks noChangeArrowheads="1"/>
          </p:cNvSpPr>
          <p:nvPr/>
        </p:nvSpPr>
        <p:spPr bwMode="auto">
          <a:xfrm>
            <a:off x="1258888" y="188913"/>
            <a:ext cx="74390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000" b="1">
              <a:solidFill>
                <a:srgbClr val="3333FF"/>
              </a:solidFill>
              <a:latin typeface="Century Gothic" pitchFamily="34" charset="0"/>
            </a:endParaRPr>
          </a:p>
        </p:txBody>
      </p:sp>
      <p:sp>
        <p:nvSpPr>
          <p:cNvPr id="10246" name="Text Box 6"/>
          <p:cNvSpPr txBox="1">
            <a:spLocks noChangeArrowheads="1"/>
          </p:cNvSpPr>
          <p:nvPr/>
        </p:nvSpPr>
        <p:spPr bwMode="auto">
          <a:xfrm>
            <a:off x="250825" y="836613"/>
            <a:ext cx="8713788" cy="5694362"/>
          </a:xfrm>
          <a:prstGeom prst="rect">
            <a:avLst/>
          </a:prstGeom>
          <a:noFill/>
          <a:ln w="9525">
            <a:noFill/>
            <a:miter lim="800000"/>
            <a:headEnd/>
            <a:tailEnd/>
          </a:ln>
          <a:effectLst/>
        </p:spPr>
        <p:txBody>
          <a:bodyPr>
            <a:spAutoFit/>
          </a:bodyPr>
          <a:lstStyle/>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Úvod</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Předpisy</a:t>
            </a:r>
            <a:endParaRPr lang="cs-CZ" sz="2800" b="1" dirty="0">
              <a:effectLst>
                <a:outerShdw blurRad="38100" dist="38100" dir="2700000" algn="tl">
                  <a:srgbClr val="C0C0C0"/>
                </a:outerShdw>
              </a:effectLst>
              <a:latin typeface="Arial" charset="0"/>
            </a:endParaRP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Ústava </a:t>
            </a:r>
            <a:endParaRPr lang="cs-CZ" sz="2800" b="1" dirty="0">
              <a:effectLst>
                <a:outerShdw blurRad="38100" dist="38100" dir="2700000" algn="tl">
                  <a:srgbClr val="C0C0C0"/>
                </a:outerShdw>
              </a:effectLst>
              <a:latin typeface="Arial" charset="0"/>
            </a:endParaRP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Zákoník práce </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Doprava</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Elektrická zařízení </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Práce s nářadím </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Obsluha strojů a zařízení	 </a:t>
            </a:r>
          </a:p>
          <a:p>
            <a:pPr marL="342900" indent="-342900">
              <a:spcBef>
                <a:spcPct val="50000"/>
              </a:spcBef>
              <a:buFontTx/>
              <a:buAutoNum type="arabicPeriod"/>
              <a:defRPr/>
            </a:pPr>
            <a:r>
              <a:rPr lang="cs-CZ" sz="2800" b="1" dirty="0">
                <a:effectLst>
                  <a:outerShdw blurRad="38100" dist="38100" dir="2700000" algn="tl">
                    <a:srgbClr val="C0C0C0"/>
                  </a:outerShdw>
                </a:effectLst>
                <a:latin typeface="Arial" charset="0"/>
              </a:rPr>
              <a:t>Manipulace s břemeny</a:t>
            </a:r>
            <a:r>
              <a:rPr lang="cs-CZ" dirty="0">
                <a:latin typeface="Arial" charset="0"/>
              </a:rPr>
              <a:t> </a:t>
            </a:r>
          </a:p>
        </p:txBody>
      </p:sp>
      <p:sp>
        <p:nvSpPr>
          <p:cNvPr id="10247" name="Text Box 7"/>
          <p:cNvSpPr txBox="1">
            <a:spLocks noChangeArrowheads="1"/>
          </p:cNvSpPr>
          <p:nvPr/>
        </p:nvSpPr>
        <p:spPr bwMode="auto">
          <a:xfrm>
            <a:off x="250825" y="44450"/>
            <a:ext cx="8447088" cy="519113"/>
          </a:xfrm>
          <a:prstGeom prst="rect">
            <a:avLst/>
          </a:prstGeom>
          <a:noFill/>
          <a:ln w="9525">
            <a:noFill/>
            <a:miter lim="800000"/>
            <a:headEnd/>
            <a:tailEnd/>
          </a:ln>
          <a:effectLst/>
        </p:spPr>
        <p:txBody>
          <a:bodyPr>
            <a:spAutoFit/>
          </a:bodyPr>
          <a:lstStyle/>
          <a:p>
            <a:pPr>
              <a:defRPr/>
            </a:pPr>
            <a:r>
              <a:rPr lang="cs-CZ" sz="2800" b="1" dirty="0">
                <a:solidFill>
                  <a:srgbClr val="3333FF"/>
                </a:solidFill>
                <a:effectLst>
                  <a:outerShdw blurRad="38100" dist="38100" dir="2700000" algn="tl">
                    <a:srgbClr val="C0C0C0"/>
                  </a:outerShdw>
                </a:effectLst>
                <a:latin typeface="Century Gothic" pitchFamily="34" charset="0"/>
              </a:rPr>
              <a:t>OBSAH</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2294" name="Text Box 6"/>
          <p:cNvSpPr txBox="1">
            <a:spLocks noChangeArrowheads="1"/>
          </p:cNvSpPr>
          <p:nvPr/>
        </p:nvSpPr>
        <p:spPr bwMode="auto">
          <a:xfrm>
            <a:off x="323850" y="836613"/>
            <a:ext cx="8640763" cy="4400550"/>
          </a:xfrm>
          <a:prstGeom prst="rect">
            <a:avLst/>
          </a:prstGeom>
          <a:noFill/>
          <a:ln w="9525">
            <a:noFill/>
            <a:miter lim="800000"/>
            <a:headEnd/>
            <a:tailEnd/>
          </a:ln>
          <a:effectLst/>
        </p:spPr>
        <p:txBody>
          <a:bodyPr>
            <a:spAutoFit/>
          </a:bodyPr>
          <a:lstStyle/>
          <a:p>
            <a:pPr marL="342900" indent="-342900">
              <a:spcBef>
                <a:spcPct val="50000"/>
              </a:spcBef>
              <a:defRPr/>
            </a:pPr>
            <a:r>
              <a:rPr lang="cs-CZ" sz="2800" b="1" dirty="0">
                <a:effectLst>
                  <a:outerShdw blurRad="38100" dist="38100" dir="2700000" algn="tl">
                    <a:srgbClr val="C0C0C0"/>
                  </a:outerShdw>
                </a:effectLst>
                <a:latin typeface="Arial" charset="0"/>
              </a:rPr>
              <a:t>10. Práce ve výškách </a:t>
            </a:r>
          </a:p>
          <a:p>
            <a:pPr marL="342900" indent="-342900">
              <a:spcBef>
                <a:spcPct val="50000"/>
              </a:spcBef>
              <a:defRPr/>
            </a:pPr>
            <a:r>
              <a:rPr lang="cs-CZ" sz="2800" b="1" dirty="0">
                <a:effectLst>
                  <a:outerShdw blurRad="38100" dist="38100" dir="2700000" algn="tl">
                    <a:srgbClr val="C0C0C0"/>
                  </a:outerShdw>
                </a:effectLst>
                <a:latin typeface="Arial" charset="0"/>
              </a:rPr>
              <a:t>11. Používání žebříků </a:t>
            </a:r>
          </a:p>
          <a:p>
            <a:pPr marL="342900" indent="-342900">
              <a:spcBef>
                <a:spcPct val="50000"/>
              </a:spcBef>
              <a:defRPr/>
            </a:pPr>
            <a:r>
              <a:rPr lang="cs-CZ" sz="2800" b="1" dirty="0">
                <a:effectLst>
                  <a:outerShdw blurRad="38100" dist="38100" dir="2700000" algn="tl">
                    <a:srgbClr val="C0C0C0"/>
                  </a:outerShdw>
                </a:effectLst>
                <a:latin typeface="Arial" charset="0"/>
              </a:rPr>
              <a:t>12. Bezpečnostní barvy a značky </a:t>
            </a:r>
          </a:p>
          <a:p>
            <a:pPr marL="342900" indent="-342900">
              <a:spcBef>
                <a:spcPct val="50000"/>
              </a:spcBef>
              <a:defRPr/>
            </a:pPr>
            <a:r>
              <a:rPr lang="cs-CZ" sz="2800" b="1" dirty="0">
                <a:effectLst>
                  <a:outerShdw blurRad="38100" dist="38100" dir="2700000" algn="tl">
                    <a:srgbClr val="C0C0C0"/>
                  </a:outerShdw>
                </a:effectLst>
                <a:latin typeface="Arial" charset="0"/>
              </a:rPr>
              <a:t>13. Poskytovatel pracovně lékařských služeb </a:t>
            </a:r>
          </a:p>
          <a:p>
            <a:pPr marL="342900" indent="-342900">
              <a:spcBef>
                <a:spcPct val="50000"/>
              </a:spcBef>
              <a:defRPr/>
            </a:pPr>
            <a:r>
              <a:rPr lang="cs-CZ" sz="2800" b="1" dirty="0">
                <a:effectLst>
                  <a:outerShdw blurRad="38100" dist="38100" dir="2700000" algn="tl">
                    <a:srgbClr val="C0C0C0"/>
                  </a:outerShdw>
                </a:effectLst>
                <a:latin typeface="Arial" charset="0"/>
              </a:rPr>
              <a:t>14. Rizikové faktory</a:t>
            </a:r>
          </a:p>
          <a:p>
            <a:pPr marL="342900" indent="-342900">
              <a:spcBef>
                <a:spcPct val="50000"/>
              </a:spcBef>
              <a:defRPr/>
            </a:pPr>
            <a:r>
              <a:rPr lang="cs-CZ" sz="2800" b="1" dirty="0">
                <a:effectLst>
                  <a:outerShdw blurRad="38100" dist="38100" dir="2700000" algn="tl">
                    <a:srgbClr val="C0C0C0"/>
                  </a:outerShdw>
                </a:effectLst>
                <a:latin typeface="Arial" charset="0"/>
              </a:rPr>
              <a:t>15. Tísňová čísla </a:t>
            </a:r>
          </a:p>
          <a:p>
            <a:pPr marL="342900" indent="-342900">
              <a:spcBef>
                <a:spcPct val="50000"/>
              </a:spcBef>
              <a:defRPr/>
            </a:pPr>
            <a:r>
              <a:rPr lang="cs-CZ" sz="2800" b="1" dirty="0">
                <a:effectLst>
                  <a:outerShdw blurRad="38100" dist="38100" dir="2700000" algn="tl">
                    <a:srgbClr val="C0C0C0"/>
                  </a:outerShdw>
                </a:effectLst>
                <a:latin typeface="Arial" charset="0"/>
              </a:rPr>
              <a:t>16. Závěr </a:t>
            </a:r>
          </a:p>
        </p:txBody>
      </p:sp>
      <p:sp>
        <p:nvSpPr>
          <p:cNvPr id="12295" name="Text Box 7"/>
          <p:cNvSpPr txBox="1">
            <a:spLocks noChangeArrowheads="1"/>
          </p:cNvSpPr>
          <p:nvPr/>
        </p:nvSpPr>
        <p:spPr bwMode="auto">
          <a:xfrm>
            <a:off x="395288" y="44450"/>
            <a:ext cx="8302625" cy="519113"/>
          </a:xfrm>
          <a:prstGeom prst="rect">
            <a:avLst/>
          </a:prstGeom>
          <a:noFill/>
          <a:ln w="9525">
            <a:noFill/>
            <a:miter lim="800000"/>
            <a:headEnd/>
            <a:tailEnd/>
          </a:ln>
          <a:effectLst/>
        </p:spPr>
        <p:txBody>
          <a:bodyPr>
            <a:spAutoFit/>
          </a:bodyPr>
          <a:lstStyle/>
          <a:p>
            <a:pPr>
              <a:defRPr/>
            </a:pPr>
            <a:r>
              <a:rPr lang="cs-CZ" sz="2800" b="1" dirty="0">
                <a:solidFill>
                  <a:srgbClr val="3333FF"/>
                </a:solidFill>
                <a:effectLst>
                  <a:outerShdw blurRad="38100" dist="38100" dir="2700000" algn="tl">
                    <a:srgbClr val="C0C0C0"/>
                  </a:outerShdw>
                </a:effectLst>
                <a:latin typeface="Century Gothic" pitchFamily="34" charset="0"/>
              </a:rPr>
              <a:t>OBSAH</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3317" name="Text Box 5"/>
          <p:cNvSpPr txBox="1">
            <a:spLocks noChangeArrowheads="1"/>
          </p:cNvSpPr>
          <p:nvPr/>
        </p:nvSpPr>
        <p:spPr bwMode="auto">
          <a:xfrm>
            <a:off x="323850" y="44450"/>
            <a:ext cx="8374063" cy="519113"/>
          </a:xfrm>
          <a:prstGeom prst="rect">
            <a:avLst/>
          </a:prstGeom>
          <a:noFill/>
          <a:ln w="9525">
            <a:noFill/>
            <a:miter lim="800000"/>
            <a:headEnd/>
            <a:tailEnd/>
          </a:ln>
          <a:effectLst/>
        </p:spPr>
        <p:txBody>
          <a:bodyPr>
            <a:spAutoFit/>
          </a:bodyPr>
          <a:lstStyle/>
          <a:p>
            <a:pPr marL="342900" indent="-342900">
              <a:spcBef>
                <a:spcPct val="50000"/>
              </a:spcBef>
              <a:defRPr/>
            </a:pPr>
            <a:r>
              <a:rPr lang="cs-CZ" sz="2800" b="1" dirty="0">
                <a:solidFill>
                  <a:srgbClr val="3333FF"/>
                </a:solidFill>
                <a:effectLst>
                  <a:outerShdw blurRad="38100" dist="38100" dir="2700000" algn="tl">
                    <a:srgbClr val="C0C0C0"/>
                  </a:outerShdw>
                </a:effectLst>
                <a:latin typeface="Century Gothic" pitchFamily="34" charset="0"/>
              </a:rPr>
              <a:t>1. Předpisy BOZP</a:t>
            </a:r>
            <a:endParaRPr lang="cs-CZ" sz="2800" b="1" dirty="0">
              <a:solidFill>
                <a:srgbClr val="3333FF"/>
              </a:solidFill>
              <a:latin typeface="Century Gothic" pitchFamily="34" charset="0"/>
            </a:endParaRPr>
          </a:p>
        </p:txBody>
      </p:sp>
      <p:sp>
        <p:nvSpPr>
          <p:cNvPr id="5124" name="Text Box 6"/>
          <p:cNvSpPr txBox="1">
            <a:spLocks noChangeArrowheads="1"/>
          </p:cNvSpPr>
          <p:nvPr/>
        </p:nvSpPr>
        <p:spPr bwMode="auto">
          <a:xfrm>
            <a:off x="1331913" y="836613"/>
            <a:ext cx="7632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50000"/>
              </a:spcBef>
              <a:buFontTx/>
              <a:buNone/>
            </a:pPr>
            <a:endParaRPr lang="cs-CZ" altLang="cs-CZ" sz="1800"/>
          </a:p>
        </p:txBody>
      </p:sp>
      <p:sp>
        <p:nvSpPr>
          <p:cNvPr id="13319" name="Rectangle 7"/>
          <p:cNvSpPr>
            <a:spLocks noChangeArrowheads="1"/>
          </p:cNvSpPr>
          <p:nvPr/>
        </p:nvSpPr>
        <p:spPr bwMode="auto">
          <a:xfrm>
            <a:off x="323850" y="620713"/>
            <a:ext cx="8478838" cy="5903912"/>
          </a:xfrm>
          <a:prstGeom prst="rect">
            <a:avLst/>
          </a:prstGeom>
          <a:noFill/>
          <a:ln w="9525">
            <a:noFill/>
            <a:miter lim="800000"/>
            <a:headEnd/>
            <a:tailEnd/>
          </a:ln>
          <a:effectLst/>
        </p:spPr>
        <p:txBody>
          <a:bodyPr/>
          <a:lstStyle/>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Ústava ČR</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Zákoník práce</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Zákony, kterými se provádí ZP</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Nařízení vlády, kterým se provádí ZP</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Vyhlášky, kterými se provádí ZP na úseku BOZP</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Zákon o státním odborném dozoru</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Zákon o inspekci práce</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Zákon o zajištění dalších podmínek BOZP</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Vyhlášky Českého úřadu bezpečnosti práce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319">
                                            <p:txEl>
                                              <p:pRg st="0" end="0"/>
                                            </p:txEl>
                                          </p:spTgt>
                                        </p:tgtEl>
                                        <p:attrNameLst>
                                          <p:attrName>style.visibility</p:attrName>
                                        </p:attrNameLst>
                                      </p:cBhvr>
                                      <p:to>
                                        <p:strVal val="visible"/>
                                      </p:to>
                                    </p:set>
                                    <p:anim calcmode="lin" valueType="num">
                                      <p:cBhvr additive="base">
                                        <p:cTn id="7" dur="1000" fill="hold"/>
                                        <p:tgtEl>
                                          <p:spTgt spid="13319">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331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3319">
                                            <p:txEl>
                                              <p:pRg st="1" end="1"/>
                                            </p:txEl>
                                          </p:spTgt>
                                        </p:tgtEl>
                                        <p:attrNameLst>
                                          <p:attrName>style.visibility</p:attrName>
                                        </p:attrNameLst>
                                      </p:cBhvr>
                                      <p:to>
                                        <p:strVal val="visible"/>
                                      </p:to>
                                    </p:set>
                                    <p:anim calcmode="lin" valueType="num">
                                      <p:cBhvr additive="base">
                                        <p:cTn id="12" dur="1000" fill="hold"/>
                                        <p:tgtEl>
                                          <p:spTgt spid="13319">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33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3319">
                                            <p:txEl>
                                              <p:pRg st="2" end="2"/>
                                            </p:txEl>
                                          </p:spTgt>
                                        </p:tgtEl>
                                        <p:attrNameLst>
                                          <p:attrName>style.visibility</p:attrName>
                                        </p:attrNameLst>
                                      </p:cBhvr>
                                      <p:to>
                                        <p:strVal val="visible"/>
                                      </p:to>
                                    </p:set>
                                    <p:anim calcmode="lin" valueType="num">
                                      <p:cBhvr additive="base">
                                        <p:cTn id="18" dur="1000" fill="hold"/>
                                        <p:tgtEl>
                                          <p:spTgt spid="13319">
                                            <p:txEl>
                                              <p:pRg st="2" end="2"/>
                                            </p:txEl>
                                          </p:spTgt>
                                        </p:tgtEl>
                                        <p:attrNameLst>
                                          <p:attrName>ppt_x</p:attrName>
                                        </p:attrNameLst>
                                      </p:cBhvr>
                                      <p:tavLst>
                                        <p:tav tm="0">
                                          <p:val>
                                            <p:strVal val="0-#ppt_w/2"/>
                                          </p:val>
                                        </p:tav>
                                        <p:tav tm="100000">
                                          <p:val>
                                            <p:strVal val="#ppt_x"/>
                                          </p:val>
                                        </p:tav>
                                      </p:tavLst>
                                    </p:anim>
                                    <p:anim calcmode="lin" valueType="num">
                                      <p:cBhvr additive="base">
                                        <p:cTn id="19" dur="1000" fill="hold"/>
                                        <p:tgtEl>
                                          <p:spTgt spid="13319">
                                            <p:txEl>
                                              <p:pRg st="2" end="2"/>
                                            </p:txEl>
                                          </p:spTgt>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2" presetClass="entr" presetSubtype="8" fill="hold" grpId="0" nodeType="afterEffect">
                                  <p:stCondLst>
                                    <p:cond delay="0"/>
                                  </p:stCondLst>
                                  <p:childTnLst>
                                    <p:set>
                                      <p:cBhvr>
                                        <p:cTn id="22" dur="1" fill="hold">
                                          <p:stCondLst>
                                            <p:cond delay="0"/>
                                          </p:stCondLst>
                                        </p:cTn>
                                        <p:tgtEl>
                                          <p:spTgt spid="13319">
                                            <p:txEl>
                                              <p:pRg st="3" end="3"/>
                                            </p:txEl>
                                          </p:spTgt>
                                        </p:tgtEl>
                                        <p:attrNameLst>
                                          <p:attrName>style.visibility</p:attrName>
                                        </p:attrNameLst>
                                      </p:cBhvr>
                                      <p:to>
                                        <p:strVal val="visible"/>
                                      </p:to>
                                    </p:set>
                                    <p:anim calcmode="lin" valueType="num">
                                      <p:cBhvr additive="base">
                                        <p:cTn id="23" dur="1000" fill="hold"/>
                                        <p:tgtEl>
                                          <p:spTgt spid="13319">
                                            <p:txEl>
                                              <p:pRg st="3" end="3"/>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133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3319">
                                            <p:txEl>
                                              <p:pRg st="4" end="4"/>
                                            </p:txEl>
                                          </p:spTgt>
                                        </p:tgtEl>
                                        <p:attrNameLst>
                                          <p:attrName>style.visibility</p:attrName>
                                        </p:attrNameLst>
                                      </p:cBhvr>
                                      <p:to>
                                        <p:strVal val="visible"/>
                                      </p:to>
                                    </p:set>
                                    <p:anim calcmode="lin" valueType="num">
                                      <p:cBhvr additive="base">
                                        <p:cTn id="29" dur="1000" fill="hold"/>
                                        <p:tgtEl>
                                          <p:spTgt spid="13319">
                                            <p:txEl>
                                              <p:pRg st="4" end="4"/>
                                            </p:txEl>
                                          </p:spTgt>
                                        </p:tgtEl>
                                        <p:attrNameLst>
                                          <p:attrName>ppt_x</p:attrName>
                                        </p:attrNameLst>
                                      </p:cBhvr>
                                      <p:tavLst>
                                        <p:tav tm="0">
                                          <p:val>
                                            <p:strVal val="0-#ppt_w/2"/>
                                          </p:val>
                                        </p:tav>
                                        <p:tav tm="100000">
                                          <p:val>
                                            <p:strVal val="#ppt_x"/>
                                          </p:val>
                                        </p:tav>
                                      </p:tavLst>
                                    </p:anim>
                                    <p:anim calcmode="lin" valueType="num">
                                      <p:cBhvr additive="base">
                                        <p:cTn id="30" dur="1000" fill="hold"/>
                                        <p:tgtEl>
                                          <p:spTgt spid="13319">
                                            <p:txEl>
                                              <p:pRg st="4" end="4"/>
                                            </p:txEl>
                                          </p:spTgt>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1000"/>
                            </p:stCondLst>
                            <p:childTnLst>
                              <p:par>
                                <p:cTn id="32" presetID="2" presetClass="entr" presetSubtype="8" fill="hold" grpId="0" nodeType="afterEffect">
                                  <p:stCondLst>
                                    <p:cond delay="0"/>
                                  </p:stCondLst>
                                  <p:childTnLst>
                                    <p:set>
                                      <p:cBhvr>
                                        <p:cTn id="33" dur="1" fill="hold">
                                          <p:stCondLst>
                                            <p:cond delay="0"/>
                                          </p:stCondLst>
                                        </p:cTn>
                                        <p:tgtEl>
                                          <p:spTgt spid="13319">
                                            <p:txEl>
                                              <p:pRg st="5" end="5"/>
                                            </p:txEl>
                                          </p:spTgt>
                                        </p:tgtEl>
                                        <p:attrNameLst>
                                          <p:attrName>style.visibility</p:attrName>
                                        </p:attrNameLst>
                                      </p:cBhvr>
                                      <p:to>
                                        <p:strVal val="visible"/>
                                      </p:to>
                                    </p:set>
                                    <p:anim calcmode="lin" valueType="num">
                                      <p:cBhvr additive="base">
                                        <p:cTn id="34" dur="1000" fill="hold"/>
                                        <p:tgtEl>
                                          <p:spTgt spid="13319">
                                            <p:txEl>
                                              <p:pRg st="5" end="5"/>
                                            </p:txEl>
                                          </p:spTgt>
                                        </p:tgtEl>
                                        <p:attrNameLst>
                                          <p:attrName>ppt_x</p:attrName>
                                        </p:attrNameLst>
                                      </p:cBhvr>
                                      <p:tavLst>
                                        <p:tav tm="0">
                                          <p:val>
                                            <p:strVal val="0-#ppt_w/2"/>
                                          </p:val>
                                        </p:tav>
                                        <p:tav tm="100000">
                                          <p:val>
                                            <p:strVal val="#ppt_x"/>
                                          </p:val>
                                        </p:tav>
                                      </p:tavLst>
                                    </p:anim>
                                    <p:anim calcmode="lin" valueType="num">
                                      <p:cBhvr additive="base">
                                        <p:cTn id="35" dur="1000" fill="hold"/>
                                        <p:tgtEl>
                                          <p:spTgt spid="133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3319">
                                            <p:txEl>
                                              <p:pRg st="6" end="6"/>
                                            </p:txEl>
                                          </p:spTgt>
                                        </p:tgtEl>
                                        <p:attrNameLst>
                                          <p:attrName>style.visibility</p:attrName>
                                        </p:attrNameLst>
                                      </p:cBhvr>
                                      <p:to>
                                        <p:strVal val="visible"/>
                                      </p:to>
                                    </p:set>
                                    <p:anim calcmode="lin" valueType="num">
                                      <p:cBhvr additive="base">
                                        <p:cTn id="40" dur="1000" fill="hold"/>
                                        <p:tgtEl>
                                          <p:spTgt spid="13319">
                                            <p:txEl>
                                              <p:pRg st="6" end="6"/>
                                            </p:txEl>
                                          </p:spTgt>
                                        </p:tgtEl>
                                        <p:attrNameLst>
                                          <p:attrName>ppt_x</p:attrName>
                                        </p:attrNameLst>
                                      </p:cBhvr>
                                      <p:tavLst>
                                        <p:tav tm="0">
                                          <p:val>
                                            <p:strVal val="0-#ppt_w/2"/>
                                          </p:val>
                                        </p:tav>
                                        <p:tav tm="100000">
                                          <p:val>
                                            <p:strVal val="#ppt_x"/>
                                          </p:val>
                                        </p:tav>
                                      </p:tavLst>
                                    </p:anim>
                                    <p:anim calcmode="lin" valueType="num">
                                      <p:cBhvr additive="base">
                                        <p:cTn id="41" dur="1000" fill="hold"/>
                                        <p:tgtEl>
                                          <p:spTgt spid="1331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3319">
                                            <p:txEl>
                                              <p:pRg st="7" end="7"/>
                                            </p:txEl>
                                          </p:spTgt>
                                        </p:tgtEl>
                                        <p:attrNameLst>
                                          <p:attrName>style.visibility</p:attrName>
                                        </p:attrNameLst>
                                      </p:cBhvr>
                                      <p:to>
                                        <p:strVal val="visible"/>
                                      </p:to>
                                    </p:set>
                                    <p:anim calcmode="lin" valueType="num">
                                      <p:cBhvr additive="base">
                                        <p:cTn id="46" dur="1000" fill="hold"/>
                                        <p:tgtEl>
                                          <p:spTgt spid="13319">
                                            <p:txEl>
                                              <p:pRg st="7" end="7"/>
                                            </p:txEl>
                                          </p:spTgt>
                                        </p:tgtEl>
                                        <p:attrNameLst>
                                          <p:attrName>ppt_x</p:attrName>
                                        </p:attrNameLst>
                                      </p:cBhvr>
                                      <p:tavLst>
                                        <p:tav tm="0">
                                          <p:val>
                                            <p:strVal val="0-#ppt_w/2"/>
                                          </p:val>
                                        </p:tav>
                                        <p:tav tm="100000">
                                          <p:val>
                                            <p:strVal val="#ppt_x"/>
                                          </p:val>
                                        </p:tav>
                                      </p:tavLst>
                                    </p:anim>
                                    <p:anim calcmode="lin" valueType="num">
                                      <p:cBhvr additive="base">
                                        <p:cTn id="47" dur="1000" fill="hold"/>
                                        <p:tgtEl>
                                          <p:spTgt spid="13319">
                                            <p:txEl>
                                              <p:pRg st="7" end="7"/>
                                            </p:txEl>
                                          </p:spTgt>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1000"/>
                            </p:stCondLst>
                            <p:childTnLst>
                              <p:par>
                                <p:cTn id="49" presetID="2" presetClass="entr" presetSubtype="8" fill="hold" grpId="0" nodeType="afterEffect">
                                  <p:stCondLst>
                                    <p:cond delay="0"/>
                                  </p:stCondLst>
                                  <p:childTnLst>
                                    <p:set>
                                      <p:cBhvr>
                                        <p:cTn id="50" dur="1" fill="hold">
                                          <p:stCondLst>
                                            <p:cond delay="0"/>
                                          </p:stCondLst>
                                        </p:cTn>
                                        <p:tgtEl>
                                          <p:spTgt spid="13319">
                                            <p:txEl>
                                              <p:pRg st="8" end="8"/>
                                            </p:txEl>
                                          </p:spTgt>
                                        </p:tgtEl>
                                        <p:attrNameLst>
                                          <p:attrName>style.visibility</p:attrName>
                                        </p:attrNameLst>
                                      </p:cBhvr>
                                      <p:to>
                                        <p:strVal val="visible"/>
                                      </p:to>
                                    </p:set>
                                    <p:anim calcmode="lin" valueType="num">
                                      <p:cBhvr additive="base">
                                        <p:cTn id="51" dur="1000" fill="hold"/>
                                        <p:tgtEl>
                                          <p:spTgt spid="13319">
                                            <p:txEl>
                                              <p:pRg st="8" end="8"/>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13319">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41317" name="Text Box 5"/>
          <p:cNvSpPr txBox="1">
            <a:spLocks noChangeArrowheads="1"/>
          </p:cNvSpPr>
          <p:nvPr/>
        </p:nvSpPr>
        <p:spPr bwMode="auto">
          <a:xfrm>
            <a:off x="323850" y="44450"/>
            <a:ext cx="8374063" cy="519113"/>
          </a:xfrm>
          <a:prstGeom prst="rect">
            <a:avLst/>
          </a:prstGeom>
          <a:noFill/>
          <a:ln w="9525">
            <a:noFill/>
            <a:miter lim="800000"/>
            <a:headEnd/>
            <a:tailEnd/>
          </a:ln>
          <a:effectLst/>
        </p:spPr>
        <p:txBody>
          <a:bodyPr>
            <a:spAutoFit/>
          </a:bodyPr>
          <a:lstStyle/>
          <a:p>
            <a:pPr marL="342900" indent="-342900">
              <a:spcBef>
                <a:spcPct val="50000"/>
              </a:spcBef>
              <a:defRPr/>
            </a:pPr>
            <a:r>
              <a:rPr lang="cs-CZ" sz="2800" b="1" dirty="0">
                <a:solidFill>
                  <a:srgbClr val="3333FF"/>
                </a:solidFill>
                <a:effectLst>
                  <a:outerShdw blurRad="38100" dist="38100" dir="2700000" algn="tl">
                    <a:srgbClr val="C0C0C0"/>
                  </a:outerShdw>
                </a:effectLst>
                <a:latin typeface="Century Gothic" pitchFamily="34" charset="0"/>
              </a:rPr>
              <a:t>1. Předpisy BOZP</a:t>
            </a:r>
            <a:endParaRPr lang="cs-CZ" sz="2800" b="1" dirty="0">
              <a:solidFill>
                <a:srgbClr val="3333FF"/>
              </a:solidFill>
              <a:latin typeface="Century Gothic" pitchFamily="34" charset="0"/>
            </a:endParaRPr>
          </a:p>
        </p:txBody>
      </p:sp>
      <p:sp>
        <p:nvSpPr>
          <p:cNvPr id="6148" name="Text Box 6"/>
          <p:cNvSpPr txBox="1">
            <a:spLocks noChangeArrowheads="1"/>
          </p:cNvSpPr>
          <p:nvPr/>
        </p:nvSpPr>
        <p:spPr bwMode="auto">
          <a:xfrm>
            <a:off x="1331913" y="836613"/>
            <a:ext cx="76327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50000"/>
              </a:spcBef>
              <a:buFontTx/>
              <a:buNone/>
            </a:pPr>
            <a:endParaRPr lang="cs-CZ" altLang="cs-CZ" sz="1800"/>
          </a:p>
        </p:txBody>
      </p:sp>
      <p:sp>
        <p:nvSpPr>
          <p:cNvPr id="141319" name="Rectangle 7"/>
          <p:cNvSpPr>
            <a:spLocks noChangeArrowheads="1"/>
          </p:cNvSpPr>
          <p:nvPr/>
        </p:nvSpPr>
        <p:spPr bwMode="auto">
          <a:xfrm>
            <a:off x="323850" y="620713"/>
            <a:ext cx="8478838" cy="5184775"/>
          </a:xfrm>
          <a:prstGeom prst="rect">
            <a:avLst/>
          </a:prstGeom>
          <a:noFill/>
          <a:ln w="9525">
            <a:noFill/>
            <a:miter lim="800000"/>
            <a:headEnd/>
            <a:tailEnd/>
          </a:ln>
          <a:effectLst/>
        </p:spPr>
        <p:txBody>
          <a:bodyPr/>
          <a:lstStyle/>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Vyhlášky a směrnice ministerstev</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České harmonizované normy a české technické normy</a:t>
            </a:r>
          </a:p>
          <a:p>
            <a:pPr marL="342900" indent="-342900">
              <a:lnSpc>
                <a:spcPct val="90000"/>
              </a:lnSpc>
              <a:spcBef>
                <a:spcPct val="20000"/>
              </a:spcBef>
              <a:buFontTx/>
              <a:buChar char="•"/>
              <a:defRPr/>
            </a:pPr>
            <a:r>
              <a:rPr lang="cs-CZ" sz="2800" b="1" dirty="0">
                <a:effectLst>
                  <a:outerShdw blurRad="38100" dist="38100" dir="2700000" algn="tl">
                    <a:srgbClr val="C0C0C0"/>
                  </a:outerShdw>
                </a:effectLst>
                <a:latin typeface="Century Gothic" pitchFamily="34" charset="0"/>
              </a:rPr>
              <a:t>Interní směrnice a předpisy:</a:t>
            </a:r>
          </a:p>
          <a:p>
            <a:pPr marL="1143000" lvl="2" indent="-228600">
              <a:lnSpc>
                <a:spcPct val="90000"/>
              </a:lnSpc>
              <a:spcBef>
                <a:spcPct val="20000"/>
              </a:spcBef>
              <a:buFont typeface="Wingdings" pitchFamily="2" charset="2"/>
              <a:buChar char="ü"/>
              <a:defRPr/>
            </a:pPr>
            <a:r>
              <a:rPr lang="cs-CZ" sz="2800" b="1" dirty="0">
                <a:effectLst>
                  <a:outerShdw blurRad="38100" dist="38100" dir="2700000" algn="tl">
                    <a:srgbClr val="C0C0C0"/>
                  </a:outerShdw>
                </a:effectLst>
                <a:latin typeface="Century Gothic" pitchFamily="34" charset="0"/>
              </a:rPr>
              <a:t> </a:t>
            </a:r>
            <a:r>
              <a:rPr lang="cs-CZ" sz="2400" b="1" dirty="0">
                <a:effectLst>
                  <a:outerShdw blurRad="38100" dist="38100" dir="2700000" algn="tl">
                    <a:srgbClr val="C0C0C0"/>
                  </a:outerShdw>
                </a:effectLst>
                <a:latin typeface="Century Gothic" pitchFamily="34" charset="0"/>
              </a:rPr>
              <a:t>Opatření rektora (dále jen OR)</a:t>
            </a:r>
          </a:p>
          <a:p>
            <a:pPr marL="1143000" lvl="2" indent="-228600">
              <a:lnSpc>
                <a:spcPct val="90000"/>
              </a:lnSpc>
              <a:spcBef>
                <a:spcPct val="20000"/>
              </a:spcBef>
              <a:buFont typeface="Wingdings" pitchFamily="2" charset="2"/>
              <a:buChar char="ü"/>
              <a:defRPr/>
            </a:pPr>
            <a:r>
              <a:rPr lang="cs-CZ" sz="2400" b="1" dirty="0">
                <a:effectLst>
                  <a:outerShdw blurRad="38100" dist="38100" dir="2700000" algn="tl">
                    <a:srgbClr val="C0C0C0"/>
                  </a:outerShdw>
                </a:effectLst>
                <a:latin typeface="Century Gothic" pitchFamily="34" charset="0"/>
              </a:rPr>
              <a:t> Opatření </a:t>
            </a:r>
            <a:r>
              <a:rPr lang="cs-CZ" sz="2400" b="1" dirty="0" err="1">
                <a:effectLst>
                  <a:outerShdw blurRad="38100" dist="38100" dir="2700000" algn="tl">
                    <a:srgbClr val="C0C0C0"/>
                  </a:outerShdw>
                </a:effectLst>
                <a:latin typeface="Century Gothic" pitchFamily="34" charset="0"/>
              </a:rPr>
              <a:t>kvestorky</a:t>
            </a:r>
            <a:r>
              <a:rPr lang="cs-CZ" sz="2400" b="1" dirty="0">
                <a:effectLst>
                  <a:outerShdw blurRad="38100" dist="38100" dir="2700000" algn="tl">
                    <a:srgbClr val="C0C0C0"/>
                  </a:outerShdw>
                </a:effectLst>
                <a:latin typeface="Century Gothic" pitchFamily="34" charset="0"/>
              </a:rPr>
              <a:t> (dále jen OK)</a:t>
            </a:r>
          </a:p>
          <a:p>
            <a:pPr marL="1143000" lvl="2" indent="-228600">
              <a:lnSpc>
                <a:spcPct val="90000"/>
              </a:lnSpc>
              <a:spcBef>
                <a:spcPct val="20000"/>
              </a:spcBef>
              <a:buFont typeface="Wingdings" pitchFamily="2" charset="2"/>
              <a:buChar char="ü"/>
              <a:defRPr/>
            </a:pPr>
            <a:r>
              <a:rPr lang="cs-CZ" sz="2400" b="1" dirty="0">
                <a:effectLst>
                  <a:outerShdw blurRad="38100" dist="38100" dir="2700000" algn="tl">
                    <a:srgbClr val="C0C0C0"/>
                  </a:outerShdw>
                </a:effectLst>
                <a:latin typeface="Century Gothic" pitchFamily="34" charset="0"/>
              </a:rPr>
              <a:t> Pracovní instrukce (dále jen PI)</a:t>
            </a:r>
            <a:r>
              <a:rPr lang="cs-CZ" sz="2800" b="1" dirty="0">
                <a:effectLst>
                  <a:outerShdw blurRad="38100" dist="38100" dir="2700000" algn="tl">
                    <a:srgbClr val="C0C0C0"/>
                  </a:outerShdw>
                </a:effectLst>
                <a:latin typeface="Century Gothic" pitchFamily="34" charset="0"/>
              </a:rPr>
              <a:t>	</a:t>
            </a:r>
          </a:p>
          <a:p>
            <a:pPr marL="342900" indent="-342900">
              <a:lnSpc>
                <a:spcPct val="90000"/>
              </a:lnSpc>
              <a:spcBef>
                <a:spcPct val="20000"/>
              </a:spcBef>
              <a:defRPr/>
            </a:pPr>
            <a:endParaRPr lang="cs-CZ" sz="2800" b="1" dirty="0">
              <a:effectLst>
                <a:outerShdw blurRad="38100" dist="38100" dir="2700000" algn="tl">
                  <a:srgbClr val="C0C0C0"/>
                </a:outerShdw>
              </a:effectLst>
              <a:latin typeface="Century Gothic"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41319">
                                            <p:txEl>
                                              <p:pRg st="0" end="0"/>
                                            </p:txEl>
                                          </p:spTgt>
                                        </p:tgtEl>
                                        <p:attrNameLst>
                                          <p:attrName>style.visibility</p:attrName>
                                        </p:attrNameLst>
                                      </p:cBhvr>
                                      <p:to>
                                        <p:strVal val="visible"/>
                                      </p:to>
                                    </p:set>
                                    <p:anim calcmode="lin" valueType="num">
                                      <p:cBhvr additive="base">
                                        <p:cTn id="7" dur="1000" fill="hold"/>
                                        <p:tgtEl>
                                          <p:spTgt spid="141319">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4131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41319">
                                            <p:txEl>
                                              <p:pRg st="1" end="1"/>
                                            </p:txEl>
                                          </p:spTgt>
                                        </p:tgtEl>
                                        <p:attrNameLst>
                                          <p:attrName>style.visibility</p:attrName>
                                        </p:attrNameLst>
                                      </p:cBhvr>
                                      <p:to>
                                        <p:strVal val="visible"/>
                                      </p:to>
                                    </p:set>
                                    <p:anim calcmode="lin" valueType="num">
                                      <p:cBhvr additive="base">
                                        <p:cTn id="12" dur="1000" fill="hold"/>
                                        <p:tgtEl>
                                          <p:spTgt spid="141319">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4131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41319">
                                            <p:txEl>
                                              <p:pRg st="2" end="2"/>
                                            </p:txEl>
                                          </p:spTgt>
                                        </p:tgtEl>
                                        <p:attrNameLst>
                                          <p:attrName>style.visibility</p:attrName>
                                        </p:attrNameLst>
                                      </p:cBhvr>
                                      <p:to>
                                        <p:strVal val="visible"/>
                                      </p:to>
                                    </p:set>
                                    <p:anim calcmode="lin" valueType="num">
                                      <p:cBhvr additive="base">
                                        <p:cTn id="18" dur="1000" fill="hold"/>
                                        <p:tgtEl>
                                          <p:spTgt spid="141319">
                                            <p:txEl>
                                              <p:pRg st="2" end="2"/>
                                            </p:txEl>
                                          </p:spTgt>
                                        </p:tgtEl>
                                        <p:attrNameLst>
                                          <p:attrName>ppt_x</p:attrName>
                                        </p:attrNameLst>
                                      </p:cBhvr>
                                      <p:tavLst>
                                        <p:tav tm="0">
                                          <p:val>
                                            <p:strVal val="0-#ppt_w/2"/>
                                          </p:val>
                                        </p:tav>
                                        <p:tav tm="100000">
                                          <p:val>
                                            <p:strVal val="#ppt_x"/>
                                          </p:val>
                                        </p:tav>
                                      </p:tavLst>
                                    </p:anim>
                                    <p:anim calcmode="lin" valueType="num">
                                      <p:cBhvr additive="base">
                                        <p:cTn id="19" dur="1000" fill="hold"/>
                                        <p:tgtEl>
                                          <p:spTgt spid="141319">
                                            <p:txEl>
                                              <p:pRg st="2" end="2"/>
                                            </p:txEl>
                                          </p:spTgt>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41319">
                                            <p:txEl>
                                              <p:pRg st="3" end="3"/>
                                            </p:txEl>
                                          </p:spTgt>
                                        </p:tgtEl>
                                        <p:attrNameLst>
                                          <p:attrName>style.visibility</p:attrName>
                                        </p:attrNameLst>
                                      </p:cBhvr>
                                      <p:to>
                                        <p:strVal val="visible"/>
                                      </p:to>
                                    </p:set>
                                    <p:anim calcmode="lin" valueType="num">
                                      <p:cBhvr additive="base">
                                        <p:cTn id="22" dur="1000" fill="hold"/>
                                        <p:tgtEl>
                                          <p:spTgt spid="141319">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141319">
                                            <p:txEl>
                                              <p:pRg st="3" end="3"/>
                                            </p:txEl>
                                          </p:spTgt>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41319">
                                            <p:txEl>
                                              <p:pRg st="4" end="4"/>
                                            </p:txEl>
                                          </p:spTgt>
                                        </p:tgtEl>
                                        <p:attrNameLst>
                                          <p:attrName>style.visibility</p:attrName>
                                        </p:attrNameLst>
                                      </p:cBhvr>
                                      <p:to>
                                        <p:strVal val="visible"/>
                                      </p:to>
                                    </p:set>
                                    <p:anim calcmode="lin" valueType="num">
                                      <p:cBhvr additive="base">
                                        <p:cTn id="26" dur="1000" fill="hold"/>
                                        <p:tgtEl>
                                          <p:spTgt spid="141319">
                                            <p:txEl>
                                              <p:pRg st="4" end="4"/>
                                            </p:txEl>
                                          </p:spTgt>
                                        </p:tgtEl>
                                        <p:attrNameLst>
                                          <p:attrName>ppt_x</p:attrName>
                                        </p:attrNameLst>
                                      </p:cBhvr>
                                      <p:tavLst>
                                        <p:tav tm="0">
                                          <p:val>
                                            <p:strVal val="0-#ppt_w/2"/>
                                          </p:val>
                                        </p:tav>
                                        <p:tav tm="100000">
                                          <p:val>
                                            <p:strVal val="#ppt_x"/>
                                          </p:val>
                                        </p:tav>
                                      </p:tavLst>
                                    </p:anim>
                                    <p:anim calcmode="lin" valueType="num">
                                      <p:cBhvr additive="base">
                                        <p:cTn id="27" dur="1000" fill="hold"/>
                                        <p:tgtEl>
                                          <p:spTgt spid="141319">
                                            <p:txEl>
                                              <p:pRg st="4" end="4"/>
                                            </p:txEl>
                                          </p:spTgt>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41319">
                                            <p:txEl>
                                              <p:pRg st="5" end="5"/>
                                            </p:txEl>
                                          </p:spTgt>
                                        </p:tgtEl>
                                        <p:attrNameLst>
                                          <p:attrName>style.visibility</p:attrName>
                                        </p:attrNameLst>
                                      </p:cBhvr>
                                      <p:to>
                                        <p:strVal val="visible"/>
                                      </p:to>
                                    </p:set>
                                    <p:anim calcmode="lin" valueType="num">
                                      <p:cBhvr additive="base">
                                        <p:cTn id="30" dur="1000" fill="hold"/>
                                        <p:tgtEl>
                                          <p:spTgt spid="141319">
                                            <p:txEl>
                                              <p:pRg st="5" end="5"/>
                                            </p:txEl>
                                          </p:spTgt>
                                        </p:tgtEl>
                                        <p:attrNameLst>
                                          <p:attrName>ppt_x</p:attrName>
                                        </p:attrNameLst>
                                      </p:cBhvr>
                                      <p:tavLst>
                                        <p:tav tm="0">
                                          <p:val>
                                            <p:strVal val="0-#ppt_w/2"/>
                                          </p:val>
                                        </p:tav>
                                        <p:tav tm="100000">
                                          <p:val>
                                            <p:strVal val="#ppt_x"/>
                                          </p:val>
                                        </p:tav>
                                      </p:tavLst>
                                    </p:anim>
                                    <p:anim calcmode="lin" valueType="num">
                                      <p:cBhvr additive="base">
                                        <p:cTn id="31" dur="1000" fill="hold"/>
                                        <p:tgtEl>
                                          <p:spTgt spid="141319">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9"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7171" name="Text Box 5"/>
          <p:cNvSpPr txBox="1">
            <a:spLocks noChangeArrowheads="1"/>
          </p:cNvSpPr>
          <p:nvPr/>
        </p:nvSpPr>
        <p:spPr bwMode="auto">
          <a:xfrm>
            <a:off x="395288" y="2603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2. ÚVOD</a:t>
            </a:r>
          </a:p>
        </p:txBody>
      </p:sp>
      <p:sp>
        <p:nvSpPr>
          <p:cNvPr id="14342" name="Text Box 6"/>
          <p:cNvSpPr txBox="1">
            <a:spLocks noChangeArrowheads="1"/>
          </p:cNvSpPr>
          <p:nvPr/>
        </p:nvSpPr>
        <p:spPr bwMode="auto">
          <a:xfrm>
            <a:off x="250825" y="836613"/>
            <a:ext cx="8713788" cy="4752975"/>
          </a:xfrm>
          <a:prstGeom prst="rect">
            <a:avLst/>
          </a:prstGeom>
          <a:noFill/>
          <a:ln w="9525">
            <a:noFill/>
            <a:miter lim="800000"/>
            <a:headEnd/>
            <a:tailEnd/>
          </a:ln>
          <a:effectLst/>
        </p:spPr>
        <p:txBody>
          <a:bodyPr>
            <a:spAutoFit/>
          </a:bodyPr>
          <a:lstStyle/>
          <a:p>
            <a:pPr marL="342900" indent="-342900" algn="ctr">
              <a:lnSpc>
                <a:spcPct val="150000"/>
              </a:lnSpc>
              <a:spcBef>
                <a:spcPct val="50000"/>
              </a:spcBef>
              <a:defRPr/>
            </a:pPr>
            <a:r>
              <a:rPr lang="cs-CZ" sz="2800" b="1" dirty="0">
                <a:effectLst>
                  <a:outerShdw blurRad="38100" dist="38100" dir="2700000" algn="tl">
                    <a:srgbClr val="C0C0C0"/>
                  </a:outerShdw>
                </a:effectLst>
                <a:latin typeface="Arial" charset="0"/>
              </a:rPr>
              <a:t>Bezpečnost a ochrana zdraví při práci </a:t>
            </a:r>
            <a:r>
              <a:rPr lang="cs-CZ" sz="2800" b="1" dirty="0">
                <a:effectLst>
                  <a:outerShdw blurRad="38100" dist="38100" dir="2700000" algn="tl">
                    <a:srgbClr val="C0C0C0"/>
                  </a:outerShdw>
                </a:effectLst>
                <a:latin typeface="Arial" charset="0"/>
              </a:rPr>
              <a:t>(</a:t>
            </a:r>
            <a:r>
              <a:rPr lang="cs-CZ" sz="2800" b="1" dirty="0">
                <a:effectLst>
                  <a:outerShdw blurRad="38100" dist="38100" dir="2700000" algn="tl">
                    <a:srgbClr val="C0C0C0"/>
                  </a:outerShdw>
                </a:effectLst>
                <a:latin typeface="Arial" charset="0"/>
              </a:rPr>
              <a:t>BOZP) </a:t>
            </a:r>
            <a:r>
              <a:rPr lang="cs-CZ" sz="2800" b="1" dirty="0">
                <a:effectLst>
                  <a:outerShdw blurRad="38100" dist="38100" dir="2700000" algn="tl">
                    <a:srgbClr val="C0C0C0"/>
                  </a:outerShdw>
                </a:effectLst>
                <a:latin typeface="Arial" charset="0"/>
              </a:rPr>
              <a:t>      je </a:t>
            </a:r>
            <a:r>
              <a:rPr lang="cs-CZ" sz="2800" b="1" dirty="0">
                <a:effectLst>
                  <a:outerShdw blurRad="38100" dist="38100" dir="2700000" algn="tl">
                    <a:srgbClr val="C0C0C0"/>
                  </a:outerShdw>
                </a:effectLst>
                <a:latin typeface="Arial" charset="0"/>
              </a:rPr>
              <a:t>soubor činností, </a:t>
            </a:r>
          </a:p>
          <a:p>
            <a:pPr marL="342900" indent="-342900" algn="ctr">
              <a:lnSpc>
                <a:spcPct val="150000"/>
              </a:lnSpc>
              <a:spcBef>
                <a:spcPct val="50000"/>
              </a:spcBef>
              <a:defRPr/>
            </a:pPr>
            <a:r>
              <a:rPr lang="cs-CZ" sz="2800" b="1" dirty="0">
                <a:effectLst>
                  <a:outerShdw blurRad="38100" dist="38100" dir="2700000" algn="tl">
                    <a:srgbClr val="C0C0C0"/>
                  </a:outerShdw>
                </a:effectLst>
                <a:latin typeface="Arial" charset="0"/>
              </a:rPr>
              <a:t>zahrnující legislativní, organizační,</a:t>
            </a:r>
          </a:p>
          <a:p>
            <a:pPr marL="342900" indent="-342900" algn="ctr">
              <a:lnSpc>
                <a:spcPct val="150000"/>
              </a:lnSpc>
              <a:spcBef>
                <a:spcPct val="50000"/>
              </a:spcBef>
              <a:defRPr/>
            </a:pPr>
            <a:r>
              <a:rPr lang="cs-CZ" sz="2800" b="1" dirty="0">
                <a:effectLst>
                  <a:outerShdw blurRad="38100" dist="38100" dir="2700000" algn="tl">
                    <a:srgbClr val="C0C0C0"/>
                  </a:outerShdw>
                </a:effectLst>
                <a:latin typeface="Arial" charset="0"/>
              </a:rPr>
              <a:t>technická a jiná opatření směřující k</a:t>
            </a:r>
          </a:p>
          <a:p>
            <a:pPr marL="342900" indent="-342900" algn="ctr">
              <a:lnSpc>
                <a:spcPct val="150000"/>
              </a:lnSpc>
              <a:spcBef>
                <a:spcPct val="50000"/>
              </a:spcBef>
              <a:defRPr/>
            </a:pPr>
            <a:r>
              <a:rPr lang="cs-CZ" sz="2800" b="1" dirty="0">
                <a:effectLst>
                  <a:outerShdw blurRad="38100" dist="38100" dir="2700000" algn="tl">
                    <a:srgbClr val="C0C0C0"/>
                  </a:outerShdw>
                </a:effectLst>
                <a:latin typeface="Arial" charset="0"/>
              </a:rPr>
              <a:t>omezení rizik a škodlivých vlivů na životy </a:t>
            </a:r>
          </a:p>
          <a:p>
            <a:pPr marL="342900" indent="-342900" algn="ctr">
              <a:lnSpc>
                <a:spcPct val="150000"/>
              </a:lnSpc>
              <a:spcBef>
                <a:spcPct val="50000"/>
              </a:spcBef>
              <a:defRPr/>
            </a:pPr>
            <a:r>
              <a:rPr lang="cs-CZ" sz="2800" b="1" dirty="0">
                <a:effectLst>
                  <a:outerShdw blurRad="38100" dist="38100" dir="2700000" algn="tl">
                    <a:srgbClr val="C0C0C0"/>
                  </a:outerShdw>
                </a:effectLst>
                <a:latin typeface="Arial" charset="0"/>
              </a:rPr>
              <a:t>a zdraví zaměstnanců.</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8195" name="Text Box 5"/>
          <p:cNvSpPr txBox="1">
            <a:spLocks noChangeArrowheads="1"/>
          </p:cNvSpPr>
          <p:nvPr/>
        </p:nvSpPr>
        <p:spPr bwMode="auto">
          <a:xfrm>
            <a:off x="250825" y="260350"/>
            <a:ext cx="8447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2. ÚVOD</a:t>
            </a:r>
          </a:p>
        </p:txBody>
      </p:sp>
      <p:sp>
        <p:nvSpPr>
          <p:cNvPr id="15366" name="Text Box 6"/>
          <p:cNvSpPr txBox="1">
            <a:spLocks noChangeArrowheads="1"/>
          </p:cNvSpPr>
          <p:nvPr/>
        </p:nvSpPr>
        <p:spPr bwMode="auto">
          <a:xfrm>
            <a:off x="250825" y="836613"/>
            <a:ext cx="8713788" cy="4583112"/>
          </a:xfrm>
          <a:prstGeom prst="rect">
            <a:avLst/>
          </a:prstGeom>
          <a:noFill/>
          <a:ln w="9525">
            <a:noFill/>
            <a:miter lim="800000"/>
            <a:headEnd/>
            <a:tailEnd/>
          </a:ln>
          <a:effectLst/>
        </p:spPr>
        <p:txBody>
          <a:bodyPr>
            <a:spAutoFit/>
          </a:bodyPr>
          <a:lstStyle/>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CÍLE BOZP</a:t>
            </a:r>
          </a:p>
          <a:p>
            <a:pPr marL="342900" indent="-342900">
              <a:lnSpc>
                <a:spcPct val="150000"/>
              </a:lnSpc>
              <a:spcBef>
                <a:spcPct val="50000"/>
              </a:spcBef>
              <a:buFontTx/>
              <a:buChar char="-"/>
              <a:defRPr/>
            </a:pPr>
            <a:r>
              <a:rPr lang="cs-CZ" sz="2800" b="1" dirty="0">
                <a:effectLst>
                  <a:outerShdw blurRad="38100" dist="38100" dir="2700000" algn="tl">
                    <a:srgbClr val="C0C0C0"/>
                  </a:outerShdw>
                </a:effectLst>
                <a:latin typeface="Arial" charset="0"/>
              </a:rPr>
              <a:t>Minimalizace rizika vzniku pracovních úrazů, nemocí z povolání, nehod a havárií</a:t>
            </a:r>
          </a:p>
          <a:p>
            <a:pPr marL="342900" indent="-342900">
              <a:lnSpc>
                <a:spcPct val="150000"/>
              </a:lnSpc>
              <a:spcBef>
                <a:spcPct val="50000"/>
              </a:spcBef>
              <a:buFontTx/>
              <a:buChar char="-"/>
              <a:defRPr/>
            </a:pPr>
            <a:r>
              <a:rPr lang="cs-CZ" sz="2800" b="1" dirty="0">
                <a:effectLst>
                  <a:outerShdw blurRad="38100" dist="38100" dir="2700000" algn="tl">
                    <a:srgbClr val="C0C0C0"/>
                  </a:outerShdw>
                </a:effectLst>
                <a:latin typeface="Arial" charset="0"/>
              </a:rPr>
              <a:t>Dosažení souladu s bezpečnostními předpisy a doporučeními</a:t>
            </a:r>
          </a:p>
          <a:p>
            <a:pPr marL="342900" indent="-342900">
              <a:lnSpc>
                <a:spcPct val="150000"/>
              </a:lnSpc>
              <a:spcBef>
                <a:spcPct val="50000"/>
              </a:spcBef>
              <a:buFontTx/>
              <a:buChar char="-"/>
              <a:defRPr/>
            </a:pPr>
            <a:r>
              <a:rPr lang="cs-CZ" sz="2800" b="1" dirty="0">
                <a:effectLst>
                  <a:outerShdw blurRad="38100" dist="38100" dir="2700000" algn="tl">
                    <a:srgbClr val="C0C0C0"/>
                  </a:outerShdw>
                </a:effectLst>
                <a:latin typeface="Arial" charset="0"/>
              </a:rPr>
              <a:t>Zlepšování firemní kultury</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9219" name="Text Box 5"/>
          <p:cNvSpPr txBox="1">
            <a:spLocks noChangeArrowheads="1"/>
          </p:cNvSpPr>
          <p:nvPr/>
        </p:nvSpPr>
        <p:spPr bwMode="auto">
          <a:xfrm>
            <a:off x="250825" y="260350"/>
            <a:ext cx="8447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2. ÚVOD</a:t>
            </a:r>
          </a:p>
        </p:txBody>
      </p:sp>
      <p:sp>
        <p:nvSpPr>
          <p:cNvPr id="16390" name="Text Box 6"/>
          <p:cNvSpPr txBox="1">
            <a:spLocks noChangeArrowheads="1"/>
          </p:cNvSpPr>
          <p:nvPr/>
        </p:nvSpPr>
        <p:spPr bwMode="auto">
          <a:xfrm>
            <a:off x="250825" y="836613"/>
            <a:ext cx="8713788" cy="5435600"/>
          </a:xfrm>
          <a:prstGeom prst="rect">
            <a:avLst/>
          </a:prstGeom>
          <a:noFill/>
          <a:ln w="9525">
            <a:noFill/>
            <a:miter lim="800000"/>
            <a:headEnd/>
            <a:tailEnd/>
          </a:ln>
          <a:effectLst/>
        </p:spPr>
        <p:txBody>
          <a:bodyPr>
            <a:spAutoFit/>
          </a:bodyPr>
          <a:lstStyle/>
          <a:p>
            <a:pPr marL="342900" indent="-342900">
              <a:spcBef>
                <a:spcPct val="50000"/>
              </a:spcBef>
              <a:defRPr/>
            </a:pPr>
            <a:r>
              <a:rPr lang="cs-CZ" sz="2800" b="1" dirty="0">
                <a:effectLst>
                  <a:outerShdw blurRad="38100" dist="38100" dir="2700000" algn="tl">
                    <a:srgbClr val="C0C0C0"/>
                  </a:outerShdw>
                </a:effectLst>
                <a:latin typeface="Arial" charset="0"/>
              </a:rPr>
              <a:t>UKAZATELÉ ÚROVNĚ BOZP</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Počet pracovních úrazů</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Četnost pracovních úrazů</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Úrazovost dodavatelů</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Počet nemocí z povolání</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Počet neabsenčních pracovních úrazů</a:t>
            </a:r>
          </a:p>
          <a:p>
            <a:pPr marL="342900" indent="-342900">
              <a:spcBef>
                <a:spcPct val="50000"/>
              </a:spcBef>
              <a:buFontTx/>
              <a:buChar char="-"/>
              <a:defRPr/>
            </a:pPr>
            <a:r>
              <a:rPr lang="cs-CZ" sz="2800" b="1" dirty="0">
                <a:effectLst>
                  <a:outerShdw blurRad="38100" dist="38100" dir="2700000" algn="tl">
                    <a:srgbClr val="C0C0C0"/>
                  </a:outerShdw>
                </a:effectLst>
                <a:latin typeface="Arial" charset="0"/>
              </a:rPr>
              <a:t>Počet zjištěných závad (vnitřní kontrolní systém</a:t>
            </a:r>
            <a:r>
              <a:rPr lang="cs-CZ" sz="2800" b="1" dirty="0">
                <a:effectLst>
                  <a:outerShdw blurRad="38100" dist="38100" dir="2700000" algn="tl">
                    <a:srgbClr val="C0C0C0"/>
                  </a:outerShdw>
                </a:effectLst>
                <a:latin typeface="Arial" charset="0"/>
              </a:rPr>
              <a:t>) a závad (státní orgány)</a:t>
            </a:r>
            <a:endParaRPr lang="cs-CZ" sz="2800" b="1" dirty="0">
              <a:effectLst>
                <a:outerShdw blurRad="38100" dist="38100" dir="2700000" algn="tl">
                  <a:srgbClr val="C0C0C0"/>
                </a:outerShdw>
              </a:effectLst>
              <a:latin typeface="Arial" charset="0"/>
            </a:endParaRPr>
          </a:p>
          <a:p>
            <a:pPr marL="342900" indent="-342900">
              <a:spcBef>
                <a:spcPct val="50000"/>
              </a:spcBef>
              <a:defRPr/>
            </a:pPr>
            <a:endParaRPr lang="cs-CZ" sz="2800" b="1"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0243" name="Text Box 5"/>
          <p:cNvSpPr txBox="1">
            <a:spLocks noChangeArrowheads="1"/>
          </p:cNvSpPr>
          <p:nvPr/>
        </p:nvSpPr>
        <p:spPr bwMode="auto">
          <a:xfrm>
            <a:off x="323850" y="260350"/>
            <a:ext cx="8123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3. ÚSTAVA ČR</a:t>
            </a:r>
          </a:p>
        </p:txBody>
      </p:sp>
      <p:sp>
        <p:nvSpPr>
          <p:cNvPr id="17414" name="Text Box 6"/>
          <p:cNvSpPr txBox="1">
            <a:spLocks noChangeArrowheads="1"/>
          </p:cNvSpPr>
          <p:nvPr/>
        </p:nvSpPr>
        <p:spPr bwMode="auto">
          <a:xfrm>
            <a:off x="250825" y="836613"/>
            <a:ext cx="8713788" cy="4156075"/>
          </a:xfrm>
          <a:prstGeom prst="rect">
            <a:avLst/>
          </a:prstGeom>
          <a:noFill/>
          <a:ln w="9525">
            <a:noFill/>
            <a:miter lim="800000"/>
            <a:headEnd/>
            <a:tailEnd/>
          </a:ln>
          <a:effectLst/>
        </p:spPr>
        <p:txBody>
          <a:bodyPr>
            <a:spAutoFit/>
          </a:bodyPr>
          <a:lstStyle/>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Ústavní zákon č. 1/1993 Sb., Ústava České </a:t>
            </a:r>
          </a:p>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republiky, čl. 1:</a:t>
            </a:r>
          </a:p>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Česká republika je svrchovaný, jednotný a </a:t>
            </a:r>
          </a:p>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demokratický právní stát založený na úctě k</a:t>
            </a:r>
          </a:p>
          <a:p>
            <a:pPr marL="342900" indent="-342900">
              <a:lnSpc>
                <a:spcPct val="150000"/>
              </a:lnSpc>
              <a:spcBef>
                <a:spcPct val="50000"/>
              </a:spcBef>
              <a:defRPr/>
            </a:pPr>
            <a:r>
              <a:rPr lang="cs-CZ" sz="2800" b="1" dirty="0">
                <a:effectLst>
                  <a:outerShdw blurRad="38100" dist="38100" dir="2700000" algn="tl">
                    <a:srgbClr val="C0C0C0"/>
                  </a:outerShdw>
                </a:effectLst>
                <a:latin typeface="Arial" charset="0"/>
              </a:rPr>
              <a:t>právům a svobodám člověka a občana.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1267" name="Text Box 5"/>
          <p:cNvSpPr txBox="1">
            <a:spLocks noChangeArrowheads="1"/>
          </p:cNvSpPr>
          <p:nvPr/>
        </p:nvSpPr>
        <p:spPr bwMode="auto">
          <a:xfrm>
            <a:off x="250825" y="260350"/>
            <a:ext cx="8447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8438" name="Text Box 6"/>
          <p:cNvSpPr txBox="1">
            <a:spLocks noChangeArrowheads="1"/>
          </p:cNvSpPr>
          <p:nvPr/>
        </p:nvSpPr>
        <p:spPr bwMode="auto">
          <a:xfrm>
            <a:off x="250825" y="981075"/>
            <a:ext cx="8642350" cy="3502025"/>
          </a:xfrm>
          <a:prstGeom prst="rect">
            <a:avLst/>
          </a:prstGeom>
          <a:noFill/>
          <a:ln w="9525">
            <a:noFill/>
            <a:miter lim="800000"/>
            <a:headEnd/>
            <a:tailEnd/>
          </a:ln>
          <a:effectLst/>
        </p:spPr>
        <p:txBody>
          <a:bodyPr>
            <a:spAutoFit/>
          </a:bodyPr>
          <a:lstStyle/>
          <a:p>
            <a:pPr>
              <a:lnSpc>
                <a:spcPct val="120000"/>
              </a:lnSpc>
              <a:spcBef>
                <a:spcPct val="50000"/>
              </a:spcBef>
              <a:defRPr/>
            </a:pPr>
            <a:r>
              <a:rPr lang="cs-CZ" sz="2400" b="1" dirty="0">
                <a:effectLst>
                  <a:outerShdw blurRad="38100" dist="38100" dir="2700000" algn="tl">
                    <a:srgbClr val="C0C0C0"/>
                  </a:outerShdw>
                </a:effectLst>
                <a:latin typeface="Arial" charset="0"/>
              </a:rPr>
              <a:t>Zákon č. 262/2006 Sb. (</a:t>
            </a:r>
            <a:r>
              <a:rPr lang="cs-CZ" sz="2400" b="1" u="sng" dirty="0">
                <a:effectLst>
                  <a:outerShdw blurRad="38100" dist="38100" dir="2700000" algn="tl">
                    <a:srgbClr val="C0C0C0"/>
                  </a:outerShdw>
                </a:effectLst>
                <a:latin typeface="Arial" charset="0"/>
              </a:rPr>
              <a:t>dále jen ZP</a:t>
            </a:r>
            <a:r>
              <a:rPr lang="cs-CZ" sz="2400" b="1" dirty="0">
                <a:effectLst>
                  <a:outerShdw blurRad="38100" dist="38100" dir="2700000" algn="tl">
                    <a:srgbClr val="C0C0C0"/>
                  </a:outerShdw>
                </a:effectLst>
                <a:latin typeface="Arial" charset="0"/>
              </a:rPr>
              <a:t>), ve znění pozdějších změn a doplňků, §1:</a:t>
            </a:r>
          </a:p>
          <a:p>
            <a:pPr marL="342900" indent="-342900">
              <a:lnSpc>
                <a:spcPct val="150000"/>
              </a:lnSpc>
              <a:spcBef>
                <a:spcPts val="1200"/>
              </a:spcBef>
              <a:buFont typeface="Wingdings" panose="05000000000000000000" pitchFamily="2" charset="2"/>
              <a:buChar char="Ø"/>
              <a:defRPr/>
            </a:pPr>
            <a:r>
              <a:rPr lang="cs-CZ" sz="2400" b="1" dirty="0">
                <a:effectLst>
                  <a:outerShdw blurRad="38100" dist="38100" dir="2700000" algn="tl">
                    <a:srgbClr val="C0C0C0"/>
                  </a:outerShdw>
                </a:effectLst>
                <a:latin typeface="Arial" charset="0"/>
              </a:rPr>
              <a:t>upravuje vztahy, které vznikají při výkonu práce mezi zaměstnanci a zaměstnavatelem (</a:t>
            </a:r>
            <a:r>
              <a:rPr lang="cs-CZ" sz="2400" b="1" u="sng" dirty="0">
                <a:effectLst>
                  <a:outerShdw blurRad="38100" dist="38100" dir="2700000" algn="tl">
                    <a:srgbClr val="C0C0C0"/>
                  </a:outerShdw>
                </a:effectLst>
                <a:latin typeface="Arial" charset="0"/>
              </a:rPr>
              <a:t>dále jen UK</a:t>
            </a:r>
            <a:r>
              <a:rPr lang="cs-CZ" sz="2400" b="1" dirty="0">
                <a:effectLst>
                  <a:outerShdw blurRad="38100" dist="38100" dir="2700000" algn="tl">
                    <a:srgbClr val="C0C0C0"/>
                  </a:outerShdw>
                </a:effectLst>
                <a:latin typeface="Arial" charset="0"/>
              </a:rPr>
              <a:t>) – tyto vztahy jsou vztahy pracovněprávními,</a:t>
            </a:r>
          </a:p>
          <a:p>
            <a:pPr marL="342900" indent="-342900">
              <a:lnSpc>
                <a:spcPct val="150000"/>
              </a:lnSpc>
              <a:spcBef>
                <a:spcPts val="1200"/>
              </a:spcBef>
              <a:buFont typeface="Wingdings" panose="05000000000000000000" pitchFamily="2" charset="2"/>
              <a:buChar char="Ø"/>
              <a:defRPr/>
            </a:pPr>
            <a:r>
              <a:rPr lang="cs-CZ" sz="2400" b="1" dirty="0">
                <a:effectLst>
                  <a:outerShdw blurRad="38100" dist="38100" dir="2700000" algn="tl">
                    <a:srgbClr val="C0C0C0"/>
                  </a:outerShdw>
                </a:effectLst>
                <a:latin typeface="Arial" charset="0"/>
              </a:rPr>
              <a:t>upravuje rovněž vztahy kolektivní povahy.</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2291" name="Text Box 5"/>
          <p:cNvSpPr txBox="1">
            <a:spLocks noChangeArrowheads="1"/>
          </p:cNvSpPr>
          <p:nvPr/>
        </p:nvSpPr>
        <p:spPr bwMode="auto">
          <a:xfrm>
            <a:off x="323850" y="2603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8438" name="Text Box 6"/>
          <p:cNvSpPr txBox="1">
            <a:spLocks noChangeArrowheads="1"/>
          </p:cNvSpPr>
          <p:nvPr/>
        </p:nvSpPr>
        <p:spPr bwMode="auto">
          <a:xfrm>
            <a:off x="250825" y="1268413"/>
            <a:ext cx="8642350" cy="4022725"/>
          </a:xfrm>
          <a:prstGeom prst="rect">
            <a:avLst/>
          </a:prstGeom>
          <a:noFill/>
          <a:ln w="9525">
            <a:noFill/>
            <a:miter lim="800000"/>
            <a:headEnd/>
            <a:tailEnd/>
          </a:ln>
          <a:effectLst/>
        </p:spPr>
        <p:txBody>
          <a:bodyPr>
            <a:spAutoFit/>
          </a:bodyPr>
          <a:lstStyle/>
          <a:p>
            <a:pPr marL="342900" indent="-342900">
              <a:lnSpc>
                <a:spcPct val="120000"/>
              </a:lnSpc>
              <a:spcBef>
                <a:spcPct val="50000"/>
              </a:spcBef>
              <a:defRPr/>
            </a:pPr>
            <a:r>
              <a:rPr lang="cs-CZ" sz="2400" b="1" dirty="0">
                <a:effectLst>
                  <a:outerShdw blurRad="38100" dist="38100" dir="2700000" algn="tl">
                    <a:srgbClr val="C0C0C0"/>
                  </a:outerShdw>
                </a:effectLst>
                <a:latin typeface="Arial" charset="0"/>
              </a:rPr>
              <a:t>ZP, §1a - smysl a účel tohoto zákona, zejména:</a:t>
            </a:r>
          </a:p>
          <a:p>
            <a:pPr marL="342900" indent="-342900">
              <a:lnSpc>
                <a:spcPct val="120000"/>
              </a:lnSpc>
              <a:spcBef>
                <a:spcPts val="600"/>
              </a:spcBef>
              <a:buFontTx/>
              <a:buAutoNum type="alphaLcParenR"/>
              <a:defRPr/>
            </a:pPr>
            <a:r>
              <a:rPr lang="cs-CZ" sz="2400" b="1" dirty="0">
                <a:effectLst>
                  <a:outerShdw blurRad="38100" dist="38100" dir="2700000" algn="tl">
                    <a:srgbClr val="C0C0C0"/>
                  </a:outerShdw>
                </a:effectLst>
                <a:latin typeface="Arial" charset="0"/>
              </a:rPr>
              <a:t>zvláštní zákonná ochrana postavení zaměstnance,</a:t>
            </a:r>
          </a:p>
          <a:p>
            <a:pPr marL="342900" indent="-342900">
              <a:lnSpc>
                <a:spcPct val="120000"/>
              </a:lnSpc>
              <a:spcBef>
                <a:spcPts val="600"/>
              </a:spcBef>
              <a:buFontTx/>
              <a:buAutoNum type="alphaLcParenR"/>
              <a:defRPr/>
            </a:pPr>
            <a:r>
              <a:rPr lang="cs-CZ" sz="2400" b="1" dirty="0">
                <a:effectLst>
                  <a:outerShdw blurRad="38100" dist="38100" dir="2700000" algn="tl">
                    <a:srgbClr val="C0C0C0"/>
                  </a:outerShdw>
                </a:effectLst>
                <a:latin typeface="Arial" charset="0"/>
              </a:rPr>
              <a:t>uspokojivé a bezpečné podmínky pro výkon práce,</a:t>
            </a:r>
          </a:p>
          <a:p>
            <a:pPr marL="342900" indent="-342900">
              <a:lnSpc>
                <a:spcPct val="120000"/>
              </a:lnSpc>
              <a:spcBef>
                <a:spcPts val="600"/>
              </a:spcBef>
              <a:buFontTx/>
              <a:buAutoNum type="alphaLcParenR"/>
              <a:defRPr/>
            </a:pPr>
            <a:r>
              <a:rPr lang="cs-CZ" sz="2400" b="1" dirty="0">
                <a:effectLst>
                  <a:outerShdw blurRad="38100" dist="38100" dir="2700000" algn="tl">
                    <a:srgbClr val="C0C0C0"/>
                  </a:outerShdw>
                </a:effectLst>
                <a:latin typeface="Arial" charset="0"/>
              </a:rPr>
              <a:t>spravedlivé odměňování zaměstnance,</a:t>
            </a:r>
          </a:p>
          <a:p>
            <a:pPr marL="342900" indent="-342900">
              <a:lnSpc>
                <a:spcPct val="120000"/>
              </a:lnSpc>
              <a:spcBef>
                <a:spcPts val="600"/>
              </a:spcBef>
              <a:buFontTx/>
              <a:buAutoNum type="alphaLcParenR"/>
              <a:defRPr/>
            </a:pPr>
            <a:r>
              <a:rPr lang="cs-CZ" sz="2400" b="1" dirty="0">
                <a:effectLst>
                  <a:outerShdw blurRad="38100" dist="38100" dir="2700000" algn="tl">
                    <a:srgbClr val="C0C0C0"/>
                  </a:outerShdw>
                </a:effectLst>
                <a:latin typeface="Arial" charset="0"/>
              </a:rPr>
              <a:t>řádný výkon práce zaměstnancem v souladu s oprávněnými zájmy UK,</a:t>
            </a:r>
          </a:p>
          <a:p>
            <a:pPr marL="342900" indent="-342900">
              <a:lnSpc>
                <a:spcPct val="120000"/>
              </a:lnSpc>
              <a:spcBef>
                <a:spcPts val="600"/>
              </a:spcBef>
              <a:buFontTx/>
              <a:buAutoNum type="alphaLcParenR"/>
              <a:defRPr/>
            </a:pPr>
            <a:r>
              <a:rPr lang="cs-CZ" sz="2400" b="1" dirty="0">
                <a:effectLst>
                  <a:outerShdw blurRad="38100" dist="38100" dir="2700000" algn="tl">
                    <a:srgbClr val="C0C0C0"/>
                  </a:outerShdw>
                </a:effectLst>
                <a:latin typeface="Arial" charset="0"/>
              </a:rPr>
              <a:t>rovné zacházení se zaměstnanci a zákaz jejich diskriminace.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3315" name="Text Box 5"/>
          <p:cNvSpPr txBox="1">
            <a:spLocks noChangeArrowheads="1"/>
          </p:cNvSpPr>
          <p:nvPr/>
        </p:nvSpPr>
        <p:spPr bwMode="auto">
          <a:xfrm>
            <a:off x="323850" y="4762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462" name="Text Box 6"/>
          <p:cNvSpPr txBox="1">
            <a:spLocks noChangeArrowheads="1"/>
          </p:cNvSpPr>
          <p:nvPr/>
        </p:nvSpPr>
        <p:spPr bwMode="auto">
          <a:xfrm>
            <a:off x="225425" y="1295400"/>
            <a:ext cx="8569325" cy="5170488"/>
          </a:xfrm>
          <a:prstGeom prst="rect">
            <a:avLst/>
          </a:prstGeom>
          <a:noFill/>
          <a:ln w="9525">
            <a:noFill/>
            <a:miter lim="800000"/>
            <a:headEnd/>
            <a:tailEnd/>
          </a:ln>
          <a:effectLst/>
        </p:spPr>
        <p:txBody>
          <a:bodyPr>
            <a:spAutoFit/>
          </a:bodyPr>
          <a:lstStyle/>
          <a:p>
            <a:pPr marL="342900" indent="-342900">
              <a:lnSpc>
                <a:spcPct val="150000"/>
              </a:lnSpc>
              <a:defRPr/>
            </a:pPr>
            <a:r>
              <a:rPr lang="cs-CZ" sz="2400" b="1" dirty="0">
                <a:effectLst>
                  <a:outerShdw blurRad="38100" dist="38100" dir="2700000" algn="tl">
                    <a:srgbClr val="C0C0C0"/>
                  </a:outerShdw>
                </a:effectLst>
                <a:latin typeface="Arial" charset="0"/>
              </a:rPr>
              <a:t>ZP, §11:</a:t>
            </a:r>
          </a:p>
          <a:p>
            <a:pPr marL="342900" indent="-342900">
              <a:lnSpc>
                <a:spcPct val="150000"/>
              </a:lnSpc>
              <a:defRPr/>
            </a:pPr>
            <a:r>
              <a:rPr lang="cs-CZ" sz="2800" b="1" u="sng" dirty="0">
                <a:solidFill>
                  <a:srgbClr val="FF0000"/>
                </a:solidFill>
                <a:effectLst>
                  <a:outerShdw blurRad="38100" dist="38100" dir="2700000" algn="tl">
                    <a:srgbClr val="C0C0C0"/>
                  </a:outerShdw>
                </a:effectLst>
                <a:latin typeface="Arial" charset="0"/>
              </a:rPr>
              <a:t>Vedoucími zaměstnanci zaměstnavatele (UK) se </a:t>
            </a:r>
          </a:p>
          <a:p>
            <a:pPr marL="342900" indent="-342900">
              <a:lnSpc>
                <a:spcPct val="150000"/>
              </a:lnSpc>
              <a:defRPr/>
            </a:pPr>
            <a:r>
              <a:rPr lang="cs-CZ" sz="2800" b="1" u="sng" dirty="0">
                <a:solidFill>
                  <a:srgbClr val="FF0000"/>
                </a:solidFill>
                <a:effectLst>
                  <a:outerShdw blurRad="38100" dist="38100" dir="2700000" algn="tl">
                    <a:srgbClr val="C0C0C0"/>
                  </a:outerShdw>
                </a:effectLst>
                <a:latin typeface="Arial" charset="0"/>
              </a:rPr>
              <a:t>rozumějí zaměstnanci, kteří jsou na jednotlivých</a:t>
            </a:r>
          </a:p>
          <a:p>
            <a:pPr>
              <a:lnSpc>
                <a:spcPct val="150000"/>
              </a:lnSpc>
              <a:defRPr/>
            </a:pPr>
            <a:r>
              <a:rPr lang="cs-CZ" sz="2800" b="1" u="sng" dirty="0">
                <a:solidFill>
                  <a:srgbClr val="FF0000"/>
                </a:solidFill>
                <a:effectLst>
                  <a:outerShdw blurRad="38100" dist="38100" dir="2700000" algn="tl">
                    <a:srgbClr val="C0C0C0"/>
                  </a:outerShdw>
                </a:effectLst>
                <a:latin typeface="Arial" charset="0"/>
              </a:rPr>
              <a:t>stupních řízení zaměstnavatele oprávněni stanovit a ukládat podřízeným zaměstnancům pracovní úkoly, organizovat, řídit a kontrolovat jejich práci a dávat jim k tomu účelu závazné pokyny.</a:t>
            </a:r>
            <a:r>
              <a:rPr lang="cs-CZ" sz="2800" u="sng" dirty="0">
                <a:solidFill>
                  <a:srgbClr val="FF0000"/>
                </a:solidFill>
                <a:latin typeface="Arial" charset="0"/>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4339"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0534" name="Text Box 6"/>
          <p:cNvSpPr txBox="1">
            <a:spLocks noChangeArrowheads="1"/>
          </p:cNvSpPr>
          <p:nvPr/>
        </p:nvSpPr>
        <p:spPr bwMode="auto">
          <a:xfrm>
            <a:off x="323850" y="549275"/>
            <a:ext cx="8567738" cy="517048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§101,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342900" indent="-342900">
              <a:buFontTx/>
              <a:buAutoNum type="arabicParenR"/>
              <a:defRPr/>
            </a:pPr>
            <a:r>
              <a:rPr lang="cs-CZ" b="1" dirty="0">
                <a:effectLst>
                  <a:outerShdw blurRad="38100" dist="38100" dir="2700000" algn="tl">
                    <a:srgbClr val="C0C0C0"/>
                  </a:outerShdw>
                </a:effectLst>
                <a:latin typeface="Arial" charset="0"/>
              </a:rPr>
              <a:t>UK je povinna zajistit bezpečnost a ochranu zdraví zaměstnanců při práci s ohledem na rizika možného ohrožení jejich života a zdraví, která se týkají výkonu práce (dále jen „rizika“). </a:t>
            </a:r>
          </a:p>
          <a:p>
            <a:pPr marL="342900" indent="-342900">
              <a:defRPr/>
            </a:pPr>
            <a:r>
              <a:rPr lang="cs-CZ" b="1" dirty="0">
                <a:effectLst>
                  <a:outerShdw blurRad="38100" dist="38100" dir="2700000" algn="tl">
                    <a:srgbClr val="C0C0C0"/>
                  </a:outerShdw>
                </a:effectLst>
                <a:latin typeface="Arial" charset="0"/>
              </a:rPr>
              <a:t>2) </a:t>
            </a:r>
            <a:r>
              <a:rPr lang="cs-CZ" b="1" dirty="0">
                <a:solidFill>
                  <a:srgbClr val="FF0000"/>
                </a:solidFill>
                <a:effectLst>
                  <a:outerShdw blurRad="38100" dist="38100" dir="2700000" algn="tl">
                    <a:srgbClr val="C0C0C0"/>
                  </a:outerShdw>
                </a:effectLst>
                <a:latin typeface="Arial" charset="0"/>
              </a:rPr>
              <a:t>Péče o bezpečnost a ochranu zdraví při práci uložená UK podle odstavce 1 nebo zvláštními právními předpisy je nedílnou a rovnocennou součástí pracovních povinností vedoucích zaměstnanců na všech stupních řízení v rozsahu pracovních míst, která zastávají.</a:t>
            </a:r>
          </a:p>
          <a:p>
            <a:pPr marL="342900" indent="-342900">
              <a:defRPr/>
            </a:pPr>
            <a:r>
              <a:rPr lang="cs-CZ" b="1" dirty="0">
                <a:effectLst>
                  <a:outerShdw blurRad="38100" dist="38100" dir="2700000" algn="tl">
                    <a:srgbClr val="C0C0C0"/>
                  </a:outerShdw>
                </a:effectLst>
                <a:latin typeface="Arial" charset="0"/>
              </a:rPr>
              <a:t>3) Plní-li na jednom pracovišti úkoly zaměstnanci dvou a více</a:t>
            </a:r>
          </a:p>
          <a:p>
            <a:pPr marL="342900" indent="-342900">
              <a:defRPr/>
            </a:pPr>
            <a:r>
              <a:rPr lang="cs-CZ" b="1" dirty="0">
                <a:effectLst>
                  <a:outerShdw blurRad="38100" dist="38100" dir="2700000" algn="tl">
                    <a:srgbClr val="C0C0C0"/>
                  </a:outerShdw>
                </a:effectLst>
                <a:latin typeface="Arial" charset="0"/>
              </a:rPr>
              <a:t>    zaměstnavatelů, jsou zaměstnavatelé povinni vzájemně se</a:t>
            </a:r>
          </a:p>
          <a:p>
            <a:pPr marL="342900" indent="-342900">
              <a:defRPr/>
            </a:pPr>
            <a:r>
              <a:rPr lang="cs-CZ" b="1" dirty="0">
                <a:effectLst>
                  <a:outerShdw blurRad="38100" dist="38100" dir="2700000" algn="tl">
                    <a:srgbClr val="C0C0C0"/>
                  </a:outerShdw>
                </a:effectLst>
                <a:latin typeface="Arial" charset="0"/>
              </a:rPr>
              <a:t>    </a:t>
            </a:r>
            <a:r>
              <a:rPr lang="cs-CZ" b="1" u="sng" dirty="0">
                <a:solidFill>
                  <a:srgbClr val="3333FF"/>
                </a:solidFill>
                <a:effectLst>
                  <a:outerShdw blurRad="38100" dist="38100" dir="2700000" algn="tl">
                    <a:srgbClr val="C0C0C0"/>
                  </a:outerShdw>
                </a:effectLst>
                <a:latin typeface="Arial" charset="0"/>
              </a:rPr>
              <a:t>písemně informovat </a:t>
            </a:r>
            <a:r>
              <a:rPr lang="cs-CZ" b="1" dirty="0">
                <a:effectLst>
                  <a:outerShdw blurRad="38100" dist="38100" dir="2700000" algn="tl">
                    <a:srgbClr val="C0C0C0"/>
                  </a:outerShdw>
                </a:effectLst>
                <a:latin typeface="Arial" charset="0"/>
              </a:rPr>
              <a:t>o rizicích a přijatých opatřeních k ochraně</a:t>
            </a:r>
          </a:p>
          <a:p>
            <a:pPr marL="342900" indent="-342900">
              <a:defRPr/>
            </a:pPr>
            <a:r>
              <a:rPr lang="cs-CZ" b="1" dirty="0">
                <a:effectLst>
                  <a:outerShdw blurRad="38100" dist="38100" dir="2700000" algn="tl">
                    <a:srgbClr val="C0C0C0"/>
                  </a:outerShdw>
                </a:effectLst>
                <a:latin typeface="Arial" charset="0"/>
              </a:rPr>
              <a:t>    před jejich působením, která se týkají výkonu práce a pracoviště,</a:t>
            </a:r>
          </a:p>
          <a:p>
            <a:pPr marL="342900" indent="-342900">
              <a:defRPr/>
            </a:pPr>
            <a:r>
              <a:rPr lang="cs-CZ" b="1" dirty="0">
                <a:effectLst>
                  <a:outerShdw blurRad="38100" dist="38100" dir="2700000" algn="tl">
                    <a:srgbClr val="C0C0C0"/>
                  </a:outerShdw>
                </a:effectLst>
                <a:latin typeface="Arial" charset="0"/>
              </a:rPr>
              <a:t>    a spolupracovat při zajišťování bezpečnosti a ochrany zdraví při</a:t>
            </a:r>
          </a:p>
          <a:p>
            <a:pPr marL="342900" indent="-342900">
              <a:defRPr/>
            </a:pPr>
            <a:r>
              <a:rPr lang="cs-CZ" b="1" dirty="0">
                <a:effectLst>
                  <a:outerShdw blurRad="38100" dist="38100" dir="2700000" algn="tl">
                    <a:srgbClr val="C0C0C0"/>
                  </a:outerShdw>
                </a:effectLst>
                <a:latin typeface="Arial" charset="0"/>
              </a:rPr>
              <a:t>    práci pro všechny zaměstnance na pracovišti. </a:t>
            </a:r>
            <a:r>
              <a:rPr lang="cs-CZ" b="1" dirty="0">
                <a:solidFill>
                  <a:srgbClr val="3333FF"/>
                </a:solidFill>
                <a:effectLst>
                  <a:outerShdw blurRad="38100" dist="38100" dir="2700000" algn="tl">
                    <a:srgbClr val="C0C0C0"/>
                  </a:outerShdw>
                </a:effectLst>
                <a:latin typeface="Arial" charset="0"/>
              </a:rPr>
              <a:t>Na základě</a:t>
            </a:r>
          </a:p>
          <a:p>
            <a:pPr marL="342900" indent="-342900">
              <a:defRPr/>
            </a:pPr>
            <a:r>
              <a:rPr lang="cs-CZ" b="1" dirty="0">
                <a:solidFill>
                  <a:srgbClr val="3333FF"/>
                </a:solidFill>
                <a:effectLst>
                  <a:outerShdw blurRad="38100" dist="38100" dir="2700000" algn="tl">
                    <a:srgbClr val="C0C0C0"/>
                  </a:outerShdw>
                </a:effectLst>
                <a:latin typeface="Arial" charset="0"/>
              </a:rPr>
              <a:t>    písemné dohody zúčastněných zaměstnavatelů touto dohodou</a:t>
            </a:r>
          </a:p>
          <a:p>
            <a:pPr marL="342900" indent="-342900">
              <a:defRPr/>
            </a:pPr>
            <a:r>
              <a:rPr lang="cs-CZ" b="1" dirty="0">
                <a:solidFill>
                  <a:srgbClr val="3333FF"/>
                </a:solidFill>
                <a:effectLst>
                  <a:outerShdw blurRad="38100" dist="38100" dir="2700000" algn="tl">
                    <a:srgbClr val="C0C0C0"/>
                  </a:outerShdw>
                </a:effectLst>
                <a:latin typeface="Arial" charset="0"/>
              </a:rPr>
              <a:t>    pověřený zaměstnavatel koordinuje provádění opatření k ochraně</a:t>
            </a:r>
          </a:p>
          <a:p>
            <a:pPr marL="342900" indent="-342900">
              <a:defRPr/>
            </a:pPr>
            <a:r>
              <a:rPr lang="cs-CZ" b="1" dirty="0">
                <a:solidFill>
                  <a:srgbClr val="3333FF"/>
                </a:solidFill>
                <a:effectLst>
                  <a:outerShdw blurRad="38100" dist="38100" dir="2700000" algn="tl">
                    <a:srgbClr val="C0C0C0"/>
                  </a:outerShdw>
                </a:effectLst>
                <a:latin typeface="Arial" charset="0"/>
              </a:rPr>
              <a:t>    bezpečnosti a zdraví zaměstnanců a postupy k jejich zajištění.</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5363"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1558" name="Text Box 6"/>
          <p:cNvSpPr txBox="1">
            <a:spLocks noChangeArrowheads="1"/>
          </p:cNvSpPr>
          <p:nvPr/>
        </p:nvSpPr>
        <p:spPr bwMode="auto">
          <a:xfrm>
            <a:off x="250825" y="549275"/>
            <a:ext cx="8640763" cy="566261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§101,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342900" indent="-342900">
              <a:spcBef>
                <a:spcPts val="1200"/>
              </a:spcBef>
              <a:defRPr/>
            </a:pPr>
            <a:r>
              <a:rPr lang="cs-CZ" b="1" dirty="0">
                <a:effectLst>
                  <a:outerShdw blurRad="38100" dist="38100" dir="2700000" algn="tl">
                    <a:srgbClr val="C0C0C0"/>
                  </a:outerShdw>
                </a:effectLst>
                <a:latin typeface="Arial" charset="0"/>
              </a:rPr>
              <a:t>4) Každý ze zaměstnavatelů uvedených v odstavci 3 je povinen: </a:t>
            </a:r>
          </a:p>
          <a:p>
            <a:pPr marL="895350" indent="-895350">
              <a:spcBef>
                <a:spcPts val="1200"/>
              </a:spcBef>
              <a:defRPr/>
            </a:pPr>
            <a:r>
              <a:rPr lang="cs-CZ" b="1" dirty="0">
                <a:effectLst>
                  <a:outerShdw blurRad="38100" dist="38100" dir="2700000" algn="tl">
                    <a:srgbClr val="C0C0C0"/>
                  </a:outerShdw>
                </a:effectLst>
                <a:latin typeface="Arial" charset="0"/>
              </a:rPr>
              <a:t>          a) 	zajistit, aby činnosti a práce jeho zaměstnanců byly organizovány, koordinovány a prováděny tak, aby současně byli chráněni také zaměstnanci dalšího zaměstnavatele,</a:t>
            </a:r>
          </a:p>
          <a:p>
            <a:pPr marL="895350" indent="-895350">
              <a:spcBef>
                <a:spcPts val="1200"/>
              </a:spcBef>
              <a:defRPr/>
            </a:pPr>
            <a:r>
              <a:rPr lang="cs-CZ" b="1" dirty="0">
                <a:effectLst>
                  <a:outerShdw blurRad="38100" dist="38100" dir="2700000" algn="tl">
                    <a:srgbClr val="C0C0C0"/>
                  </a:outerShdw>
                </a:effectLst>
                <a:latin typeface="Arial" charset="0"/>
              </a:rPr>
              <a:t>          b) dostatečně a bez zbytečného odkladu informovat odborovou organizaci nebo zástupce zaměstnanců pro oblast bezpečnosti a ochrany zdraví při práci, a nepůsobí-li u něj, přímo své zaměstnance o rizicích a přijatých opatřeních, které získal od jiných zaměstnavatelů.</a:t>
            </a:r>
          </a:p>
          <a:p>
            <a:pPr marL="342900" indent="-342900">
              <a:spcBef>
                <a:spcPts val="1200"/>
              </a:spcBef>
              <a:defRPr/>
            </a:pPr>
            <a:r>
              <a:rPr lang="cs-CZ" b="1" dirty="0">
                <a:effectLst>
                  <a:outerShdw blurRad="38100" dist="38100" dir="2700000" algn="tl">
                    <a:srgbClr val="C0C0C0"/>
                  </a:outerShdw>
                </a:effectLst>
                <a:latin typeface="Arial" charset="0"/>
              </a:rPr>
              <a:t>5) </a:t>
            </a:r>
            <a:r>
              <a:rPr lang="cs-CZ" b="1" dirty="0">
                <a:solidFill>
                  <a:srgbClr val="FF0000"/>
                </a:solidFill>
                <a:effectLst>
                  <a:outerShdw blurRad="38100" dist="38100" dir="2700000" algn="tl">
                    <a:srgbClr val="C0C0C0"/>
                  </a:outerShdw>
                </a:effectLst>
                <a:latin typeface="Arial" charset="0"/>
              </a:rPr>
              <a:t>Povinnost UK zajišťovat bezpečnost a ochranu zdraví při práci se vztahuje na všechny fyzické osoby, které se s jeho vědomím zdržují na jeho pracovištích.</a:t>
            </a:r>
          </a:p>
          <a:p>
            <a:pPr marL="342900" indent="-342900">
              <a:spcBef>
                <a:spcPts val="1200"/>
              </a:spcBef>
              <a:defRPr/>
            </a:pPr>
            <a:r>
              <a:rPr lang="cs-CZ" b="1" dirty="0">
                <a:effectLst>
                  <a:outerShdw blurRad="38100" dist="38100" dir="2700000" algn="tl">
                    <a:srgbClr val="C0C0C0"/>
                  </a:outerShdw>
                </a:effectLst>
                <a:latin typeface="Arial" charset="0"/>
              </a:rPr>
              <a:t>6) Náklady spojené se zajišťováním bezpečnosti a ochrany zdraví při práci hradí UK; tyto náklady nesmějí být přenášeny přímo ani nepřímo na zaměstnance.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6387"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2582" name="Text Box 6"/>
          <p:cNvSpPr txBox="1">
            <a:spLocks noChangeArrowheads="1"/>
          </p:cNvSpPr>
          <p:nvPr/>
        </p:nvSpPr>
        <p:spPr bwMode="auto">
          <a:xfrm>
            <a:off x="250825" y="549275"/>
            <a:ext cx="8640763" cy="298608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§102,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342900" indent="-342900">
              <a:spcBef>
                <a:spcPts val="1200"/>
              </a:spcBef>
              <a:buFontTx/>
              <a:buAutoNum type="arabicParenR"/>
              <a:defRPr/>
            </a:pPr>
            <a:r>
              <a:rPr lang="cs-CZ" b="1" dirty="0">
                <a:effectLst>
                  <a:outerShdw blurRad="38100" dist="38100" dir="2700000" algn="tl">
                    <a:srgbClr val="C0C0C0"/>
                  </a:outerShdw>
                </a:effectLst>
                <a:latin typeface="Arial" charset="0"/>
              </a:rPr>
              <a:t>UK je povinna vytvářet bezpečné a zdraví neohrožující pracovní prostředí a pracovní podmínky vhodnou organizací bezpečnosti a ochrany zdraví při práci a přijímáním opatření k předcházení rizikům.</a:t>
            </a:r>
          </a:p>
          <a:p>
            <a:pPr marL="342900" indent="-342900">
              <a:spcBef>
                <a:spcPts val="1200"/>
              </a:spcBef>
              <a:defRPr/>
            </a:pPr>
            <a:r>
              <a:rPr lang="cs-CZ" b="1" dirty="0">
                <a:effectLst>
                  <a:outerShdw blurRad="38100" dist="38100" dir="2700000" algn="tl">
                    <a:srgbClr val="C0C0C0"/>
                  </a:outerShdw>
                </a:effectLst>
                <a:latin typeface="Arial" charset="0"/>
              </a:rPr>
              <a:t>2) </a:t>
            </a:r>
            <a:r>
              <a:rPr lang="cs-CZ" b="1" dirty="0">
                <a:solidFill>
                  <a:srgbClr val="3333FF"/>
                </a:solidFill>
                <a:effectLst>
                  <a:outerShdw blurRad="38100" dist="38100" dir="2700000" algn="tl">
                    <a:srgbClr val="C0C0C0"/>
                  </a:outerShdw>
                </a:effectLst>
                <a:latin typeface="Arial" charset="0"/>
              </a:rPr>
              <a:t>Prevencí rizik se rozumí všechna opatření vyplývající z právních a ostatních předpisů k zajištění bezpečnosti a ochrany zdraví při práci a z opatření zaměstnavatele, která mají za cíl předcházet rizikům, odstraňovat je nebo minimalizovat působení neodstranitelných rizik.</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7411"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3606" name="Text Box 6"/>
          <p:cNvSpPr txBox="1">
            <a:spLocks noChangeArrowheads="1"/>
          </p:cNvSpPr>
          <p:nvPr/>
        </p:nvSpPr>
        <p:spPr bwMode="auto">
          <a:xfrm>
            <a:off x="323850" y="549275"/>
            <a:ext cx="8567738" cy="492442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§102,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266700" indent="-266700">
              <a:spcBef>
                <a:spcPts val="1200"/>
              </a:spcBef>
              <a:defRPr/>
            </a:pPr>
            <a:r>
              <a:rPr lang="cs-CZ" b="1" dirty="0">
                <a:effectLst>
                  <a:outerShdw blurRad="38100" dist="38100" dir="2700000" algn="tl">
                    <a:srgbClr val="C0C0C0"/>
                  </a:outerShdw>
                </a:effectLst>
                <a:latin typeface="Arial" charset="0"/>
              </a:rPr>
              <a:t>3) UK je povinna soustavně vyhledávat </a:t>
            </a:r>
            <a:r>
              <a:rPr lang="cs-CZ" b="1" u="sng" dirty="0">
                <a:solidFill>
                  <a:srgbClr val="3333FF"/>
                </a:solidFill>
                <a:effectLst>
                  <a:outerShdw blurRad="38100" dist="38100" dir="2700000" algn="tl">
                    <a:srgbClr val="C0C0C0"/>
                  </a:outerShdw>
                </a:effectLst>
                <a:latin typeface="Arial" charset="0"/>
              </a:rPr>
              <a:t>nebezpečné činitele </a:t>
            </a:r>
            <a:r>
              <a:rPr lang="cs-CZ" b="1" dirty="0">
                <a:effectLst>
                  <a:outerShdw blurRad="38100" dist="38100" dir="2700000" algn="tl">
                    <a:srgbClr val="C0C0C0"/>
                  </a:outerShdw>
                </a:effectLst>
                <a:latin typeface="Arial" charset="0"/>
              </a:rPr>
              <a:t>a </a:t>
            </a:r>
            <a:r>
              <a:rPr lang="cs-CZ" b="1" u="sng" dirty="0">
                <a:solidFill>
                  <a:srgbClr val="3333FF"/>
                </a:solidFill>
                <a:effectLst>
                  <a:outerShdw blurRad="38100" dist="38100" dir="2700000" algn="tl">
                    <a:srgbClr val="C0C0C0"/>
                  </a:outerShdw>
                </a:effectLst>
                <a:latin typeface="Arial" charset="0"/>
              </a:rPr>
              <a:t>procesy pracovního prostředí a pracovních podmínek</a:t>
            </a:r>
            <a:r>
              <a:rPr lang="cs-CZ" b="1" dirty="0">
                <a:effectLst>
                  <a:outerShdw blurRad="38100" dist="38100" dir="2700000" algn="tl">
                    <a:srgbClr val="C0C0C0"/>
                  </a:outerShdw>
                </a:effectLst>
                <a:latin typeface="Arial" charset="0"/>
              </a:rPr>
              <a:t>, zjišťovat jejich příčiny a zdroje. Na základě tohoto zjištění vyhledávat a hodnotit rizika a přijímat opatření k jejich odstranění a provádět taková opatření, aby v důsledku příznivějších pracovních podmínek a úrovně rozhodujících faktorů práce dosud zařazené podle zvláštního právního předpisu jako rizikové mohly být zařazeny do kategorie nižší. K tomu je UK povinna pravidelně kontrolovat úroveň bezpečnosti a ochrany zdraví při práci, zejména stav výrobních a pracovních prostředků a vybavení pracovišť a úroveň rizikových faktorů pracovních podmínek, a dodržovat metody a způsob zjištění a hodnocení rizikových faktorů podle zvláštního právního předpisu.</a:t>
            </a:r>
          </a:p>
          <a:p>
            <a:pPr marL="266700" indent="-266700">
              <a:spcBef>
                <a:spcPts val="1200"/>
              </a:spcBef>
              <a:defRPr/>
            </a:pPr>
            <a:r>
              <a:rPr lang="cs-CZ" b="1" dirty="0">
                <a:effectLst>
                  <a:outerShdw blurRad="38100" dist="38100" dir="2700000" algn="tl">
                    <a:srgbClr val="C0C0C0"/>
                  </a:outerShdw>
                </a:effectLst>
                <a:latin typeface="Arial" charset="0"/>
              </a:rPr>
              <a:t>    </a:t>
            </a:r>
            <a:r>
              <a:rPr lang="cs-CZ" b="1" i="1" dirty="0">
                <a:solidFill>
                  <a:srgbClr val="FF0000"/>
                </a:solidFill>
                <a:effectLst>
                  <a:outerShdw blurRad="38100" dist="38100" dir="2700000" algn="tl">
                    <a:srgbClr val="C0C0C0"/>
                  </a:outerShdw>
                </a:effectLst>
                <a:latin typeface="Arial" charset="0"/>
              </a:rPr>
              <a:t>Nařízení vlády č. 361/2007 Sb., kterým se stanoví podmínky ochrany zdraví při práci</a:t>
            </a:r>
            <a:endParaRPr lang="cs-CZ" b="1" dirty="0">
              <a:solidFill>
                <a:srgbClr val="FF0000"/>
              </a:solidFill>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8435" name="Text Box 5"/>
          <p:cNvSpPr txBox="1">
            <a:spLocks noChangeArrowheads="1"/>
          </p:cNvSpPr>
          <p:nvPr/>
        </p:nvSpPr>
        <p:spPr bwMode="auto">
          <a:xfrm>
            <a:off x="250825" y="44450"/>
            <a:ext cx="8447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4630" name="Text Box 6"/>
          <p:cNvSpPr txBox="1">
            <a:spLocks noChangeArrowheads="1"/>
          </p:cNvSpPr>
          <p:nvPr/>
        </p:nvSpPr>
        <p:spPr bwMode="auto">
          <a:xfrm>
            <a:off x="250825" y="549275"/>
            <a:ext cx="8640763" cy="58166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§102,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266700" indent="-266700">
              <a:spcBef>
                <a:spcPts val="1200"/>
              </a:spcBef>
              <a:defRPr/>
            </a:pPr>
            <a:r>
              <a:rPr lang="cs-CZ" b="1" dirty="0">
                <a:effectLst>
                  <a:outerShdw blurRad="38100" dist="38100" dir="2700000" algn="tl">
                    <a:srgbClr val="C0C0C0"/>
                  </a:outerShdw>
                </a:effectLst>
                <a:latin typeface="Arial" charset="0"/>
              </a:rPr>
              <a:t>4) Není-li možné rizika odstranit, je UK povinna je vyhodnotit a přijmout opatření k omezení jejich působení tak, aby ohrožení bezpečnosti a zdraví zaměstnanců bylo minimalizováno. </a:t>
            </a:r>
            <a:r>
              <a:rPr lang="cs-CZ" b="1" dirty="0">
                <a:solidFill>
                  <a:srgbClr val="FF0000"/>
                </a:solidFill>
                <a:effectLst>
                  <a:outerShdw blurRad="38100" dist="38100" dir="2700000" algn="tl">
                    <a:srgbClr val="C0C0C0"/>
                  </a:outerShdw>
                </a:effectLst>
                <a:latin typeface="Arial" charset="0"/>
              </a:rPr>
              <a:t>Přijatá opatření jsou nedílnou a rovnocennou součástí všech činností UK na všech stupních řízení.</a:t>
            </a:r>
            <a:r>
              <a:rPr lang="cs-CZ" b="1" dirty="0">
                <a:effectLst>
                  <a:outerShdw blurRad="38100" dist="38100" dir="2700000" algn="tl">
                    <a:srgbClr val="C0C0C0"/>
                  </a:outerShdw>
                </a:effectLst>
                <a:latin typeface="Arial" charset="0"/>
              </a:rPr>
              <a:t> O vyhledávání a vyhodnocování rizik a o přijatých opatřeních podle věty první vede UK dokumentaci.</a:t>
            </a:r>
          </a:p>
          <a:p>
            <a:pPr marL="266700" indent="-266700">
              <a:spcBef>
                <a:spcPts val="1200"/>
              </a:spcBef>
              <a:defRPr/>
            </a:pPr>
            <a:r>
              <a:rPr lang="cs-CZ" b="1" dirty="0">
                <a:effectLst>
                  <a:outerShdw blurRad="38100" dist="38100" dir="2700000" algn="tl">
                    <a:srgbClr val="C0C0C0"/>
                  </a:outerShdw>
                </a:effectLst>
                <a:latin typeface="Arial" charset="0"/>
              </a:rPr>
              <a:t>5) Při přijímání a provádění technických, organizačních a jiných opatření k prevenci rizik vychází UK ze všeobecných preventivních zásad, kterými se rozumí: </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omezování vzniku rizik,</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odstraňování rizik u zdroje jejich původu,</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přizpůsobování pracovních podmínek potřebám zaměstnanců s cílem  omezení působení negativních vlivů práce na jejich zdraví,</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nahrazování fyzicky namáhavých prací novými technologickými a pracovními postupy,</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19459"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5654" name="Text Box 6"/>
          <p:cNvSpPr txBox="1">
            <a:spLocks noChangeArrowheads="1"/>
          </p:cNvSpPr>
          <p:nvPr/>
        </p:nvSpPr>
        <p:spPr bwMode="auto">
          <a:xfrm>
            <a:off x="250825" y="549275"/>
            <a:ext cx="8640763" cy="58166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§102, Předcházení ohrožení života a zdraví při práci:</a:t>
            </a:r>
          </a:p>
          <a:p>
            <a:pPr marL="342900" indent="-342900">
              <a:defRPr/>
            </a:pPr>
            <a:endParaRPr lang="cs-CZ" b="1" dirty="0">
              <a:effectLst>
                <a:outerShdw blurRad="38100" dist="38100" dir="2700000" algn="tl">
                  <a:srgbClr val="C0C0C0"/>
                </a:outerShdw>
              </a:effectLst>
              <a:latin typeface="Arial" charset="0"/>
            </a:endParaRP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nahrazování nebezpečných technologií, výrobních a pracovních prostředků, surovin a materiálů méně nebezpečnými nebo méně rizikovými, v souladu s vývojem nejnovějších poznatků vědy a techniky,</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omezování počtu zaměstnanců vystavených působení rizikových faktorů pracovních podmínek překračujících nejvyšší hygienické limity a dalších rizik na nejnižší počet nutný pro zajištění provozu,</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plánování při provádění prevence rizik s využitím techniky, organizace práce, pracovních podmínek, sociálních vztahů a vlivu pracovního prostředí,</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přednostní uplatňování prostředků kolektivní ochrany před riziky oproti prostředkům individuální ochrany,</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provádění opatření směřujících k omezování úniku škodlivin ze strojů a zařízení,</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udílení vhodných pokynů k zajištění bezpečnosti a ochrany zdraví při práci.</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0483"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7702" name="Text Box 6"/>
          <p:cNvSpPr txBox="1">
            <a:spLocks noChangeArrowheads="1"/>
          </p:cNvSpPr>
          <p:nvPr/>
        </p:nvSpPr>
        <p:spPr bwMode="auto">
          <a:xfrm>
            <a:off x="250825" y="549275"/>
            <a:ext cx="8640763" cy="46482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§102, Předcházení ohrožení života a zdraví při práci:</a:t>
            </a:r>
          </a:p>
          <a:p>
            <a:pPr marL="266700" indent="-266700">
              <a:spcBef>
                <a:spcPts val="1200"/>
              </a:spcBef>
              <a:defRPr/>
            </a:pPr>
            <a:r>
              <a:rPr lang="cs-CZ" b="1" dirty="0">
                <a:effectLst>
                  <a:outerShdw blurRad="38100" dist="38100" dir="2700000" algn="tl">
                    <a:srgbClr val="C0C0C0"/>
                  </a:outerShdw>
                </a:effectLst>
                <a:latin typeface="Arial" charset="0"/>
              </a:rPr>
              <a:t>6) UK přijímá opatření pro případ zdolávání mimořádných událostí, jako jsou havárie, požáry a povodně, jiná vážná nebezpečí a evakuace zaměstnanců včetně pokynů k zastavení práce a k okamžitému opuštění pracoviště a odchodu do bezpečí; při poskytování první pomoci spolupracuje s </a:t>
            </a:r>
            <a:r>
              <a:rPr lang="cs-CZ" b="1" dirty="0">
                <a:solidFill>
                  <a:srgbClr val="FF0000"/>
                </a:solidFill>
                <a:effectLst>
                  <a:outerShdw blurRad="38100" dist="38100" dir="2700000" algn="tl">
                    <a:srgbClr val="C0C0C0"/>
                  </a:outerShdw>
                </a:effectLst>
                <a:latin typeface="Arial" charset="0"/>
              </a:rPr>
              <a:t>    poskytovatelem pracovnělékařských služeb</a:t>
            </a:r>
            <a:r>
              <a:rPr lang="cs-CZ" b="1" dirty="0">
                <a:effectLst>
                  <a:outerShdw blurRad="38100" dist="38100" dir="2700000" algn="tl">
                    <a:srgbClr val="C0C0C0"/>
                  </a:outerShdw>
                </a:effectLst>
                <a:latin typeface="Arial" charset="0"/>
              </a:rPr>
              <a:t>. UK je povinna zajistit a určit podle druhu činnosti a velikosti pracoviště potřebný počet zaměstnanců, kteří organizují poskytnutí první pomoci, zajišťují přivolání zejména </a:t>
            </a:r>
            <a:r>
              <a:rPr lang="cs-CZ" b="1" dirty="0">
                <a:solidFill>
                  <a:srgbClr val="3333FF"/>
                </a:solidFill>
                <a:effectLst>
                  <a:outerShdw blurRad="38100" dist="38100" dir="2700000" algn="tl">
                    <a:srgbClr val="C0C0C0"/>
                  </a:outerShdw>
                </a:effectLst>
                <a:latin typeface="Arial" charset="0"/>
              </a:rPr>
              <a:t>zdravotnické záchranné služby</a:t>
            </a:r>
            <a:r>
              <a:rPr lang="cs-CZ" b="1" dirty="0">
                <a:effectLst>
                  <a:outerShdw blurRad="38100" dist="38100" dir="2700000" algn="tl">
                    <a:srgbClr val="C0C0C0"/>
                  </a:outerShdw>
                </a:effectLst>
                <a:latin typeface="Arial" charset="0"/>
              </a:rPr>
              <a:t>, Hasičského záchranného sboru ČR a Policie ČR a organizují evakuaci zaměstnanců. UK zajistí ve spolupráci s </a:t>
            </a:r>
            <a:r>
              <a:rPr lang="cs-CZ" b="1" dirty="0">
                <a:solidFill>
                  <a:srgbClr val="FF0000"/>
                </a:solidFill>
                <a:effectLst>
                  <a:outerShdw blurRad="38100" dist="38100" dir="2700000" algn="tl">
                    <a:srgbClr val="C0C0C0"/>
                  </a:outerShdw>
                </a:effectLst>
                <a:latin typeface="Arial" charset="0"/>
              </a:rPr>
              <a:t>poskytovatelem pracovnělékařských služeb </a:t>
            </a:r>
            <a:r>
              <a:rPr lang="cs-CZ" b="1" dirty="0">
                <a:effectLst>
                  <a:outerShdw blurRad="38100" dist="38100" dir="2700000" algn="tl">
                    <a:srgbClr val="C0C0C0"/>
                  </a:outerShdw>
                </a:effectLst>
                <a:latin typeface="Arial" charset="0"/>
              </a:rPr>
              <a:t>jejich vyškolení a vybavení v rozsahu odpovídajícím rizikům vyskytujícím se na pracovišti.</a:t>
            </a:r>
          </a:p>
          <a:p>
            <a:pPr marL="266700" indent="-266700">
              <a:spcBef>
                <a:spcPts val="1200"/>
              </a:spcBef>
              <a:defRPr/>
            </a:pPr>
            <a:r>
              <a:rPr lang="cs-CZ" b="1" dirty="0">
                <a:effectLst>
                  <a:outerShdw blurRad="38100" dist="38100" dir="2700000" algn="tl">
                    <a:srgbClr val="C0C0C0"/>
                  </a:outerShdw>
                </a:effectLst>
                <a:latin typeface="Arial" charset="0"/>
              </a:rPr>
              <a:t>7) UK je povinna přizpůsobovat opatření měnícím se skutečnostem, kontrolovat jejich účinnost a dodržování a zajišťovat zlepšování stavu pracovního prostředí a pracovních podmínek.</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1507"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8726" name="Text Box 6"/>
          <p:cNvSpPr txBox="1">
            <a:spLocks noChangeArrowheads="1"/>
          </p:cNvSpPr>
          <p:nvPr/>
        </p:nvSpPr>
        <p:spPr bwMode="auto">
          <a:xfrm>
            <a:off x="250825" y="549275"/>
            <a:ext cx="8640763" cy="566261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§103, Zaměstnavatel (UK) je povinna:</a:t>
            </a:r>
          </a:p>
          <a:p>
            <a:pPr marL="342900" indent="-342900">
              <a:spcBef>
                <a:spcPts val="1200"/>
              </a:spcBef>
              <a:defRPr/>
            </a:pPr>
            <a:r>
              <a:rPr lang="cs-CZ" b="1" dirty="0">
                <a:effectLst>
                  <a:outerShdw blurRad="38100" dist="38100" dir="2700000" algn="tl">
                    <a:srgbClr val="C0C0C0"/>
                  </a:outerShdw>
                </a:effectLst>
                <a:latin typeface="Arial" charset="0"/>
              </a:rPr>
              <a:t>1) UK je povinna: </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nepřipustit, aby zaměstnanec vykonával zakázané práce a práce, jejichž náročnost by neodpovídala jeho schopnostem a zdravotní způsobilosti,</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informovat zaměstnance o tom, do jaké kategorie byla jím vykonávaná práce zařazena; kategorizaci prací upravuje zvláštní právní předpis </a:t>
            </a:r>
            <a:r>
              <a:rPr lang="cs-CZ" b="1" dirty="0">
                <a:solidFill>
                  <a:srgbClr val="FF0000"/>
                </a:solidFill>
                <a:effectLst>
                  <a:outerShdw blurRad="38100" dist="38100" dir="2700000" algn="tl">
                    <a:srgbClr val="C0C0C0"/>
                  </a:outerShdw>
                </a:effectLst>
                <a:latin typeface="Arial" charset="0"/>
              </a:rPr>
              <a:t>(Zákon č. 258/2000 Sb.)</a:t>
            </a:r>
            <a:r>
              <a:rPr lang="cs-CZ" b="1" dirty="0">
                <a:effectLst>
                  <a:outerShdw blurRad="38100" dist="38100" dir="2700000" algn="tl">
                    <a:srgbClr val="C0C0C0"/>
                  </a:outerShdw>
                </a:effectLst>
                <a:latin typeface="Arial" charset="0"/>
              </a:rPr>
              <a:t>,</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zajistit, aby práce v případech stanovených zvláštním právním předpisem vykonávali pouze zaměstnanci, kteří mají platný zdravotní průkaz, kteří se podrobili zvláštnímu očkování nebo mají doklad o odolnosti vůči nákaze,</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sdělit zaměstnancům, u kterého </a:t>
            </a:r>
            <a:r>
              <a:rPr lang="cs-CZ" b="1" dirty="0">
                <a:solidFill>
                  <a:srgbClr val="FF0000"/>
                </a:solidFill>
                <a:effectLst>
                  <a:outerShdw blurRad="38100" dist="38100" dir="2700000" algn="tl">
                    <a:srgbClr val="C0C0C0"/>
                  </a:outerShdw>
                </a:effectLst>
                <a:latin typeface="Arial" charset="0"/>
              </a:rPr>
              <a:t>poskytovatele pracovnělékařských služeb</a:t>
            </a:r>
            <a:r>
              <a:rPr lang="cs-CZ" b="1" dirty="0">
                <a:effectLst>
                  <a:outerShdw blurRad="38100" dist="38100" dir="2700000" algn="tl">
                    <a:srgbClr val="C0C0C0"/>
                  </a:outerShdw>
                </a:effectLst>
                <a:latin typeface="Arial" charset="0"/>
              </a:rPr>
              <a:t> jim budou poskytnuty  </a:t>
            </a:r>
            <a:r>
              <a:rPr lang="cs-CZ" b="1" dirty="0">
                <a:solidFill>
                  <a:srgbClr val="FF0000"/>
                </a:solidFill>
                <a:effectLst>
                  <a:outerShdw blurRad="38100" dist="38100" dir="2700000" algn="tl">
                    <a:srgbClr val="C0C0C0"/>
                  </a:outerShdw>
                </a:effectLst>
                <a:latin typeface="Arial" charset="0"/>
              </a:rPr>
              <a:t>pracovnělékařské služby</a:t>
            </a:r>
            <a:r>
              <a:rPr lang="cs-CZ" b="1" dirty="0">
                <a:effectLst>
                  <a:outerShdw blurRad="38100" dist="38100" dir="2700000" algn="tl">
                    <a:srgbClr val="C0C0C0"/>
                  </a:outerShdw>
                </a:effectLst>
                <a:latin typeface="Arial" charset="0"/>
              </a:rPr>
              <a:t> a jakým druhům očkování a jakým preventivním prohlídkám a vyšetřením souvisejícím s výkonem práce jsou povinni se podrobit, umožnit zaměstnancům  podrobit se těmto očkováním, prohlídkám a vyšetřením, v rozsahu dle zvláštních právních předpisů.</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2531"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59750" name="Text Box 6"/>
          <p:cNvSpPr txBox="1">
            <a:spLocks noChangeArrowheads="1"/>
          </p:cNvSpPr>
          <p:nvPr/>
        </p:nvSpPr>
        <p:spPr bwMode="auto">
          <a:xfrm>
            <a:off x="250825" y="549275"/>
            <a:ext cx="8640763" cy="48006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§103, Zaměstnavatel (UK) je povinen:</a:t>
            </a:r>
          </a:p>
          <a:p>
            <a:pPr marL="342900" indent="-342900">
              <a:spcBef>
                <a:spcPts val="1200"/>
              </a:spcBef>
              <a:defRPr/>
            </a:pPr>
            <a:r>
              <a:rPr lang="cs-CZ" b="1" dirty="0">
                <a:effectLst>
                  <a:outerShdw blurRad="38100" dist="38100" dir="2700000" algn="tl">
                    <a:srgbClr val="C0C0C0"/>
                  </a:outerShdw>
                </a:effectLst>
                <a:latin typeface="Arial" charset="0"/>
              </a:rPr>
              <a:t>1) UK je povinna: </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nahradit zaměstnanci, který se podrobí preventivní prohlídce, vyšetření nebo očkování podle písmene d), případnou ztrátu na výdělku, a to ve výši průměrného výdělku, popřípadě ve výši rozdílu mezi náhradou mzdy nebo platu podle § 192 nebo nemocenským a průměrným	    výdělkem,</a:t>
            </a:r>
          </a:p>
          <a:p>
            <a:pPr marL="628650" indent="-266700">
              <a:spcBef>
                <a:spcPts val="1200"/>
              </a:spcBef>
              <a:buFont typeface="+mj-lt"/>
              <a:buAutoNum type="alphaLcParenR" startAt="5"/>
              <a:defRPr/>
            </a:pPr>
            <a:r>
              <a:rPr lang="cs-CZ" b="1" dirty="0">
                <a:effectLst>
                  <a:outerShdw blurRad="38100" dist="38100" dir="2700000" algn="tl">
                    <a:srgbClr val="C0C0C0"/>
                  </a:outerShdw>
                </a:effectLst>
                <a:latin typeface="Arial" charset="0"/>
              </a:rPr>
              <a:t>zajistit zaměstnancům, zejména zaměstnancům v pracovním poměru na dobu určitou, zaměstnancům agentury práce dočasně přiděleným k výkonu práce k jinému zaměstnavateli, mladistvým zaměstnancům, podle potřeb vykonávané práce dostatečné a přiměřené informace a pokyny o bezpečnosti a ochraně zdraví při práci podle tohoto zákona a podle zvláštních právních předpisů, zejména formou seznámení s riziky, výsledky vyhodnocení rizik a s opatřeními na ochranu před působením těchto rizik, která se týkají jejich práce a pracoviště,</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3555"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0774" name="Text Box 6"/>
          <p:cNvSpPr txBox="1">
            <a:spLocks noChangeArrowheads="1"/>
          </p:cNvSpPr>
          <p:nvPr/>
        </p:nvSpPr>
        <p:spPr bwMode="auto">
          <a:xfrm>
            <a:off x="323850" y="549275"/>
            <a:ext cx="8567738" cy="535463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§103, Zaměstnavatel (UK) je povinen:</a:t>
            </a:r>
          </a:p>
          <a:p>
            <a:pPr marL="342900" indent="-342900">
              <a:spcBef>
                <a:spcPts val="1200"/>
              </a:spcBef>
              <a:defRPr/>
            </a:pPr>
            <a:r>
              <a:rPr lang="cs-CZ" b="1" dirty="0">
                <a:effectLst>
                  <a:outerShdw blurRad="38100" dist="38100" dir="2700000" algn="tl">
                    <a:srgbClr val="C0C0C0"/>
                  </a:outerShdw>
                </a:effectLst>
                <a:latin typeface="Arial" charset="0"/>
              </a:rPr>
              <a:t>1) UK je povinna: </a:t>
            </a:r>
          </a:p>
          <a:p>
            <a:pPr marL="628650" indent="-266700">
              <a:spcBef>
                <a:spcPts val="1200"/>
              </a:spcBef>
              <a:buFont typeface="+mj-lt"/>
              <a:buAutoNum type="alphaLcParenR" startAt="7"/>
              <a:defRPr/>
            </a:pPr>
            <a:r>
              <a:rPr lang="cs-CZ" b="1" dirty="0">
                <a:effectLst>
                  <a:outerShdw blurRad="38100" dist="38100" dir="2700000" algn="tl">
                    <a:srgbClr val="C0C0C0"/>
                  </a:outerShdw>
                </a:effectLst>
                <a:latin typeface="Arial" charset="0"/>
              </a:rPr>
              <a:t>zabezpečit, aby zaměstnanci jiného zaměstnavatele vykonávající práce na jeho pracovištích obdrželi před jejich zahájením vhodné a přiměřené informace a pokyny k zajištění bezpečnosti a ochrany zdraví při práci a o přijatých opatřeních, </a:t>
            </a:r>
            <a:r>
              <a:rPr lang="cs-CZ" b="1" dirty="0">
                <a:solidFill>
                  <a:srgbClr val="3333FF"/>
                </a:solidFill>
                <a:effectLst>
                  <a:outerShdw blurRad="38100" dist="38100" dir="2700000" algn="tl">
                    <a:srgbClr val="C0C0C0"/>
                  </a:outerShdw>
                </a:effectLst>
                <a:latin typeface="Arial" charset="0"/>
              </a:rPr>
              <a:t>zejména ke zdolávání požárů,     poskytnutí první pomoci a evakuace fyzických osob v případě mimořádných událostí</a:t>
            </a:r>
            <a:r>
              <a:rPr lang="cs-CZ" b="1" dirty="0">
                <a:effectLst>
                  <a:outerShdw blurRad="38100" dist="38100" dir="2700000" algn="tl">
                    <a:srgbClr val="C0C0C0"/>
                  </a:outerShdw>
                </a:effectLst>
                <a:latin typeface="Arial" charset="0"/>
              </a:rPr>
              <a:t>,</a:t>
            </a:r>
          </a:p>
          <a:p>
            <a:pPr marL="628650" indent="-266700">
              <a:spcBef>
                <a:spcPts val="1200"/>
              </a:spcBef>
              <a:buFont typeface="+mj-lt"/>
              <a:buAutoNum type="alphaLcParenR" startAt="7"/>
              <a:defRPr/>
            </a:pPr>
            <a:r>
              <a:rPr lang="cs-CZ" b="1" dirty="0">
                <a:effectLst>
                  <a:outerShdw blurRad="38100" dist="38100" dir="2700000" algn="tl">
                    <a:srgbClr val="C0C0C0"/>
                  </a:outerShdw>
                </a:effectLst>
                <a:latin typeface="Arial" charset="0"/>
              </a:rPr>
              <a:t>jestliže při práci přichází v úvahu expozice rizikovým faktorům poškozujícím plod v těle matky, informovat o tom zaměstnankyně. Těhotné zaměstnankyně, zaměstnankyně, které kojí, a zaměstnankyně-matky do konce devátého měsíce po porodu je dále povinen    seznámit s riziky a jejich možnými účinky na těhotenství, kojení nebo na jejich zdraví a učinit potřebná opatření, včetně opatření, která se týkají snížení rizika psychické a fyzické únavy a jiných druhů psychické a fyzické zátěže spojené s vykonávanou prací, a to po celou dobu, kdy je to nutné k ochraně jejich bezpečnosti nebo zdraví dítěte,</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4579"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1798" name="Text Box 6"/>
          <p:cNvSpPr txBox="1">
            <a:spLocks noChangeArrowheads="1"/>
          </p:cNvSpPr>
          <p:nvPr/>
        </p:nvSpPr>
        <p:spPr bwMode="auto">
          <a:xfrm>
            <a:off x="250825" y="549275"/>
            <a:ext cx="8640763" cy="597058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§103, Zaměstnavatel (UK) je povinen:</a:t>
            </a:r>
          </a:p>
          <a:p>
            <a:pPr marL="342900" indent="-342900">
              <a:spcBef>
                <a:spcPts val="1200"/>
              </a:spcBef>
              <a:defRPr/>
            </a:pPr>
            <a:r>
              <a:rPr lang="cs-CZ" b="1" dirty="0">
                <a:effectLst>
                  <a:outerShdw blurRad="38100" dist="38100" dir="2700000" algn="tl">
                    <a:srgbClr val="C0C0C0"/>
                  </a:outerShdw>
                </a:effectLst>
                <a:latin typeface="Arial" charset="0"/>
              </a:rPr>
              <a:t>1) UK je povinna: </a:t>
            </a:r>
          </a:p>
          <a:p>
            <a:pPr marL="628650" indent="-266700">
              <a:spcBef>
                <a:spcPts val="1200"/>
              </a:spcBef>
              <a:buFont typeface="+mj-lt"/>
              <a:buAutoNum type="alphaLcParenR" startAt="9"/>
              <a:defRPr/>
            </a:pPr>
            <a:r>
              <a:rPr lang="cs-CZ" b="1" dirty="0">
                <a:effectLst>
                  <a:outerShdw blurRad="38100" dist="38100" dir="2700000" algn="tl">
                    <a:srgbClr val="C0C0C0"/>
                  </a:outerShdw>
                </a:effectLst>
                <a:latin typeface="Arial" charset="0"/>
              </a:rPr>
              <a:t>umožnit zaměstnanci nahlížet do evidence, která je o něm vedena v souvislosti se zajišťováním bezpečnosti a ochrany zdraví při práci,</a:t>
            </a:r>
          </a:p>
          <a:p>
            <a:pPr marL="628650" indent="-266700">
              <a:spcBef>
                <a:spcPts val="1200"/>
              </a:spcBef>
              <a:buFont typeface="+mj-lt"/>
              <a:buAutoNum type="alphaLcParenR" startAt="9"/>
              <a:defRPr/>
            </a:pPr>
            <a:r>
              <a:rPr lang="cs-CZ" b="1" dirty="0">
                <a:effectLst>
                  <a:outerShdw blurRad="38100" dist="38100" dir="2700000" algn="tl">
                    <a:srgbClr val="C0C0C0"/>
                  </a:outerShdw>
                </a:effectLst>
                <a:latin typeface="Arial" charset="0"/>
              </a:rPr>
              <a:t>zajistit zaměstnancům poskytnutí první pomoci, </a:t>
            </a:r>
          </a:p>
          <a:p>
            <a:pPr marL="628650" indent="-266700">
              <a:spcBef>
                <a:spcPts val="1200"/>
              </a:spcBef>
              <a:buFont typeface="+mj-lt"/>
              <a:buAutoNum type="alphaLcParenR" startAt="9"/>
              <a:defRPr/>
            </a:pPr>
            <a:r>
              <a:rPr lang="cs-CZ" b="1" dirty="0">
                <a:effectLst>
                  <a:outerShdw blurRad="38100" dist="38100" dir="2700000" algn="tl">
                    <a:srgbClr val="C0C0C0"/>
                  </a:outerShdw>
                </a:effectLst>
                <a:latin typeface="Arial" charset="0"/>
              </a:rPr>
              <a:t>nepoužívat takového způsobu odměňování prací, při kterém jsou zaměstnanci vystaveni zvýšenému nebezpečí újmy na zdraví a jehož použití by vedlo při zvyšování pracovních výsledků k ohrožení bezpečnosti a zdraví zaměstnanců,</a:t>
            </a:r>
          </a:p>
          <a:p>
            <a:pPr marL="628650" indent="-266700">
              <a:spcBef>
                <a:spcPts val="1200"/>
              </a:spcBef>
              <a:buFont typeface="+mj-lt"/>
              <a:buAutoNum type="alphaLcParenR" startAt="9"/>
              <a:defRPr/>
            </a:pPr>
            <a:r>
              <a:rPr lang="cs-CZ" b="1" dirty="0">
                <a:solidFill>
                  <a:srgbClr val="3333FF"/>
                </a:solidFill>
                <a:effectLst>
                  <a:outerShdw blurRad="38100" dist="38100" dir="2700000" algn="tl">
                    <a:srgbClr val="C0C0C0"/>
                  </a:outerShdw>
                </a:effectLst>
                <a:latin typeface="Arial" charset="0"/>
              </a:rPr>
              <a:t>zajistit dodržování zákazu kouření na pracovištích stanoveného zvláštními právními předpisy </a:t>
            </a:r>
          </a:p>
          <a:p>
            <a:pPr marL="342900" indent="-342900">
              <a:spcBef>
                <a:spcPts val="1200"/>
              </a:spcBef>
              <a:defRPr/>
            </a:pPr>
            <a:r>
              <a:rPr lang="cs-CZ" b="1" dirty="0">
                <a:effectLst>
                  <a:outerShdw blurRad="38100" dist="38100" dir="2700000" algn="tl">
                    <a:srgbClr val="C0C0C0"/>
                  </a:outerShdw>
                </a:effectLst>
                <a:latin typeface="Arial" charset="0"/>
              </a:rPr>
              <a:t>	   </a:t>
            </a:r>
            <a:r>
              <a:rPr lang="cs-CZ" b="1" i="1" dirty="0">
                <a:solidFill>
                  <a:srgbClr val="FF0000"/>
                </a:solidFill>
                <a:effectLst>
                  <a:outerShdw blurRad="38100" dist="38100" dir="2700000" algn="tl">
                    <a:srgbClr val="C0C0C0"/>
                  </a:outerShdw>
                </a:effectLst>
                <a:latin typeface="Arial" charset="0"/>
              </a:rPr>
              <a:t>Zákon č. 379/2005 Sb., v platném znění</a:t>
            </a:r>
            <a:endParaRPr lang="cs-CZ" b="1" dirty="0">
              <a:solidFill>
                <a:srgbClr val="FF0000"/>
              </a:solidFill>
              <a:effectLst>
                <a:outerShdw blurRad="38100" dist="38100" dir="2700000" algn="tl">
                  <a:srgbClr val="C0C0C0"/>
                </a:outerShdw>
              </a:effectLst>
              <a:latin typeface="Arial" charset="0"/>
            </a:endParaRPr>
          </a:p>
          <a:p>
            <a:pPr>
              <a:spcBef>
                <a:spcPts val="1200"/>
              </a:spcBef>
              <a:defRPr/>
            </a:pPr>
            <a:r>
              <a:rPr lang="cs-CZ" b="1" dirty="0">
                <a:effectLst>
                  <a:outerShdw blurRad="38100" dist="38100" dir="2700000" algn="tl">
                    <a:srgbClr val="C0C0C0"/>
                  </a:outerShdw>
                </a:effectLst>
                <a:latin typeface="Arial" charset="0"/>
              </a:rPr>
              <a:t>Informace a pokyny je třeba zajistit vždy při přijetí zaměstnance, při jeho převedení, přeložení nebo změně pracovních podmínek, změně pracovního prostředí, zavedení nebo změně pracovních prostředků, technologie a pracovních postupů. O informacích a pokynech je UK povinna vést dokumentaci.</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5603"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2822" name="Text Box 6"/>
          <p:cNvSpPr txBox="1">
            <a:spLocks noChangeArrowheads="1"/>
          </p:cNvSpPr>
          <p:nvPr/>
        </p:nvSpPr>
        <p:spPr bwMode="auto">
          <a:xfrm>
            <a:off x="323850" y="549275"/>
            <a:ext cx="8567738" cy="541655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§103, Zaměstnavatel (UK) je povinen:</a:t>
            </a:r>
          </a:p>
          <a:p>
            <a:pPr marL="342900" indent="-342900">
              <a:spcBef>
                <a:spcPts val="1200"/>
              </a:spcBef>
              <a:defRPr/>
            </a:pPr>
            <a:r>
              <a:rPr lang="cs-CZ" b="1" dirty="0">
                <a:effectLst>
                  <a:outerShdw blurRad="38100" dist="38100" dir="2700000" algn="tl">
                    <a:srgbClr val="C0C0C0"/>
                  </a:outerShdw>
                </a:effectLst>
                <a:latin typeface="Arial" charset="0"/>
              </a:rPr>
              <a:t>2) UK je povinna zajistit zaměstnancům školení o právních a ostatních předpisech k zajištění bezpečnosti a ochrany zdraví při práci, které doplňují jejich odborné předpoklady a požadavky pro výkon práce, které se týkají jimi vykonávané práce a vztahují se k rizikům, s nimiž může přijít zaměstnanec do styku na pracovišti, na kterém je práce vykonávána, a soustavně vyžadovat a kontrolovat jejich dodržování. Školení podle věty</a:t>
            </a:r>
          </a:p>
          <a:p>
            <a:pPr marL="342900" indent="-342900">
              <a:spcBef>
                <a:spcPts val="1200"/>
              </a:spcBef>
              <a:defRPr/>
            </a:pPr>
            <a:r>
              <a:rPr lang="cs-CZ" b="1" dirty="0">
                <a:effectLst>
                  <a:outerShdw blurRad="38100" dist="38100" dir="2700000" algn="tl">
                    <a:srgbClr val="C0C0C0"/>
                  </a:outerShdw>
                </a:effectLst>
                <a:latin typeface="Arial" charset="0"/>
              </a:rPr>
              <a:t>    první zaměstnavatel zajistí při nástupu zaměstnance do práce, a dále: </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při změně </a:t>
            </a:r>
          </a:p>
          <a:p>
            <a:pPr marL="342900" indent="-342900">
              <a:spcBef>
                <a:spcPts val="1200"/>
              </a:spcBef>
              <a:defRPr/>
            </a:pPr>
            <a:r>
              <a:rPr lang="cs-CZ" b="1" dirty="0">
                <a:effectLst>
                  <a:outerShdw blurRad="38100" dist="38100" dir="2700000" algn="tl">
                    <a:srgbClr val="C0C0C0"/>
                  </a:outerShdw>
                </a:effectLst>
                <a:latin typeface="Arial" charset="0"/>
              </a:rPr>
              <a:t>		1. pracovního zařazení,</a:t>
            </a:r>
          </a:p>
          <a:p>
            <a:pPr marL="342900" indent="-342900">
              <a:spcBef>
                <a:spcPts val="1200"/>
              </a:spcBef>
              <a:defRPr/>
            </a:pPr>
            <a:r>
              <a:rPr lang="cs-CZ" b="1" dirty="0">
                <a:effectLst>
                  <a:outerShdw blurRad="38100" dist="38100" dir="2700000" algn="tl">
                    <a:srgbClr val="C0C0C0"/>
                  </a:outerShdw>
                </a:effectLst>
                <a:latin typeface="Arial" charset="0"/>
              </a:rPr>
              <a:t>		2. druhu práce,</a:t>
            </a:r>
          </a:p>
          <a:p>
            <a:pPr marL="628650" indent="-266700">
              <a:spcBef>
                <a:spcPts val="1200"/>
              </a:spcBef>
              <a:buFont typeface="+mj-lt"/>
              <a:buAutoNum type="alphaLcParenR" startAt="2"/>
              <a:defRPr/>
            </a:pPr>
            <a:r>
              <a:rPr lang="cs-CZ" b="1" dirty="0">
                <a:effectLst>
                  <a:outerShdw blurRad="38100" dist="38100" dir="2700000" algn="tl">
                    <a:srgbClr val="C0C0C0"/>
                  </a:outerShdw>
                </a:effectLst>
                <a:latin typeface="Arial" charset="0"/>
              </a:rPr>
              <a:t>při zavedení nové technologie nebo změny výrobních a pracovních prostředků nebo změny technologických anebo pracovních postupů,</a:t>
            </a:r>
          </a:p>
          <a:p>
            <a:pPr marL="628650" indent="-266700">
              <a:spcBef>
                <a:spcPts val="1200"/>
              </a:spcBef>
              <a:buFont typeface="+mj-lt"/>
              <a:buAutoNum type="alphaLcParenR" startAt="2"/>
              <a:defRPr/>
            </a:pPr>
            <a:r>
              <a:rPr lang="cs-CZ" b="1" dirty="0">
                <a:solidFill>
                  <a:srgbClr val="FF0000"/>
                </a:solidFill>
                <a:effectLst>
                  <a:outerShdw blurRad="38100" dist="38100" dir="2700000" algn="tl">
                    <a:srgbClr val="C0C0C0"/>
                  </a:outerShdw>
                </a:effectLst>
                <a:latin typeface="Arial" charset="0"/>
              </a:rPr>
              <a:t>v případech, které mají nebo mohou mít podstatný vliv na bezpečnost a ochranu zdraví při práci.</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6627"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4870" name="Text Box 6"/>
          <p:cNvSpPr txBox="1">
            <a:spLocks noChangeArrowheads="1"/>
          </p:cNvSpPr>
          <p:nvPr/>
        </p:nvSpPr>
        <p:spPr bwMode="auto">
          <a:xfrm>
            <a:off x="323850" y="549275"/>
            <a:ext cx="8567738" cy="517048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§104, OOPP, pracovní obuv a oděv, čistící a dezinfekční prostředky, ochranné nápoje:</a:t>
            </a:r>
          </a:p>
          <a:p>
            <a:pPr marL="342900" indent="-342900">
              <a:spcBef>
                <a:spcPts val="1200"/>
              </a:spcBef>
              <a:buFontTx/>
              <a:buAutoNum type="arabicParenR"/>
              <a:defRPr/>
            </a:pPr>
            <a:r>
              <a:rPr lang="cs-CZ" b="1" dirty="0">
                <a:effectLst>
                  <a:outerShdw blurRad="38100" dist="38100" dir="2700000" algn="tl">
                    <a:srgbClr val="C0C0C0"/>
                  </a:outerShdw>
                </a:effectLst>
                <a:latin typeface="Arial" charset="0"/>
              </a:rPr>
              <a:t>Není-li možné rizika odstranit nebo dostatečně omezit prostředky kolektivní ochrany nebo opatřeními v oblasti organizace práce, je UK povinna poskytnout zaměstnancům osobní ochranné pracovní prostředky. Osobní ochranné pracovní prostředky jsou ochranné prostředky, které musí chránit zaměstnance před riziky, nesmí ohrožovat jejich zdraví, nesmí bránit při výkonu práce a musí splňovat požadavky stanovené zvláštním právním předpisem </a:t>
            </a:r>
            <a:r>
              <a:rPr lang="cs-CZ" b="1" i="1" dirty="0">
                <a:solidFill>
                  <a:srgbClr val="FF0000"/>
                </a:solidFill>
                <a:effectLst>
                  <a:outerShdw blurRad="38100" dist="38100" dir="2700000" algn="tl">
                    <a:srgbClr val="C0C0C0"/>
                  </a:outerShdw>
                </a:effectLst>
                <a:latin typeface="Arial" charset="0"/>
              </a:rPr>
              <a:t>NV 21/2003 Sb.</a:t>
            </a:r>
          </a:p>
          <a:p>
            <a:pPr marL="342900" indent="-342900">
              <a:spcBef>
                <a:spcPts val="1200"/>
              </a:spcBef>
              <a:buFontTx/>
              <a:buAutoNum type="arabicParenR"/>
              <a:defRPr/>
            </a:pPr>
            <a:r>
              <a:rPr lang="cs-CZ" b="1" dirty="0">
                <a:effectLst>
                  <a:outerShdw blurRad="38100" dist="38100" dir="2700000" algn="tl">
                    <a:srgbClr val="C0C0C0"/>
                  </a:outerShdw>
                </a:effectLst>
                <a:latin typeface="Arial" charset="0"/>
              </a:rPr>
              <a:t>V prostředí, v němž oděv nebo obuv podléhá při práci mimořádnému opotřebení nebo znečištění nebo plní ochrannou funkci, poskytuje UK jako osobní ochranné pracovní prostředky též pracovní oděv nebo obuv. </a:t>
            </a:r>
          </a:p>
          <a:p>
            <a:pPr marL="342900" indent="-342900">
              <a:spcBef>
                <a:spcPts val="1200"/>
              </a:spcBef>
              <a:defRPr/>
            </a:pPr>
            <a:r>
              <a:rPr lang="cs-CZ" b="1" dirty="0">
                <a:effectLst>
                  <a:outerShdw blurRad="38100" dist="38100" dir="2700000" algn="tl">
                    <a:srgbClr val="C0C0C0"/>
                  </a:outerShdw>
                </a:effectLst>
                <a:latin typeface="Arial" charset="0"/>
              </a:rPr>
              <a:t>3)  UK je povinna poskytovat zaměstnancům mycí, čisticí a dezinfekční prostředky na základě rozsahu znečištění kůže a oděvu; na pracovištích s nevyhovujícími mikroklimatickými podmínkami, v rozsahu a za podmínek stanovených prováděcím právním předpisem, též ochranné nápoje.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7651"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5894" name="Text Box 6"/>
          <p:cNvSpPr txBox="1">
            <a:spLocks noChangeArrowheads="1"/>
          </p:cNvSpPr>
          <p:nvPr/>
        </p:nvSpPr>
        <p:spPr bwMode="auto">
          <a:xfrm>
            <a:off x="250825" y="549275"/>
            <a:ext cx="8640763" cy="470852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§104, OOPP, pracovní obuv a oděv, čistící a dezinfekční prostředky, ochranné nápoje:</a:t>
            </a:r>
          </a:p>
          <a:p>
            <a:pPr marL="266700" indent="-266700">
              <a:defRPr/>
            </a:pPr>
            <a:r>
              <a:rPr lang="cs-CZ" b="1" dirty="0">
                <a:effectLst>
                  <a:outerShdw blurRad="38100" dist="38100" dir="2700000" algn="tl">
                    <a:srgbClr val="C0C0C0"/>
                  </a:outerShdw>
                </a:effectLst>
                <a:latin typeface="Arial" charset="0"/>
              </a:rPr>
              <a:t>4) UK je povinna udržovat osobní ochranné pracovní prostředky v použivatelném stavu a kontrolovat jejich používání.</a:t>
            </a:r>
          </a:p>
          <a:p>
            <a:pPr marL="266700" indent="-266700">
              <a:defRPr/>
            </a:pPr>
            <a:r>
              <a:rPr lang="cs-CZ" b="1" dirty="0">
                <a:effectLst>
                  <a:outerShdw blurRad="38100" dist="38100" dir="2700000" algn="tl">
                    <a:srgbClr val="C0C0C0"/>
                  </a:outerShdw>
                </a:effectLst>
                <a:latin typeface="Arial" charset="0"/>
              </a:rPr>
              <a:t>5) Osobní ochranné pracovní prostředky, mycí, čisticí a dezinfekční     prostředky a ochranné nápoje poskytne UK zaměstnanci bezplatně podle vlastního seznamu zpracovaného na základě vyhodnocení rizik a konkrétních podmínek práce. </a:t>
            </a:r>
          </a:p>
          <a:p>
            <a:pPr marL="266700" indent="-266700">
              <a:defRPr/>
            </a:pPr>
            <a:r>
              <a:rPr lang="cs-CZ" b="1" dirty="0">
                <a:effectLst>
                  <a:outerShdw blurRad="38100" dist="38100" dir="2700000" algn="tl">
                    <a:srgbClr val="C0C0C0"/>
                  </a:outerShdw>
                </a:effectLst>
                <a:latin typeface="Arial" charset="0"/>
              </a:rPr>
              <a:t>    Poskytování osobních ochranných pracovních prostředků nesmí UK nahrazovat finančním plněním.</a:t>
            </a:r>
          </a:p>
          <a:p>
            <a:pPr marL="266700" indent="-266700">
              <a:defRPr/>
            </a:pPr>
            <a:r>
              <a:rPr lang="cs-CZ" b="1" dirty="0">
                <a:effectLst>
                  <a:outerShdw blurRad="38100" dist="38100" dir="2700000" algn="tl">
                    <a:srgbClr val="C0C0C0"/>
                  </a:outerShdw>
                </a:effectLst>
                <a:latin typeface="Arial" charset="0"/>
              </a:rPr>
              <a:t>6) Vláda stanoví nařízením bližší podmínky poskytování osobních     ochranných pracovních prostředků, mycích, čisticích a dezinfekčních prostředků a ochranných nápojů.</a:t>
            </a:r>
          </a:p>
          <a:p>
            <a:pPr marL="800100" lvl="1" indent="-342900">
              <a:defRPr/>
            </a:pPr>
            <a:r>
              <a:rPr lang="cs-CZ" b="1" dirty="0">
                <a:effectLst>
                  <a:outerShdw blurRad="38100" dist="38100" dir="2700000" algn="tl">
                    <a:srgbClr val="C0C0C0"/>
                  </a:outerShdw>
                </a:effectLst>
                <a:latin typeface="Arial" charset="0"/>
              </a:rPr>
              <a:t>	</a:t>
            </a:r>
            <a:r>
              <a:rPr lang="cs-CZ" b="1" i="1" dirty="0">
                <a:solidFill>
                  <a:srgbClr val="FF0000"/>
                </a:solidFill>
                <a:effectLst>
                  <a:outerShdw blurRad="38100" dist="38100" dir="2700000" algn="tl">
                    <a:srgbClr val="C0C0C0"/>
                  </a:outerShdw>
                </a:effectLst>
                <a:latin typeface="Arial" charset="0"/>
              </a:rPr>
              <a:t>- NV č. 495/2001 Sb.</a:t>
            </a:r>
          </a:p>
          <a:p>
            <a:pPr marL="800100" lvl="1" indent="-342900">
              <a:defRPr/>
            </a:pPr>
            <a:r>
              <a:rPr lang="cs-CZ" b="1" i="1" dirty="0">
                <a:solidFill>
                  <a:srgbClr val="FF0000"/>
                </a:solidFill>
                <a:effectLst>
                  <a:outerShdw blurRad="38100" dist="38100" dir="2700000" algn="tl">
                    <a:srgbClr val="C0C0C0"/>
                  </a:outerShdw>
                </a:effectLst>
                <a:latin typeface="Arial" charset="0"/>
              </a:rPr>
              <a:t>	- NV č. 361/2007 Sb.</a:t>
            </a:r>
          </a:p>
          <a:p>
            <a:pPr marL="800100" lvl="1" indent="-342900">
              <a:defRPr/>
            </a:pPr>
            <a:r>
              <a:rPr lang="cs-CZ" b="1" i="1" dirty="0">
                <a:effectLst>
                  <a:outerShdw blurRad="38100" dist="38100" dir="2700000" algn="tl">
                    <a:srgbClr val="C0C0C0"/>
                  </a:outerShdw>
                </a:effectLst>
                <a:latin typeface="Arial" charset="0"/>
              </a:rPr>
              <a:t>	</a:t>
            </a:r>
            <a:endParaRPr lang="cs-CZ" b="1" dirty="0">
              <a:solidFill>
                <a:schemeClr val="accent2"/>
              </a:solidFill>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8675"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69990" name="Text Box 6"/>
          <p:cNvSpPr txBox="1">
            <a:spLocks noChangeArrowheads="1"/>
          </p:cNvSpPr>
          <p:nvPr/>
        </p:nvSpPr>
        <p:spPr bwMode="auto">
          <a:xfrm>
            <a:off x="250825" y="549275"/>
            <a:ext cx="8640763" cy="424656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§106, práva a povinnosti zaměstnance:</a:t>
            </a:r>
          </a:p>
          <a:p>
            <a:pPr marL="342900" indent="-342900">
              <a:defRPr/>
            </a:pPr>
            <a:endParaRPr lang="cs-CZ" b="1" dirty="0">
              <a:effectLst>
                <a:outerShdw blurRad="38100" dist="38100" dir="2700000" algn="tl">
                  <a:srgbClr val="C0C0C0"/>
                </a:outerShdw>
              </a:effectLst>
              <a:latin typeface="Arial" charset="0"/>
            </a:endParaRPr>
          </a:p>
          <a:p>
            <a:pPr marL="266700" indent="-266700">
              <a:spcBef>
                <a:spcPts val="1200"/>
              </a:spcBef>
              <a:buFontTx/>
              <a:buAutoNum type="arabicParenR"/>
              <a:defRPr/>
            </a:pPr>
            <a:r>
              <a:rPr lang="cs-CZ" b="1" dirty="0">
                <a:effectLst>
                  <a:outerShdw blurRad="38100" dist="38100" dir="2700000" algn="tl">
                    <a:srgbClr val="C0C0C0"/>
                  </a:outerShdw>
                </a:effectLst>
                <a:latin typeface="Arial" charset="0"/>
              </a:rPr>
              <a:t>Zaměstnanec má právo na zajištění bezpečnosti a ochrany zdraví při práci, na informace o rizicích jeho práce a na informace o opatřeních na ochranu před jejich působením; informace musí být pro zaměstnance srozumitelná.</a:t>
            </a:r>
          </a:p>
          <a:p>
            <a:pPr marL="266700" indent="-266700">
              <a:spcBef>
                <a:spcPts val="1200"/>
              </a:spcBef>
              <a:defRPr/>
            </a:pPr>
            <a:r>
              <a:rPr lang="cs-CZ" b="1" dirty="0">
                <a:effectLst>
                  <a:outerShdw blurRad="38100" dist="38100" dir="2700000" algn="tl">
                    <a:srgbClr val="C0C0C0"/>
                  </a:outerShdw>
                </a:effectLst>
                <a:latin typeface="Arial" charset="0"/>
              </a:rPr>
              <a:t>2) Zaměstnanec je oprávněn odmítnout výkon práce, o níž má důvodně za to, že bezprostředně a závažným způsobem ohrožuje jeho život nebo zdraví, popřípadě život nebo zdraví jiných fyzických osob; takové odmítnutí není možné posuzovat jako nesplnění povinnosti zaměstnance.</a:t>
            </a:r>
          </a:p>
          <a:p>
            <a:pPr marL="266700" indent="-266700">
              <a:spcBef>
                <a:spcPts val="1200"/>
              </a:spcBef>
              <a:defRPr/>
            </a:pPr>
            <a:r>
              <a:rPr lang="cs-CZ" b="1" dirty="0">
                <a:effectLst>
                  <a:outerShdw blurRad="38100" dist="38100" dir="2700000" algn="tl">
                    <a:srgbClr val="C0C0C0"/>
                  </a:outerShdw>
                </a:effectLst>
                <a:latin typeface="Arial" charset="0"/>
              </a:rPr>
              <a:t>3) Zaměstnanec má právo a povinnost podílet se na vytváření bezpečného a zdraví neohrožujícího pracovního prostředí, a to zejména uplatňováním stanovených a UK přijatých opatření a svou účastí na řešení otázek bezpečnosti a ochrany zdraví při práci.</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29699"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71014" name="Text Box 6"/>
          <p:cNvSpPr txBox="1">
            <a:spLocks noChangeArrowheads="1"/>
          </p:cNvSpPr>
          <p:nvPr/>
        </p:nvSpPr>
        <p:spPr bwMode="auto">
          <a:xfrm>
            <a:off x="323850" y="549275"/>
            <a:ext cx="8567738" cy="566261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§106, práva a povinnosti zaměstnance:</a:t>
            </a:r>
          </a:p>
          <a:p>
            <a:pPr marL="342900" indent="-342900">
              <a:spcBef>
                <a:spcPts val="1200"/>
              </a:spcBef>
              <a:defRPr/>
            </a:pPr>
            <a:r>
              <a:rPr lang="cs-CZ" b="1" dirty="0">
                <a:effectLst>
                  <a:outerShdw blurRad="38100" dist="38100" dir="2700000" algn="tl">
                    <a:srgbClr val="C0C0C0"/>
                  </a:outerShdw>
                </a:effectLst>
                <a:latin typeface="Arial" charset="0"/>
              </a:rPr>
              <a:t>4) Každý zaměstnanec je povinen dbát podle svých možností o svou     vlastní bezpečnost, o své zdraví i o bezpečnost a zdraví fyzických     osob, kterých se bezprostředně dotýká jeho jednání, případně     opomenutí při práci. Znalost základních povinností vyplývajících z     právních a ostatních předpisů a požadavků zaměstnavatele k zajištění bezpečnosti a ochrany zdraví při práci je nedílnou a trvalou součástí kvalifikačních předpokladů zaměstnance.</a:t>
            </a:r>
          </a:p>
          <a:p>
            <a:pPr>
              <a:spcBef>
                <a:spcPts val="1200"/>
              </a:spcBef>
              <a:defRPr/>
            </a:pPr>
            <a:r>
              <a:rPr lang="cs-CZ" b="1" u="sng" dirty="0">
                <a:solidFill>
                  <a:srgbClr val="FF0000"/>
                </a:solidFill>
                <a:effectLst>
                  <a:outerShdw blurRad="38100" dist="38100" dir="2700000" algn="tl">
                    <a:srgbClr val="C0C0C0"/>
                  </a:outerShdw>
                </a:effectLst>
                <a:latin typeface="Arial" charset="0"/>
              </a:rPr>
              <a:t>Zaměstnanec je povinen: </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účastnit se školení zajišťovaných UK zaměřených na bezpečnost a ochranu zdraví při práci včetně ověření svých znalostí,</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podrobit se preventivním prohlídkám, vyšetřením nebo očkováním stanoveným zvláštními právními předpisy,</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dodržovat právní a ostatní předpisy a pokyny UK k zajištění bezpečnosti a ochrany zdraví při práci, s nimiž byl řádně seznámen, a řídit se zásadami bezpečného chování na pracovišti a informacemi	    zaměstnavatele,</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0723"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72038" name="Text Box 6"/>
          <p:cNvSpPr txBox="1">
            <a:spLocks noChangeArrowheads="1"/>
          </p:cNvSpPr>
          <p:nvPr/>
        </p:nvSpPr>
        <p:spPr bwMode="auto">
          <a:xfrm>
            <a:off x="323850" y="549275"/>
            <a:ext cx="8567738" cy="550862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§106, práva a povinnosti zaměstnance:</a:t>
            </a:r>
          </a:p>
          <a:p>
            <a:pPr marL="342900" indent="-342900">
              <a:spcBef>
                <a:spcPts val="1200"/>
              </a:spcBef>
              <a:defRPr/>
            </a:pPr>
            <a:r>
              <a:rPr lang="cs-CZ" b="1" dirty="0">
                <a:effectLst>
                  <a:outerShdw blurRad="38100" dist="38100" dir="2700000" algn="tl">
                    <a:srgbClr val="C0C0C0"/>
                  </a:outerShdw>
                </a:effectLst>
                <a:latin typeface="Arial" charset="0"/>
              </a:rPr>
              <a:t>4) </a:t>
            </a:r>
            <a:r>
              <a:rPr lang="cs-CZ" b="1" u="sng" dirty="0">
                <a:solidFill>
                  <a:srgbClr val="FF0000"/>
                </a:solidFill>
                <a:effectLst>
                  <a:outerShdw blurRad="38100" dist="38100" dir="2700000" algn="tl">
                    <a:srgbClr val="C0C0C0"/>
                  </a:outerShdw>
                </a:effectLst>
                <a:latin typeface="Arial" charset="0"/>
              </a:rPr>
              <a:t>Zaměstnanec je povinen: </a:t>
            </a:r>
          </a:p>
          <a:p>
            <a:pPr marL="628650" indent="-266700">
              <a:spcBef>
                <a:spcPts val="1200"/>
              </a:spcBef>
              <a:buFont typeface="+mj-lt"/>
              <a:buAutoNum type="alphaLcParenR" startAt="4"/>
              <a:defRPr/>
            </a:pPr>
            <a:r>
              <a:rPr lang="cs-CZ" b="1" dirty="0">
                <a:effectLst>
                  <a:outerShdw blurRad="38100" dist="38100" dir="2700000" algn="tl">
                    <a:srgbClr val="C0C0C0"/>
                  </a:outerShdw>
                </a:effectLst>
                <a:latin typeface="Arial" charset="0"/>
              </a:rPr>
              <a:t>dodržovat při práci stanovené pracovní postupy, používat stanovené pracovní prostředky, dopravní prostředky, osobní ochranné pracovní prostředky a ochranná zařízení a svévolně je neměnit a nevyřazovat z      provozu,</a:t>
            </a:r>
          </a:p>
          <a:p>
            <a:pPr marL="628650" indent="-266700">
              <a:spcBef>
                <a:spcPts val="1200"/>
              </a:spcBef>
              <a:buFont typeface="+mj-lt"/>
              <a:buAutoNum type="alphaLcParenR" startAt="4"/>
              <a:defRPr/>
            </a:pPr>
            <a:r>
              <a:rPr lang="cs-CZ" b="1" dirty="0">
                <a:effectLst>
                  <a:outerShdw blurRad="38100" dist="38100" dir="2700000" algn="tl">
                    <a:srgbClr val="C0C0C0"/>
                  </a:outerShdw>
                </a:effectLst>
                <a:latin typeface="Arial" charset="0"/>
              </a:rPr>
              <a:t>nepožívat alkoholické nápoje a nezneužívat jiné návykové látky na pracovištích UK a v pracovní době i mimo tato pracoviště, nevstupovat pod jejich vlivem na pracoviště UK a nekouřit na pracovištích a v  	    jiných prostorách, kde jsou účinkům kouření vystaveni také nekuřáci.</a:t>
            </a:r>
          </a:p>
          <a:p>
            <a:pPr marL="628650" indent="-266700">
              <a:spcBef>
                <a:spcPts val="1200"/>
              </a:spcBef>
              <a:buFont typeface="+mj-lt"/>
              <a:buAutoNum type="alphaLcParenR" startAt="4"/>
              <a:defRPr/>
            </a:pPr>
            <a:r>
              <a:rPr lang="cs-CZ" b="1" dirty="0">
                <a:effectLst>
                  <a:outerShdw blurRad="38100" dist="38100" dir="2700000" algn="tl">
                    <a:srgbClr val="C0C0C0"/>
                  </a:outerShdw>
                </a:effectLst>
                <a:latin typeface="Arial" charset="0"/>
              </a:rPr>
              <a:t>oznamovat svému nadřízenému vedoucímu zaměstnanci  nedostatky a závady na pracovišti, které ohrožují nebo by bezprostředně a  závažným způsobem mohly ohrozit bezpečnost nebo zdraví zaměstnanců při práci, zejména hrozící vznik mimořádné události nebo nedostatky organizačních opatření, závady nebo poruchy technických zařízení a ochranných systémů určených k jejich zamezení,</a:t>
            </a:r>
          </a:p>
          <a:p>
            <a:pPr marL="628650" indent="-266700">
              <a:buFont typeface="+mj-lt"/>
              <a:buAutoNum type="alphaLcParenR" startAt="4"/>
              <a:defRPr/>
            </a:pPr>
            <a:endParaRPr lang="cs-CZ"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1747"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73062" name="Text Box 6"/>
          <p:cNvSpPr txBox="1">
            <a:spLocks noChangeArrowheads="1"/>
          </p:cNvSpPr>
          <p:nvPr/>
        </p:nvSpPr>
        <p:spPr bwMode="auto">
          <a:xfrm>
            <a:off x="323850" y="549275"/>
            <a:ext cx="8567738" cy="554037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§106, práva a povinnosti zaměstnance:</a:t>
            </a:r>
          </a:p>
          <a:p>
            <a:pPr marL="342900" indent="-342900">
              <a:spcBef>
                <a:spcPts val="1200"/>
              </a:spcBef>
              <a:defRPr/>
            </a:pPr>
            <a:r>
              <a:rPr lang="cs-CZ" b="1" dirty="0">
                <a:effectLst>
                  <a:outerShdw blurRad="38100" dist="38100" dir="2700000" algn="tl">
                    <a:srgbClr val="C0C0C0"/>
                  </a:outerShdw>
                </a:effectLst>
                <a:latin typeface="Arial" charset="0"/>
              </a:rPr>
              <a:t>4) Zaměstnanec je povinen: </a:t>
            </a:r>
          </a:p>
          <a:p>
            <a:pPr marL="628650" indent="-266700">
              <a:spcBef>
                <a:spcPts val="1200"/>
              </a:spcBef>
              <a:buFont typeface="+mj-lt"/>
              <a:buAutoNum type="alphaLcParenR" startAt="7"/>
              <a:defRPr/>
            </a:pPr>
            <a:r>
              <a:rPr lang="cs-CZ" b="1" dirty="0">
                <a:effectLst>
                  <a:outerShdw blurRad="38100" dist="38100" dir="2700000" algn="tl">
                    <a:srgbClr val="C0C0C0"/>
                  </a:outerShdw>
                </a:effectLst>
                <a:latin typeface="Arial" charset="0"/>
              </a:rPr>
              <a:t>s ohledem na druh jím vykonávané práce se podle svých možností </a:t>
            </a:r>
            <a:r>
              <a:rPr lang="cs-CZ" b="1" dirty="0">
                <a:solidFill>
                  <a:srgbClr val="3333FF"/>
                </a:solidFill>
                <a:effectLst>
                  <a:outerShdw blurRad="38100" dist="38100" dir="2700000" algn="tl">
                    <a:srgbClr val="C0C0C0"/>
                  </a:outerShdw>
                </a:effectLst>
                <a:latin typeface="Arial" charset="0"/>
              </a:rPr>
              <a:t>podílet na odstraňování nedostatků </a:t>
            </a:r>
            <a:r>
              <a:rPr lang="cs-CZ" b="1" dirty="0">
                <a:effectLst>
                  <a:outerShdw blurRad="38100" dist="38100" dir="2700000" algn="tl">
                    <a:srgbClr val="C0C0C0"/>
                  </a:outerShdw>
                </a:effectLst>
                <a:latin typeface="Arial" charset="0"/>
              </a:rPr>
              <a:t>zjištěných při kontrolách orgánů, kterým přísluší výkon kontroly podle zvláštních právních předpisů,	     </a:t>
            </a:r>
            <a:r>
              <a:rPr lang="cs-CZ" b="1" i="1" dirty="0">
                <a:solidFill>
                  <a:srgbClr val="FF0000"/>
                </a:solidFill>
                <a:effectLst>
                  <a:outerShdw blurRad="38100" dist="38100" dir="2700000" algn="tl">
                    <a:srgbClr val="C0C0C0"/>
                  </a:outerShdw>
                </a:effectLst>
                <a:latin typeface="Arial" charset="0"/>
              </a:rPr>
              <a:t>např. Zákon č. 251/2005 Sb., o inspekci práce,</a:t>
            </a:r>
          </a:p>
          <a:p>
            <a:pPr marL="628650" indent="-266700">
              <a:spcBef>
                <a:spcPts val="1200"/>
              </a:spcBef>
              <a:buFont typeface="+mj-lt"/>
              <a:buAutoNum type="alphaLcParenR" startAt="7"/>
              <a:defRPr/>
            </a:pPr>
            <a:r>
              <a:rPr lang="cs-CZ" b="1" dirty="0">
                <a:solidFill>
                  <a:srgbClr val="3333FF"/>
                </a:solidFill>
                <a:effectLst>
                  <a:outerShdw blurRad="38100" dist="38100" dir="2700000" algn="tl">
                    <a:srgbClr val="C0C0C0"/>
                  </a:outerShdw>
                </a:effectLst>
                <a:latin typeface="Arial" charset="0"/>
              </a:rPr>
              <a:t>bezodkladně oznamovat svému nadřízenému vedoucímu zaměstnanci svůj pracovní úraz</a:t>
            </a:r>
            <a:r>
              <a:rPr lang="cs-CZ" b="1" dirty="0">
                <a:effectLst>
                  <a:outerShdw blurRad="38100" dist="38100" dir="2700000" algn="tl">
                    <a:srgbClr val="C0C0C0"/>
                  </a:outerShdw>
                </a:effectLst>
                <a:latin typeface="Arial" charset="0"/>
              </a:rPr>
              <a:t>, pokud mu to jeho zdravotní stav dovolí, a pracovní úraz jiného zaměstnance, popřípadě úraz jiné fyzické osoby, jehož 	     byl svědkem, a spolupracovat při objasňování jeho příčin</a:t>
            </a:r>
            <a:r>
              <a:rPr lang="cs-CZ" b="1" dirty="0">
                <a:effectLst>
                  <a:outerShdw blurRad="38100" dist="38100" dir="2700000" algn="tl">
                    <a:srgbClr val="C0C0C0"/>
                  </a:outerShdw>
                </a:effectLst>
                <a:latin typeface="Arial" charset="0"/>
              </a:rPr>
              <a:t>,</a:t>
            </a:r>
          </a:p>
          <a:p>
            <a:pPr marL="628650">
              <a:spcBef>
                <a:spcPts val="0"/>
              </a:spcBef>
              <a:defRPr/>
            </a:pPr>
            <a:r>
              <a:rPr lang="cs-CZ" b="1" i="1" dirty="0">
                <a:solidFill>
                  <a:srgbClr val="FF0000"/>
                </a:solidFill>
                <a:effectLst>
                  <a:outerShdw blurRad="38100" dist="38100" dir="2700000" algn="tl">
                    <a:srgbClr val="C0C0C0"/>
                  </a:outerShdw>
                </a:effectLst>
                <a:latin typeface="Arial" charset="0"/>
              </a:rPr>
              <a:t>NV </a:t>
            </a:r>
            <a:r>
              <a:rPr lang="cs-CZ" b="1" i="1" dirty="0">
                <a:solidFill>
                  <a:srgbClr val="FF0000"/>
                </a:solidFill>
                <a:effectLst>
                  <a:outerShdw blurRad="38100" dist="38100" dir="2700000" algn="tl">
                    <a:srgbClr val="C0C0C0"/>
                  </a:outerShdw>
                </a:effectLst>
                <a:latin typeface="Arial" charset="0"/>
              </a:rPr>
              <a:t>č. </a:t>
            </a:r>
            <a:r>
              <a:rPr lang="cs-CZ" b="1" i="1" dirty="0">
                <a:solidFill>
                  <a:srgbClr val="FF0000"/>
                </a:solidFill>
                <a:effectLst>
                  <a:outerShdw blurRad="38100" dist="38100" dir="2700000" algn="tl">
                    <a:srgbClr val="C0C0C0"/>
                  </a:outerShdw>
                </a:effectLst>
                <a:latin typeface="Arial" charset="0"/>
              </a:rPr>
              <a:t>201/2010 </a:t>
            </a:r>
            <a:r>
              <a:rPr lang="cs-CZ" b="1" i="1" dirty="0">
                <a:solidFill>
                  <a:srgbClr val="FF0000"/>
                </a:solidFill>
                <a:effectLst>
                  <a:outerShdw blurRad="38100" dist="38100" dir="2700000" algn="tl">
                    <a:srgbClr val="C0C0C0"/>
                  </a:outerShdw>
                </a:effectLst>
                <a:latin typeface="Arial" charset="0"/>
              </a:rPr>
              <a:t>Sb., </a:t>
            </a:r>
            <a:r>
              <a:rPr lang="cs-CZ" b="1" i="1" dirty="0">
                <a:solidFill>
                  <a:srgbClr val="FF0000"/>
                </a:solidFill>
                <a:effectLst>
                  <a:outerShdw blurRad="38100" dist="38100" dir="2700000" algn="tl">
                    <a:srgbClr val="C0C0C0"/>
                  </a:outerShdw>
                </a:effectLst>
                <a:latin typeface="Arial" charset="0"/>
              </a:rPr>
              <a:t>o způsobu evidence úrazů,</a:t>
            </a:r>
            <a:endParaRPr lang="cs-CZ" b="1" dirty="0">
              <a:effectLst>
                <a:outerShdw blurRad="38100" dist="38100" dir="2700000" algn="tl">
                  <a:srgbClr val="C0C0C0"/>
                </a:outerShdw>
              </a:effectLst>
              <a:latin typeface="Arial" charset="0"/>
            </a:endParaRPr>
          </a:p>
          <a:p>
            <a:pPr marL="628650" indent="-266700">
              <a:spcBef>
                <a:spcPts val="1200"/>
              </a:spcBef>
              <a:buFont typeface="+mj-lt"/>
              <a:buAutoNum type="alphaLcParenR" startAt="7"/>
              <a:defRPr/>
            </a:pPr>
            <a:r>
              <a:rPr lang="cs-CZ" b="1" dirty="0">
                <a:solidFill>
                  <a:srgbClr val="FF0000"/>
                </a:solidFill>
                <a:effectLst>
                  <a:outerShdw blurRad="38100" dist="38100" dir="2700000" algn="tl">
                    <a:srgbClr val="C0C0C0"/>
                  </a:outerShdw>
                </a:effectLst>
                <a:latin typeface="Arial" charset="0"/>
              </a:rPr>
              <a:t>podrobit se na pokyn </a:t>
            </a:r>
            <a:r>
              <a:rPr lang="cs-CZ" b="1" dirty="0">
                <a:effectLst>
                  <a:outerShdw blurRad="38100" dist="38100" dir="2700000" algn="tl">
                    <a:srgbClr val="C0C0C0"/>
                  </a:outerShdw>
                </a:effectLst>
                <a:latin typeface="Arial" charset="0"/>
              </a:rPr>
              <a:t>oprávněného vedoucího zaměstnance písemně určeného zaměstnavatelem zjištění, zda není pod vlivem alkoholu nebo jiných návykových látek</a:t>
            </a:r>
          </a:p>
          <a:p>
            <a:pPr marL="361950">
              <a:spcBef>
                <a:spcPts val="1200"/>
              </a:spcBef>
              <a:defRPr/>
            </a:pPr>
            <a:r>
              <a:rPr lang="cs-CZ" b="1" dirty="0">
                <a:effectLst>
                  <a:outerShdw blurRad="38100" dist="38100" dir="2700000" algn="tl">
                    <a:srgbClr val="C0C0C0"/>
                  </a:outerShdw>
                </a:effectLst>
                <a:latin typeface="Arial" charset="0"/>
              </a:rPr>
              <a:t>   </a:t>
            </a:r>
            <a:r>
              <a:rPr lang="cs-CZ" b="1" i="1" dirty="0">
                <a:solidFill>
                  <a:srgbClr val="FF0000"/>
                </a:solidFill>
                <a:effectLst>
                  <a:outerShdw blurRad="38100" dist="38100" dir="2700000" algn="tl">
                    <a:srgbClr val="C0C0C0"/>
                  </a:outerShdw>
                </a:effectLst>
                <a:latin typeface="Arial" charset="0"/>
              </a:rPr>
              <a:t>např. Zákon č. 379/2005 Sb. a Zákon č. 167/1998 Sb.</a:t>
            </a:r>
            <a:endParaRPr lang="cs-CZ" b="1" dirty="0">
              <a:solidFill>
                <a:srgbClr val="FF0000"/>
              </a:solidFill>
              <a:effectLst>
                <a:outerShdw blurRad="38100" dist="38100" dir="2700000" algn="tl">
                  <a:srgbClr val="C0C0C0"/>
                </a:outerShdw>
              </a:effectLst>
              <a:latin typeface="Arial" charset="0"/>
            </a:endParaRPr>
          </a:p>
          <a:p>
            <a:pPr marL="342900" indent="-342900">
              <a:defRPr/>
            </a:pPr>
            <a:endParaRPr lang="cs-CZ" b="1" dirty="0">
              <a:solidFill>
                <a:srgbClr val="FF0000"/>
              </a:solidFill>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2771"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75110" name="Text Box 6"/>
          <p:cNvSpPr txBox="1">
            <a:spLocks noChangeArrowheads="1"/>
          </p:cNvSpPr>
          <p:nvPr/>
        </p:nvSpPr>
        <p:spPr bwMode="auto">
          <a:xfrm>
            <a:off x="323850" y="549275"/>
            <a:ext cx="8567738" cy="24003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§107, společná ustanovení:</a:t>
            </a:r>
          </a:p>
          <a:p>
            <a:pPr marL="342900" indent="-342900">
              <a:defRPr/>
            </a:pPr>
            <a:endParaRPr lang="cs-CZ" b="1" dirty="0">
              <a:effectLst>
                <a:outerShdw blurRad="38100" dist="38100" dir="2700000" algn="tl">
                  <a:srgbClr val="C0C0C0"/>
                </a:outerShdw>
              </a:effectLst>
              <a:latin typeface="Arial" charset="0"/>
            </a:endParaRPr>
          </a:p>
          <a:p>
            <a:pPr>
              <a:tabLst>
                <a:tab pos="0" algn="l"/>
              </a:tabLst>
              <a:defRPr/>
            </a:pPr>
            <a:r>
              <a:rPr lang="cs-CZ" b="1" dirty="0">
                <a:effectLst>
                  <a:outerShdw blurRad="38100" dist="38100" dir="2700000" algn="tl">
                    <a:srgbClr val="C0C0C0"/>
                  </a:outerShdw>
                </a:effectLst>
                <a:latin typeface="Arial" charset="0"/>
              </a:rPr>
              <a:t>Další požadavky bezpečnosti a ochrany zdraví při práci v pracovněprávních vztazích, jakož i zajištění bezpečnosti a ochrany zdraví při činnosti nebo poskytování služeb mimo pracovněprávní vztahy stanoví zákon o zajištění dalších podmínek bezpečnosti a ochrany zdraví při práci řeší.</a:t>
            </a:r>
          </a:p>
          <a:p>
            <a:pPr marL="342900" indent="-342900">
              <a:defRPr/>
            </a:pPr>
            <a:endParaRPr lang="cs-CZ" b="1" i="1" dirty="0">
              <a:effectLst>
                <a:outerShdw blurRad="38100" dist="38100" dir="2700000" algn="tl">
                  <a:srgbClr val="C0C0C0"/>
                </a:outerShdw>
              </a:effectLst>
              <a:latin typeface="Arial" charset="0"/>
            </a:endParaRPr>
          </a:p>
          <a:p>
            <a:pPr marL="342900" indent="-342900">
              <a:defRPr/>
            </a:pPr>
            <a:r>
              <a:rPr lang="cs-CZ" b="1" i="1" dirty="0">
                <a:solidFill>
                  <a:srgbClr val="FF0000"/>
                </a:solidFill>
                <a:effectLst>
                  <a:outerShdw blurRad="38100" dist="38100" dir="2700000" algn="tl">
                    <a:srgbClr val="C0C0C0"/>
                  </a:outerShdw>
                </a:effectLst>
                <a:latin typeface="Arial" charset="0"/>
              </a:rPr>
              <a:t>Zákon č. 309/2006 Sb. o zajištění dalších podmínek BOZP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3795"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83302" name="Text Box 6"/>
          <p:cNvSpPr txBox="1">
            <a:spLocks noChangeArrowheads="1"/>
          </p:cNvSpPr>
          <p:nvPr/>
        </p:nvSpPr>
        <p:spPr bwMode="auto">
          <a:xfrm>
            <a:off x="323850" y="549275"/>
            <a:ext cx="8567738" cy="369411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§238, pracovní podmínky zaměstnankyň:</a:t>
            </a:r>
          </a:p>
          <a:p>
            <a:pPr marL="266700" indent="-266700">
              <a:spcBef>
                <a:spcPts val="1200"/>
              </a:spcBef>
              <a:buFontTx/>
              <a:buAutoNum type="arabicParenR"/>
              <a:defRPr/>
            </a:pPr>
            <a:r>
              <a:rPr lang="cs-CZ" b="1" dirty="0">
                <a:effectLst>
                  <a:outerShdw blurRad="38100" dist="38100" dir="2700000" algn="tl">
                    <a:srgbClr val="000000">
                      <a:alpha val="43137"/>
                    </a:srgbClr>
                  </a:outerShdw>
                </a:effectLst>
                <a:latin typeface="Arial" charset="0"/>
              </a:rPr>
              <a:t>Zaměstnankyně je zakázáno zaměstnávat pracemi, které ohrožují jejich mateřství. Ministerstvo zdravotnictví stanoví vyhláškou práce a pracoviště, které jsou zakázány těhotným zaměstnankyním, zaměstnankyním které kojí, a zaměstnankyním-matkám do konce devátého měsíce po porodu.</a:t>
            </a:r>
          </a:p>
          <a:p>
            <a:pPr marL="266700" indent="-266700">
              <a:spcBef>
                <a:spcPts val="1200"/>
              </a:spcBef>
              <a:defRPr/>
            </a:pPr>
            <a:r>
              <a:rPr lang="cs-CZ" b="1" dirty="0">
                <a:effectLst>
                  <a:outerShdw blurRad="38100" dist="38100" dir="2700000" algn="tl">
                    <a:srgbClr val="000000">
                      <a:alpha val="43137"/>
                    </a:srgbClr>
                  </a:outerShdw>
                </a:effectLst>
                <a:latin typeface="Arial" charset="0"/>
              </a:rPr>
              <a:t>	</a:t>
            </a:r>
            <a:r>
              <a:rPr lang="cs-CZ" b="1" dirty="0">
                <a:solidFill>
                  <a:srgbClr val="FF0000"/>
                </a:solidFill>
                <a:effectLst>
                  <a:outerShdw blurRad="38100" dist="38100" dir="2700000" algn="tl">
                    <a:srgbClr val="000000">
                      <a:alpha val="43137"/>
                    </a:srgbClr>
                  </a:outerShdw>
                </a:effectLst>
                <a:latin typeface="Arial" charset="0"/>
              </a:rPr>
              <a:t>Vyhláška MZ č. 180/2015 Sb.</a:t>
            </a:r>
            <a:endParaRPr lang="cs-CZ" b="1" dirty="0">
              <a:effectLst>
                <a:outerShdw blurRad="38100" dist="38100" dir="2700000" algn="tl">
                  <a:srgbClr val="000000">
                    <a:alpha val="43137"/>
                  </a:srgbClr>
                </a:outerShdw>
              </a:effectLst>
              <a:latin typeface="Arial" charset="0"/>
            </a:endParaRPr>
          </a:p>
          <a:p>
            <a:pPr marL="266700" indent="-266700">
              <a:spcBef>
                <a:spcPts val="1200"/>
              </a:spcBef>
              <a:defRPr/>
            </a:pPr>
            <a:r>
              <a:rPr lang="cs-CZ" b="1" dirty="0">
                <a:effectLst>
                  <a:outerShdw blurRad="38100" dist="38100" dir="2700000" algn="tl">
                    <a:srgbClr val="C0C0C0"/>
                  </a:outerShdw>
                </a:effectLst>
                <a:latin typeface="Arial" charset="0"/>
              </a:rPr>
              <a:t>2) </a:t>
            </a:r>
            <a:r>
              <a:rPr lang="cs-CZ" b="1" dirty="0">
                <a:effectLst>
                  <a:outerShdw blurRad="38100" dist="38100" dir="2700000" algn="tl">
                    <a:srgbClr val="000000">
                      <a:alpha val="43137"/>
                    </a:srgbClr>
                  </a:outerShdw>
                </a:effectLst>
                <a:latin typeface="Arial" charset="0"/>
              </a:rPr>
              <a:t>Je zakázáno zaměstnávat těhotnou zaměstnankyni, zaměstnankyni, která kojí, a zaměstnankyni-matku do konce devátého měsíce po porodu pracemi, pro které nejsou podle lékařského posudku zdravotně způsobilé.</a:t>
            </a:r>
          </a:p>
          <a:p>
            <a:pPr marL="342900" indent="-342900">
              <a:defRPr/>
            </a:pPr>
            <a:endParaRPr lang="cs-CZ" b="1"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4819"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84326" name="Text Box 6"/>
          <p:cNvSpPr txBox="1">
            <a:spLocks noChangeArrowheads="1"/>
          </p:cNvSpPr>
          <p:nvPr/>
        </p:nvSpPr>
        <p:spPr bwMode="auto">
          <a:xfrm>
            <a:off x="323850" y="549275"/>
            <a:ext cx="8567738" cy="54483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§239, pracovní podmínky zaměstnankyň, zaměstnankyň - matek:</a:t>
            </a:r>
          </a:p>
          <a:p>
            <a:pPr marL="266700" indent="-266700">
              <a:spcBef>
                <a:spcPts val="1200"/>
              </a:spcBef>
              <a:buFontTx/>
              <a:buAutoNum type="arabicParenR"/>
              <a:defRPr/>
            </a:pPr>
            <a:r>
              <a:rPr lang="cs-CZ" b="1" dirty="0">
                <a:effectLst>
                  <a:outerShdw blurRad="38100" dist="38100" dir="2700000" algn="tl">
                    <a:srgbClr val="C0C0C0"/>
                  </a:outerShdw>
                </a:effectLst>
                <a:latin typeface="Arial" charset="0"/>
              </a:rPr>
              <a:t>Koná-li těhotná zaměstnankyně práci, která je těhotným zaměstnankyním zakázána nebo která podle lékařského posudku ohrožuje její těhotenství, je UK povinna převést ji dočasně na práci, která je pro ni vhodná a při níž může dosahovat stejného výdělku jako na dosavadní práci. Požádá-li těhotná zaměstnankyně pracující v noci o zařazení na denní práci, je UK povinna její žádosti vyhovět.</a:t>
            </a:r>
          </a:p>
          <a:p>
            <a:pPr marL="266700" indent="-266700">
              <a:spcBef>
                <a:spcPts val="1200"/>
              </a:spcBef>
              <a:defRPr/>
            </a:pPr>
            <a:r>
              <a:rPr lang="cs-CZ" b="1" dirty="0">
                <a:effectLst>
                  <a:outerShdw blurRad="38100" dist="38100" dir="2700000" algn="tl">
                    <a:srgbClr val="C0C0C0"/>
                  </a:outerShdw>
                </a:effectLst>
                <a:latin typeface="Arial" charset="0"/>
              </a:rPr>
              <a:t>2) Ustanovení odstavce 1 platí obdobně pro zaměstnankyni-matku do konce devátého měsíce po porodu a zaměstnankyni, která kojí. </a:t>
            </a:r>
          </a:p>
          <a:p>
            <a:pPr marL="266700" indent="-266700">
              <a:spcBef>
                <a:spcPts val="1200"/>
              </a:spcBef>
              <a:defRPr/>
            </a:pPr>
            <a:r>
              <a:rPr lang="cs-CZ" b="1" dirty="0">
                <a:effectLst>
                  <a:outerShdw blurRad="38100" dist="38100" dir="2700000" algn="tl">
                    <a:srgbClr val="C0C0C0"/>
                  </a:outerShdw>
                </a:effectLst>
                <a:latin typeface="Arial" charset="0"/>
              </a:rPr>
              <a:t>3) Dosahuje-li zaměstnankyně při práci, na niž byla převedena, bez svého zavinění nižšího výdělku než na dosavadní práci, poskytuje se jí na vyrovnání tohoto rozdílu vyrovnávací příspěvek podle zvláštního právního předpisu.</a:t>
            </a:r>
          </a:p>
          <a:p>
            <a:pPr marL="342900" indent="-342900">
              <a:defRPr/>
            </a:pPr>
            <a:endParaRPr lang="cs-CZ" b="1" dirty="0">
              <a:solidFill>
                <a:srgbClr val="FF0000"/>
              </a:solidFill>
              <a:effectLst>
                <a:outerShdw blurRad="38100" dist="38100" dir="2700000" algn="tl">
                  <a:srgbClr val="C0C0C0"/>
                </a:outerShdw>
              </a:effectLst>
              <a:latin typeface="Arial" charset="0"/>
            </a:endParaRPr>
          </a:p>
          <a:p>
            <a:pPr>
              <a:defRPr/>
            </a:pPr>
            <a:r>
              <a:rPr lang="cs-CZ" b="1" dirty="0">
                <a:effectLst>
                  <a:outerShdw blurRad="38100" dist="38100" dir="2700000" algn="tl">
                    <a:srgbClr val="C0C0C0"/>
                  </a:outerShdw>
                </a:effectLst>
                <a:latin typeface="Arial" charset="0"/>
              </a:rPr>
              <a:t>§ 240 a § 241 zákoníku práce upřesňují další pracovní podmínky zaměstnankyň a osamělých zaměstnanců.</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5843" name="Text Box 5"/>
          <p:cNvSpPr txBox="1">
            <a:spLocks noChangeArrowheads="1"/>
          </p:cNvSpPr>
          <p:nvPr/>
        </p:nvSpPr>
        <p:spPr bwMode="auto">
          <a:xfrm>
            <a:off x="323850" y="55563"/>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85350" name="Text Box 6"/>
          <p:cNvSpPr txBox="1">
            <a:spLocks noChangeArrowheads="1"/>
          </p:cNvSpPr>
          <p:nvPr/>
        </p:nvSpPr>
        <p:spPr bwMode="auto">
          <a:xfrm>
            <a:off x="323850" y="549275"/>
            <a:ext cx="8567738" cy="369411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§242, přestávky ke kojení:</a:t>
            </a:r>
          </a:p>
          <a:p>
            <a:pPr marL="266700" indent="-266700">
              <a:spcBef>
                <a:spcPts val="1200"/>
              </a:spcBef>
              <a:buFontTx/>
              <a:buAutoNum type="arabicParenR"/>
              <a:defRPr/>
            </a:pPr>
            <a:r>
              <a:rPr lang="cs-CZ" b="1" dirty="0">
                <a:effectLst>
                  <a:outerShdw blurRad="38100" dist="38100" dir="2700000" algn="tl">
                    <a:srgbClr val="C0C0C0"/>
                  </a:outerShdw>
                </a:effectLst>
                <a:latin typeface="Arial" charset="0"/>
              </a:rPr>
              <a:t>Zaměstnankyni, která kojí své dítě, je UK povinna poskytnout kromě přestávek v práci zvláštní přestávky ke kojení.</a:t>
            </a:r>
          </a:p>
          <a:p>
            <a:pPr marL="266700" indent="-266700">
              <a:spcBef>
                <a:spcPts val="1200"/>
              </a:spcBef>
              <a:defRPr/>
            </a:pPr>
            <a:r>
              <a:rPr lang="cs-CZ" b="1" dirty="0">
                <a:effectLst>
                  <a:outerShdw blurRad="38100" dist="38100" dir="2700000" algn="tl">
                    <a:srgbClr val="C0C0C0"/>
                  </a:outerShdw>
                </a:effectLst>
                <a:latin typeface="Arial" charset="0"/>
              </a:rPr>
              <a:t>2) Zaměstnankyni, která pracuje po stanovenou týdenní pracovní dobu, přísluší na každé dítě do konce 1 roku jeho věku 2 půlhodinové přestávky a v dalších 3 měsících 1 půlhodinová přestávka za směnu. Pracuje-li po kratší pracovní dobu, avšak alespoň polovinu týdenní pracovní doby, přísluší jí pouze 1 půlhodinová přestávka, a to na každé dítě do konce 1 roku jeho věku.</a:t>
            </a:r>
          </a:p>
          <a:p>
            <a:pPr marL="266700" indent="-266700">
              <a:spcBef>
                <a:spcPts val="1200"/>
              </a:spcBef>
              <a:defRPr/>
            </a:pPr>
            <a:r>
              <a:rPr lang="cs-CZ" b="1" dirty="0">
                <a:effectLst>
                  <a:outerShdw blurRad="38100" dist="38100" dir="2700000" algn="tl">
                    <a:srgbClr val="C0C0C0"/>
                  </a:outerShdw>
                </a:effectLst>
                <a:latin typeface="Arial" charset="0"/>
              </a:rPr>
              <a:t>3) Přestávky ke kojení se započítávají do pracovní doby a poskytuje se za ně náhrada mzdy nebo platu ve výši průměrného výdělku.</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6867"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1494" name="Text Box 6"/>
          <p:cNvSpPr txBox="1">
            <a:spLocks noChangeArrowheads="1"/>
          </p:cNvSpPr>
          <p:nvPr/>
        </p:nvSpPr>
        <p:spPr bwMode="auto">
          <a:xfrm>
            <a:off x="539750" y="549275"/>
            <a:ext cx="8351838" cy="354012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§248, předcházení škodám:</a:t>
            </a:r>
          </a:p>
          <a:p>
            <a:pPr marL="342900" indent="-342900">
              <a:spcBef>
                <a:spcPts val="1200"/>
              </a:spcBef>
              <a:defRPr/>
            </a:pPr>
            <a:r>
              <a:rPr lang="cs-CZ" b="1" dirty="0">
                <a:effectLst>
                  <a:outerShdw blurRad="38100" dist="38100" dir="2700000" algn="tl">
                    <a:srgbClr val="C0C0C0"/>
                  </a:outerShdw>
                </a:effectLst>
                <a:latin typeface="Arial" charset="0"/>
              </a:rPr>
              <a:t>1) UK je povinna zajišťovat svým zaměstnancům takové pracovní podmínky, aby mohli řádně plnit své pracovní úkoly bez ohrožení zdraví a majetku; zjistí-li závady, je povinna učinit opatření k jejich odstranění.</a:t>
            </a:r>
          </a:p>
          <a:p>
            <a:pPr marL="342900" indent="-342900">
              <a:spcBef>
                <a:spcPts val="1200"/>
              </a:spcBef>
              <a:defRPr/>
            </a:pPr>
            <a:r>
              <a:rPr lang="cs-CZ" b="1" dirty="0">
                <a:effectLst>
                  <a:outerShdw blurRad="38100" dist="38100" dir="2700000" algn="tl">
                    <a:srgbClr val="C0C0C0"/>
                  </a:outerShdw>
                </a:effectLst>
                <a:latin typeface="Arial" charset="0"/>
              </a:rPr>
              <a:t>2) UK je z důvodu ochrany majetku oprávněna v nezbytném rozsahu provádět kontrolu věcí, které zaměstnanci k němu vnášejí nebo od něho odnášejí, popřípadě provádět prohlídky zaměstnanců. Při kontrole a prohlídce podle věty první musí být dodržena ochrana osobnosti. Osobní prohlídku může provádět pouze fyzická osoba stejného pohlaví.</a:t>
            </a:r>
          </a:p>
          <a:p>
            <a:pPr marL="800100" lvl="1" indent="-342900">
              <a:defRPr/>
            </a:pPr>
            <a:endParaRPr lang="cs-CZ" b="1" dirty="0">
              <a:effectLst>
                <a:outerShdw blurRad="38100" dist="38100" dir="2700000" algn="tl">
                  <a:srgbClr val="C0C0C0"/>
                </a:outerShdw>
              </a:effectLst>
              <a:latin typeface="Arial" charset="0"/>
            </a:endParaRPr>
          </a:p>
          <a:p>
            <a:pPr marL="800100" lvl="1" indent="-342900">
              <a:defRPr/>
            </a:pPr>
            <a:r>
              <a:rPr lang="cs-CZ" b="1" dirty="0">
                <a:effectLst>
                  <a:outerShdw blurRad="38100" dist="38100" dir="2700000" algn="tl">
                    <a:srgbClr val="C0C0C0"/>
                  </a:outerShdw>
                </a:effectLst>
                <a:latin typeface="Arial" charset="0"/>
              </a:rPr>
              <a:t>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7891"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2518" name="Text Box 6"/>
          <p:cNvSpPr txBox="1">
            <a:spLocks noChangeArrowheads="1"/>
          </p:cNvSpPr>
          <p:nvPr/>
        </p:nvSpPr>
        <p:spPr bwMode="auto">
          <a:xfrm>
            <a:off x="395288" y="549275"/>
            <a:ext cx="8496300" cy="510857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§249, předcházení škodám:</a:t>
            </a:r>
          </a:p>
          <a:p>
            <a:pPr marL="266700" indent="-266700">
              <a:spcBef>
                <a:spcPts val="1200"/>
              </a:spcBef>
              <a:defRPr/>
            </a:pPr>
            <a:r>
              <a:rPr lang="cs-CZ" b="1" dirty="0">
                <a:effectLst>
                  <a:outerShdw blurRad="38100" dist="38100" dir="2700000" algn="tl">
                    <a:srgbClr val="C0C0C0"/>
                  </a:outerShdw>
                </a:effectLst>
                <a:latin typeface="Arial" charset="0"/>
              </a:rPr>
              <a:t>1) </a:t>
            </a:r>
            <a:r>
              <a:rPr lang="cs-CZ" b="1" dirty="0">
                <a:solidFill>
                  <a:srgbClr val="3333FF"/>
                </a:solidFill>
                <a:effectLst>
                  <a:outerShdw blurRad="38100" dist="38100" dir="2700000" algn="tl">
                    <a:srgbClr val="C0C0C0"/>
                  </a:outerShdw>
                </a:effectLst>
                <a:latin typeface="Arial" charset="0"/>
              </a:rPr>
              <a:t>Zaměstnanec je povinen počínat si tak, aby nedocházelo ke škodám na zdraví, majetku ani k bezdůvodnému obohacení. </a:t>
            </a:r>
          </a:p>
          <a:p>
            <a:pPr marL="266700" indent="-266700">
              <a:spcBef>
                <a:spcPts val="1200"/>
              </a:spcBef>
              <a:defRPr/>
            </a:pPr>
            <a:r>
              <a:rPr lang="cs-CZ" b="1" dirty="0">
                <a:solidFill>
                  <a:srgbClr val="3333FF"/>
                </a:solidFill>
                <a:effectLst>
                  <a:outerShdw blurRad="38100" dist="38100" dir="2700000" algn="tl">
                    <a:srgbClr val="C0C0C0"/>
                  </a:outerShdw>
                </a:effectLst>
                <a:latin typeface="Arial" charset="0"/>
              </a:rPr>
              <a:t>    Hrozí-li škoda, je povinen na ni upozornit nadřízeného vedoucího    zaměstnance.</a:t>
            </a:r>
          </a:p>
          <a:p>
            <a:pPr marL="266700" indent="-266700">
              <a:spcBef>
                <a:spcPts val="1200"/>
              </a:spcBef>
              <a:defRPr/>
            </a:pPr>
            <a:r>
              <a:rPr lang="cs-CZ" b="1" dirty="0">
                <a:effectLst>
                  <a:outerShdw blurRad="38100" dist="38100" dir="2700000" algn="tl">
                    <a:srgbClr val="C0C0C0"/>
                  </a:outerShdw>
                </a:effectLst>
                <a:latin typeface="Arial" charset="0"/>
              </a:rPr>
              <a:t>2) Je-li k odvrácení škody hrozící zaměstnavateli neodkladně třeba   zákroku, je zaměstnanec povinen zakročit; nemusí tak učinit, brání-li mu v tom důležitá okolnost nebo jestliže by tím vystavil vážnému ohrožení sebe nebo ostatní zaměstnance, popřípadě osoby blízké.</a:t>
            </a:r>
          </a:p>
          <a:p>
            <a:pPr marL="266700" indent="-266700">
              <a:spcBef>
                <a:spcPts val="1200"/>
              </a:spcBef>
              <a:defRPr/>
            </a:pPr>
            <a:r>
              <a:rPr lang="cs-CZ" b="1" dirty="0">
                <a:effectLst>
                  <a:outerShdw blurRad="38100" dist="38100" dir="2700000" algn="tl">
                    <a:srgbClr val="C0C0C0"/>
                  </a:outerShdw>
                </a:effectLst>
                <a:latin typeface="Arial" charset="0"/>
              </a:rPr>
              <a:t>    </a:t>
            </a:r>
            <a:r>
              <a:rPr lang="cs-CZ" b="1" i="1" dirty="0">
                <a:solidFill>
                  <a:srgbClr val="33CC33"/>
                </a:solidFill>
                <a:effectLst>
                  <a:outerShdw blurRad="38100" dist="38100" dir="2700000" algn="tl">
                    <a:srgbClr val="C0C0C0"/>
                  </a:outerShdw>
                </a:effectLst>
                <a:latin typeface="Arial" charset="0"/>
              </a:rPr>
              <a:t>Osobou blízkou je příbuzný v řadě přímé, sourozenec a manžel;  jiné osoby v poměru rodinném nebo obdobném se pokládají za osoby sobě navzájem blízké, jestliže by újmu, kterou utrpěla jedna z nich, druhá důvodně pociťovala jako újmu vlastní. </a:t>
            </a:r>
            <a:endParaRPr lang="cs-CZ" b="1" dirty="0">
              <a:solidFill>
                <a:srgbClr val="33CC33"/>
              </a:solidFill>
              <a:effectLst>
                <a:outerShdw blurRad="38100" dist="38100" dir="2700000" algn="tl">
                  <a:srgbClr val="C0C0C0"/>
                </a:outerShdw>
              </a:effectLst>
              <a:latin typeface="Arial" charset="0"/>
            </a:endParaRPr>
          </a:p>
          <a:p>
            <a:pPr marL="266700" indent="-266700">
              <a:spcBef>
                <a:spcPts val="1200"/>
              </a:spcBef>
              <a:defRPr/>
            </a:pPr>
            <a:r>
              <a:rPr lang="cs-CZ" b="1" dirty="0">
                <a:effectLst>
                  <a:outerShdw blurRad="38100" dist="38100" dir="2700000" algn="tl">
                    <a:srgbClr val="C0C0C0"/>
                  </a:outerShdw>
                </a:effectLst>
                <a:latin typeface="Arial" charset="0"/>
              </a:rPr>
              <a:t>3) </a:t>
            </a:r>
            <a:r>
              <a:rPr lang="cs-CZ" b="1" dirty="0">
                <a:solidFill>
                  <a:srgbClr val="FF0000"/>
                </a:solidFill>
                <a:effectLst>
                  <a:outerShdw blurRad="38100" dist="38100" dir="2700000" algn="tl">
                    <a:srgbClr val="C0C0C0"/>
                  </a:outerShdw>
                </a:effectLst>
                <a:latin typeface="Arial" charset="0"/>
              </a:rPr>
              <a:t>Zjistí-li zaměstnanec, že nemá vytvořeny potřebné pracovní podmínky, je povinen oznámit tuto skutečnost nadřízenému vedoucímu zaměstnanci.</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8915"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3542" name="Text Box 6"/>
          <p:cNvSpPr txBox="1">
            <a:spLocks noChangeArrowheads="1"/>
          </p:cNvSpPr>
          <p:nvPr/>
        </p:nvSpPr>
        <p:spPr bwMode="auto">
          <a:xfrm>
            <a:off x="468313" y="549275"/>
            <a:ext cx="8423275" cy="4554538"/>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§301, základní povinnosti zaměstnanců:</a:t>
            </a:r>
          </a:p>
          <a:p>
            <a:pPr marL="342900" indent="-342900">
              <a:spcBef>
                <a:spcPts val="1200"/>
              </a:spcBef>
              <a:defRPr/>
            </a:pPr>
            <a:r>
              <a:rPr lang="cs-CZ" b="1" dirty="0">
                <a:effectLst>
                  <a:outerShdw blurRad="38100" dist="38100" dir="2700000" algn="tl">
                    <a:srgbClr val="C0C0C0"/>
                  </a:outerShdw>
                </a:effectLst>
                <a:latin typeface="Arial" charset="0"/>
              </a:rPr>
              <a:t> </a:t>
            </a:r>
            <a:r>
              <a:rPr lang="cs-CZ" b="1" u="sng" dirty="0">
                <a:solidFill>
                  <a:srgbClr val="FF0000"/>
                </a:solidFill>
                <a:effectLst>
                  <a:outerShdw blurRad="38100" dist="38100" dir="2700000" algn="tl">
                    <a:srgbClr val="C0C0C0"/>
                  </a:outerShdw>
                </a:effectLst>
                <a:latin typeface="Arial" charset="0"/>
              </a:rPr>
              <a:t>Zaměstnanci jsou povinni:</a:t>
            </a:r>
          </a:p>
          <a:p>
            <a:pPr marL="266700" indent="-266700">
              <a:spcBef>
                <a:spcPts val="1200"/>
              </a:spcBef>
              <a:buFontTx/>
              <a:buAutoNum type="arabicParenR"/>
              <a:defRPr/>
            </a:pPr>
            <a:r>
              <a:rPr lang="cs-CZ" b="1" dirty="0">
                <a:effectLst>
                  <a:outerShdw blurRad="38100" dist="38100" dir="2700000" algn="tl">
                    <a:srgbClr val="C0C0C0"/>
                  </a:outerShdw>
                </a:effectLst>
                <a:latin typeface="Arial" charset="0"/>
              </a:rPr>
              <a:t>pracovat řádně podle svých sil, znalostí a schopností, plnit pokyny nadřízených vydané v souladu s právními předpisy a spolupracovat s ostatními zaměstnanci,</a:t>
            </a:r>
          </a:p>
          <a:p>
            <a:pPr marL="266700" indent="-266700">
              <a:spcBef>
                <a:spcPts val="1200"/>
              </a:spcBef>
              <a:defRPr/>
            </a:pPr>
            <a:r>
              <a:rPr lang="cs-CZ" b="1" dirty="0">
                <a:effectLst>
                  <a:outerShdw blurRad="38100" dist="38100" dir="2700000" algn="tl">
                    <a:srgbClr val="C0C0C0"/>
                  </a:outerShdw>
                </a:effectLst>
                <a:latin typeface="Arial" charset="0"/>
              </a:rPr>
              <a:t>2) využívat pracovní dobu a výrobní prostředky k vykonávání svěřených prací, plnit kvalitně a včas pracovní úkoly,</a:t>
            </a:r>
          </a:p>
          <a:p>
            <a:pPr marL="266700" indent="-266700">
              <a:spcBef>
                <a:spcPts val="1200"/>
              </a:spcBef>
              <a:defRPr/>
            </a:pPr>
            <a:r>
              <a:rPr lang="cs-CZ" b="1" dirty="0">
                <a:effectLst>
                  <a:outerShdw blurRad="38100" dist="38100" dir="2700000" algn="tl">
                    <a:srgbClr val="C0C0C0"/>
                  </a:outerShdw>
                </a:effectLst>
                <a:latin typeface="Arial" charset="0"/>
              </a:rPr>
              <a:t>3) dodržovat právní předpisy vztahující se k práci jimi vykonávané;     dodržovat ostatní předpisy vztahující se k práci jimi vykonávané,    pokud s nimi byli řádně seznámeni,</a:t>
            </a:r>
          </a:p>
          <a:p>
            <a:pPr marL="266700" indent="-266700">
              <a:spcBef>
                <a:spcPts val="1200"/>
              </a:spcBef>
              <a:defRPr/>
            </a:pPr>
            <a:r>
              <a:rPr lang="cs-CZ" b="1" dirty="0">
                <a:effectLst>
                  <a:outerShdw blurRad="38100" dist="38100" dir="2700000" algn="tl">
                    <a:srgbClr val="C0C0C0"/>
                  </a:outerShdw>
                </a:effectLst>
                <a:latin typeface="Arial" charset="0"/>
              </a:rPr>
              <a:t>4) řádně hospodařit s prostředky svěřenými jim zaměstnavatelem a střežit a ochraňovat majetek zaměstnavatele před poškozením, ztrátou, zničením a zneužitím a nejednat v rozporu s oprávněnými zájmy zaměstnavatele.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39939"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5590" name="Text Box 6"/>
          <p:cNvSpPr txBox="1">
            <a:spLocks noChangeArrowheads="1"/>
          </p:cNvSpPr>
          <p:nvPr/>
        </p:nvSpPr>
        <p:spPr bwMode="auto">
          <a:xfrm>
            <a:off x="395288" y="549275"/>
            <a:ext cx="8496300" cy="5324475"/>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§366, rozsah odpovědnosti a zproštění se odpovědnosti:</a:t>
            </a:r>
          </a:p>
          <a:p>
            <a:pPr marL="266700" indent="-266700">
              <a:spcBef>
                <a:spcPts val="1200"/>
              </a:spcBef>
              <a:defRPr/>
            </a:pPr>
            <a:r>
              <a:rPr lang="cs-CZ" b="1" dirty="0">
                <a:effectLst>
                  <a:outerShdw blurRad="38100" dist="38100" dir="2700000" algn="tl">
                    <a:srgbClr val="C0C0C0"/>
                  </a:outerShdw>
                </a:effectLst>
                <a:latin typeface="Arial" charset="0"/>
              </a:rPr>
              <a:t>1) Zaměstnavatel odpovídá zaměstnanci za škodu vzniklou pracovním úrazem, jestliže škoda vznikla při plnění pracovních úkolů nebo v přímé souvislosti s ním.</a:t>
            </a:r>
          </a:p>
          <a:p>
            <a:pPr marL="266700" indent="-266700">
              <a:spcBef>
                <a:spcPts val="1200"/>
              </a:spcBef>
              <a:defRPr/>
            </a:pPr>
            <a:r>
              <a:rPr lang="cs-CZ" b="1" dirty="0">
                <a:effectLst>
                  <a:outerShdw blurRad="38100" dist="38100" dir="2700000" algn="tl">
                    <a:srgbClr val="C0C0C0"/>
                  </a:outerShdw>
                </a:effectLst>
                <a:latin typeface="Arial" charset="0"/>
              </a:rPr>
              <a:t>2) Zaměstnavatel odpovídá zaměstnanci za škodu vzniklou nemocí z     povolání, jestliže zaměstnanec naposledy před jejím zjištěním pracoval u zaměstnavatele za podmínek, za nichž vzniká nemoc z povolání, kterou byl postižen.</a:t>
            </a:r>
          </a:p>
          <a:p>
            <a:pPr marL="266700" indent="-266700">
              <a:spcBef>
                <a:spcPts val="1200"/>
              </a:spcBef>
              <a:defRPr/>
            </a:pPr>
            <a:r>
              <a:rPr lang="cs-CZ" b="1" dirty="0">
                <a:effectLst>
                  <a:outerShdw blurRad="38100" dist="38100" dir="2700000" algn="tl">
                    <a:srgbClr val="C0C0C0"/>
                  </a:outerShdw>
                </a:effectLst>
                <a:latin typeface="Arial" charset="0"/>
              </a:rPr>
              <a:t>3) Jako nemoc z povolání se odškodňuje i nemoc vzniklá před jejím    zařazením do seznamu nemocí z povolání, a to od jejího zařazení do seznamu a za dobu nejvýše 3 let před jejím zařazením do seznamu.</a:t>
            </a:r>
          </a:p>
          <a:p>
            <a:pPr marL="266700" indent="-266700">
              <a:spcBef>
                <a:spcPts val="1200"/>
              </a:spcBef>
              <a:defRPr/>
            </a:pPr>
            <a:r>
              <a:rPr lang="cs-CZ" b="1" dirty="0">
                <a:effectLst>
                  <a:outerShdw blurRad="38100" dist="38100" dir="2700000" algn="tl">
                    <a:srgbClr val="C0C0C0"/>
                  </a:outerShdw>
                </a:effectLst>
                <a:latin typeface="Arial" charset="0"/>
              </a:rPr>
              <a:t>4) Zaměstnavatel je povinen nahradit škodu, i když dodržel povinnosti vyplývající z právních a ostatních předpisů k zajištění bezpečnosti a ochrany zdraví při práci, pokud se odpovědnosti zcela nebo zčásti nezprostí.</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0963"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199686" name="Text Box 6"/>
          <p:cNvSpPr txBox="1">
            <a:spLocks noChangeArrowheads="1"/>
          </p:cNvSpPr>
          <p:nvPr/>
        </p:nvSpPr>
        <p:spPr bwMode="auto">
          <a:xfrm>
            <a:off x="395288" y="549275"/>
            <a:ext cx="8496300" cy="3878263"/>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§369, druhy náhrad:</a:t>
            </a:r>
          </a:p>
          <a:p>
            <a:pPr marL="342900" indent="-342900">
              <a:spcBef>
                <a:spcPts val="1200"/>
              </a:spcBef>
              <a:buFontTx/>
              <a:buAutoNum type="arabicParenR"/>
              <a:defRPr/>
            </a:pPr>
            <a:r>
              <a:rPr lang="cs-CZ" b="1" dirty="0">
                <a:effectLst>
                  <a:outerShdw blurRad="38100" dist="38100" dir="2700000" algn="tl">
                    <a:srgbClr val="C0C0C0"/>
                  </a:outerShdw>
                </a:effectLst>
                <a:latin typeface="Arial" charset="0"/>
              </a:rPr>
              <a:t>Zaměstnanci, který utrpěl pracovní úraz nebo u něhož byla zjištěna nemoc z povolání, je UK v rozsahu, ve kterém za škodu odpovídá, povinna poskytnout náhradu za: </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ztrátu na výdělku,</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bolest a ztížení společenského uplatnění,</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účelně vynaložené náklady spojené s léčením,</a:t>
            </a:r>
          </a:p>
          <a:p>
            <a:pPr marL="628650" indent="-266700">
              <a:spcBef>
                <a:spcPts val="1200"/>
              </a:spcBef>
              <a:buFont typeface="+mj-lt"/>
              <a:buAutoNum type="alphaLcParenR"/>
              <a:defRPr/>
            </a:pPr>
            <a:r>
              <a:rPr lang="cs-CZ" b="1" dirty="0">
                <a:effectLst>
                  <a:outerShdw blurRad="38100" dist="38100" dir="2700000" algn="tl">
                    <a:srgbClr val="C0C0C0"/>
                  </a:outerShdw>
                </a:effectLst>
                <a:latin typeface="Arial" charset="0"/>
              </a:rPr>
              <a:t>věcnou škodu; ustanovení § 265 odst. 3 platí i zde.</a:t>
            </a:r>
          </a:p>
          <a:p>
            <a:pPr marL="342900" indent="-342900">
              <a:spcBef>
                <a:spcPts val="1200"/>
              </a:spcBef>
              <a:defRPr/>
            </a:pPr>
            <a:r>
              <a:rPr lang="cs-CZ" b="1" dirty="0">
                <a:effectLst>
                  <a:outerShdw blurRad="38100" dist="38100" dir="2700000" algn="tl">
                    <a:srgbClr val="C0C0C0"/>
                  </a:outerShdw>
                </a:effectLst>
                <a:latin typeface="Arial" charset="0"/>
              </a:rPr>
              <a:t>2) Způsob a výši náhrady škody je UK povinna projednat bez zbytečného odkladu s odborovou organizací a se zaměstnancem.</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1987" name="Text Box 5"/>
          <p:cNvSpPr txBox="1">
            <a:spLocks noChangeArrowheads="1"/>
          </p:cNvSpPr>
          <p:nvPr/>
        </p:nvSpPr>
        <p:spPr bwMode="auto">
          <a:xfrm>
            <a:off x="539750" y="44450"/>
            <a:ext cx="8158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4. ZÁKONÍK PRÁCE</a:t>
            </a:r>
          </a:p>
        </p:txBody>
      </p:sp>
      <p:sp>
        <p:nvSpPr>
          <p:cNvPr id="200710" name="Text Box 6"/>
          <p:cNvSpPr txBox="1">
            <a:spLocks noChangeArrowheads="1"/>
          </p:cNvSpPr>
          <p:nvPr/>
        </p:nvSpPr>
        <p:spPr bwMode="auto">
          <a:xfrm>
            <a:off x="468313" y="549275"/>
            <a:ext cx="8423275" cy="5016500"/>
          </a:xfrm>
          <a:prstGeom prst="rect">
            <a:avLst/>
          </a:prstGeom>
          <a:noFill/>
          <a:ln w="9525">
            <a:noFill/>
            <a:miter lim="800000"/>
            <a:headEnd/>
            <a:tailEnd/>
          </a:ln>
          <a:effectLst/>
        </p:spPr>
        <p:txBody>
          <a:bodyPr>
            <a:spAutoFit/>
          </a:bodyPr>
          <a:lstStyle/>
          <a:p>
            <a:pPr marL="342900" indent="-342900">
              <a:defRPr/>
            </a:pPr>
            <a:r>
              <a:rPr lang="cs-CZ" sz="2400" b="1" dirty="0">
                <a:effectLst>
                  <a:outerShdw blurRad="38100" dist="38100" dir="2700000" algn="tl">
                    <a:srgbClr val="C0C0C0"/>
                  </a:outerShdw>
                </a:effectLst>
                <a:latin typeface="Arial" charset="0"/>
              </a:rPr>
              <a:t>ZP, §387 a §389, společném ustanovení o odpovědnosti za škodu:</a:t>
            </a:r>
          </a:p>
          <a:p>
            <a:pPr marL="266700" indent="-266700">
              <a:spcBef>
                <a:spcPts val="1200"/>
              </a:spcBef>
              <a:buFontTx/>
              <a:buAutoNum type="arabicParenR"/>
              <a:defRPr/>
            </a:pPr>
            <a:r>
              <a:rPr lang="cs-CZ" b="1" dirty="0">
                <a:effectLst>
                  <a:outerShdw blurRad="38100" dist="38100" dir="2700000" algn="tl">
                    <a:srgbClr val="C0C0C0"/>
                  </a:outerShdw>
                </a:effectLst>
                <a:latin typeface="Arial" charset="0"/>
              </a:rPr>
              <a:t>Cestou do zaměstnání a zpět se rozumí cesta z místa zaměstnancova bydliště (ubytování) do místa vstupu do objektu UK nebo na jiné místo určené k plnění pracovních úkolů a zpět.</a:t>
            </a:r>
          </a:p>
          <a:p>
            <a:pPr marL="266700" indent="-266700">
              <a:spcBef>
                <a:spcPts val="1200"/>
              </a:spcBef>
              <a:defRPr/>
            </a:pPr>
            <a:r>
              <a:rPr lang="cs-CZ" b="1" dirty="0">
                <a:effectLst>
                  <a:outerShdw blurRad="38100" dist="38100" dir="2700000" algn="tl">
                    <a:srgbClr val="C0C0C0"/>
                  </a:outerShdw>
                </a:effectLst>
                <a:latin typeface="Arial" charset="0"/>
              </a:rPr>
              <a:t>2) Cesta z obce bydliště zaměstnance na pracoviště nebo do místa     ubytování v jiné obci, která je cílem pracovní cesty, pokud není     současně obcí jeho pravidelného pracoviště, a zpět se posuzuje jako nutný úkon před počátkem práce nebo po jejím skončení.</a:t>
            </a:r>
          </a:p>
          <a:p>
            <a:pPr marL="342900" indent="-342900">
              <a:defRPr/>
            </a:pPr>
            <a:endParaRPr lang="cs-CZ" b="1" dirty="0">
              <a:effectLst>
                <a:outerShdw blurRad="38100" dist="38100" dir="2700000" algn="tl">
                  <a:srgbClr val="C0C0C0"/>
                </a:outerShdw>
              </a:effectLst>
              <a:latin typeface="Arial" charset="0"/>
            </a:endParaRPr>
          </a:p>
          <a:p>
            <a:pPr marL="342900" indent="-342900">
              <a:defRPr/>
            </a:pPr>
            <a:r>
              <a:rPr lang="cs-CZ" b="1" dirty="0">
                <a:effectLst>
                  <a:outerShdw blurRad="38100" dist="38100" dir="2700000" algn="tl">
                    <a:srgbClr val="C0C0C0"/>
                  </a:outerShdw>
                </a:effectLst>
                <a:latin typeface="Arial" charset="0"/>
              </a:rPr>
              <a:t>§ 389</a:t>
            </a:r>
          </a:p>
          <a:p>
            <a:pPr>
              <a:defRPr/>
            </a:pPr>
            <a:r>
              <a:rPr lang="cs-CZ" b="1" dirty="0">
                <a:effectLst>
                  <a:outerShdw blurRad="38100" dist="38100" dir="2700000" algn="tl">
                    <a:srgbClr val="C0C0C0"/>
                  </a:outerShdw>
                </a:effectLst>
                <a:latin typeface="Arial" charset="0"/>
              </a:rPr>
              <a:t>Nepromlčují se práva zaměstnance na náhradu za ztrátu na výdělku z důvodu pracovního úrazu nebo nemoci z povolání nebo jiné škody na zdraví než z důvodu pracovního úrazu nebo nemoci z povolání a práva na náhradu nákladů na výživu pozůstalých. Práva na jednotlivá plnění z nich vyplývající se však promlčují.</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3011" name="Text Box 5"/>
          <p:cNvSpPr txBox="1">
            <a:spLocks noChangeArrowheads="1"/>
          </p:cNvSpPr>
          <p:nvPr/>
        </p:nvSpPr>
        <p:spPr bwMode="auto">
          <a:xfrm>
            <a:off x="539750" y="44450"/>
            <a:ext cx="8158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5. DOPRAVA</a:t>
            </a:r>
          </a:p>
        </p:txBody>
      </p:sp>
      <p:sp>
        <p:nvSpPr>
          <p:cNvPr id="63492" name="Text Box 6"/>
          <p:cNvSpPr txBox="1">
            <a:spLocks noChangeArrowheads="1"/>
          </p:cNvSpPr>
          <p:nvPr/>
        </p:nvSpPr>
        <p:spPr bwMode="auto">
          <a:xfrm>
            <a:off x="477838" y="636588"/>
            <a:ext cx="8280400"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50000"/>
              </a:spcBef>
              <a:buFontTx/>
              <a:buNone/>
              <a:defRPr/>
            </a:pPr>
            <a:r>
              <a:rPr lang="cs-CZ" altLang="cs-CZ" sz="2400" b="1" dirty="0" smtClean="0">
                <a:effectLst>
                  <a:outerShdw blurRad="38100" dist="38100" dir="2700000" algn="tl">
                    <a:srgbClr val="000000">
                      <a:alpha val="43137"/>
                    </a:srgbClr>
                  </a:outerShdw>
                </a:effectLst>
              </a:rPr>
              <a:t>Povinnost:</a:t>
            </a:r>
          </a:p>
          <a:p>
            <a:pPr eaLnBrk="1" hangingPunct="1">
              <a:spcBef>
                <a:spcPts val="1200"/>
              </a:spcBef>
              <a:buFontTx/>
              <a:buChar char="-"/>
              <a:defRPr/>
            </a:pPr>
            <a:r>
              <a:rPr lang="cs-CZ" altLang="cs-CZ" sz="1800" b="1" dirty="0" smtClean="0">
                <a:effectLst>
                  <a:outerShdw blurRad="38100" dist="38100" dir="2700000" algn="tl">
                    <a:srgbClr val="000000">
                      <a:alpha val="43137"/>
                    </a:srgbClr>
                  </a:outerShdw>
                </a:effectLst>
              </a:rPr>
              <a:t>Dodržovat pravidla silničního provozu</a:t>
            </a:r>
          </a:p>
          <a:p>
            <a:pPr eaLnBrk="1" hangingPunct="1">
              <a:spcBef>
                <a:spcPts val="1200"/>
              </a:spcBef>
              <a:buFontTx/>
              <a:buChar char="-"/>
              <a:defRPr/>
            </a:pPr>
            <a:r>
              <a:rPr lang="cs-CZ" altLang="cs-CZ" sz="1800" b="1" dirty="0" smtClean="0">
                <a:effectLst>
                  <a:outerShdw blurRad="38100" dist="38100" dir="2700000" algn="tl">
                    <a:srgbClr val="000000">
                      <a:alpha val="43137"/>
                    </a:srgbClr>
                  </a:outerShdw>
                </a:effectLst>
              </a:rPr>
              <a:t>Používat vyhrazené komunikace (chodníky) a stanovené přechody </a:t>
            </a:r>
          </a:p>
          <a:p>
            <a:pPr eaLnBrk="1" hangingPunct="1">
              <a:spcBef>
                <a:spcPts val="1200"/>
              </a:spcBef>
              <a:buFontTx/>
              <a:buChar char="-"/>
              <a:defRPr/>
            </a:pPr>
            <a:r>
              <a:rPr lang="cs-CZ" altLang="cs-CZ" sz="1800" b="1" dirty="0" smtClean="0">
                <a:effectLst>
                  <a:outerShdw blurRad="38100" dist="38100" dir="2700000" algn="tl">
                    <a:srgbClr val="000000">
                      <a:alpha val="43137"/>
                    </a:srgbClr>
                  </a:outerShdw>
                </a:effectLst>
              </a:rPr>
              <a:t>Při chůzi po vozovce tam, kde není chodník, chodit po levé straně komunikace </a:t>
            </a:r>
          </a:p>
          <a:p>
            <a:pPr eaLnBrk="1" hangingPunct="1">
              <a:spcBef>
                <a:spcPts val="1200"/>
              </a:spcBef>
              <a:buFontTx/>
              <a:buChar char="-"/>
              <a:defRPr/>
            </a:pPr>
            <a:r>
              <a:rPr lang="cs-CZ" altLang="cs-CZ" sz="1800" b="1" dirty="0" smtClean="0">
                <a:effectLst>
                  <a:outerShdw blurRad="38100" dist="38100" dir="2700000" algn="tl">
                    <a:srgbClr val="000000">
                      <a:alpha val="43137"/>
                    </a:srgbClr>
                  </a:outerShdw>
                </a:effectLst>
              </a:rPr>
              <a:t>Před vstupem do vozovky se přesvědčit, zda není ohrožen projíždějícími vozidly</a:t>
            </a:r>
          </a:p>
          <a:p>
            <a:pPr eaLnBrk="1" hangingPunct="1">
              <a:lnSpc>
                <a:spcPct val="150000"/>
              </a:lnSpc>
              <a:spcBef>
                <a:spcPct val="0"/>
              </a:spcBef>
              <a:buFontTx/>
              <a:buNone/>
              <a:defRPr/>
            </a:pPr>
            <a:endParaRPr lang="cs-CZ" altLang="cs-CZ" sz="1800" b="1" dirty="0" smtClean="0"/>
          </a:p>
          <a:p>
            <a:pPr eaLnBrk="1" hangingPunct="1">
              <a:lnSpc>
                <a:spcPct val="150000"/>
              </a:lnSpc>
              <a:spcBef>
                <a:spcPct val="0"/>
              </a:spcBef>
              <a:buFontTx/>
              <a:buNone/>
              <a:defRPr/>
            </a:pPr>
            <a:r>
              <a:rPr lang="cs-CZ" altLang="cs-CZ" sz="2000" b="1" dirty="0" smtClean="0">
                <a:effectLst>
                  <a:outerShdw blurRad="38100" dist="38100" dir="2700000" algn="tl">
                    <a:srgbClr val="000000">
                      <a:alpha val="43137"/>
                    </a:srgbClr>
                  </a:outerShdw>
                </a:effectLst>
              </a:rPr>
              <a:t>Všichni účastníci silničního provozu jsou povinni respektovat:</a:t>
            </a:r>
          </a:p>
          <a:p>
            <a:pPr eaLnBrk="1" hangingPunct="1">
              <a:lnSpc>
                <a:spcPct val="150000"/>
              </a:lnSpc>
              <a:spcBef>
                <a:spcPct val="0"/>
              </a:spcBef>
              <a:buFont typeface="Wingdings" pitchFamily="2" charset="2"/>
              <a:buChar char="ü"/>
              <a:defRPr/>
            </a:pPr>
            <a:r>
              <a:rPr lang="cs-CZ" altLang="cs-CZ" sz="1800" b="1" dirty="0" smtClean="0">
                <a:effectLst>
                  <a:outerShdw blurRad="38100" dist="38100" dir="2700000" algn="tl">
                    <a:srgbClr val="000000">
                      <a:alpha val="43137"/>
                    </a:srgbClr>
                  </a:outerShdw>
                </a:effectLst>
              </a:rPr>
              <a:t>Bezpečnostní a dopravní značky</a:t>
            </a:r>
          </a:p>
          <a:p>
            <a:pPr eaLnBrk="1" hangingPunct="1">
              <a:lnSpc>
                <a:spcPct val="150000"/>
              </a:lnSpc>
              <a:spcBef>
                <a:spcPct val="0"/>
              </a:spcBef>
              <a:buFont typeface="Wingdings" pitchFamily="2" charset="2"/>
              <a:buChar char="ü"/>
              <a:defRPr/>
            </a:pPr>
            <a:r>
              <a:rPr lang="cs-CZ" altLang="cs-CZ" sz="1800" b="1" dirty="0" smtClean="0">
                <a:effectLst>
                  <a:outerShdw blurRad="38100" dist="38100" dir="2700000" algn="tl">
                    <a:srgbClr val="000000">
                      <a:alpha val="43137"/>
                    </a:srgbClr>
                  </a:outerShdw>
                </a:effectLst>
              </a:rPr>
              <a:t> Signály </a:t>
            </a:r>
          </a:p>
          <a:p>
            <a:pPr eaLnBrk="1" hangingPunct="1">
              <a:lnSpc>
                <a:spcPct val="150000"/>
              </a:lnSpc>
              <a:spcBef>
                <a:spcPct val="0"/>
              </a:spcBef>
              <a:buFont typeface="Wingdings" pitchFamily="2" charset="2"/>
              <a:buChar char="ü"/>
              <a:defRPr/>
            </a:pPr>
            <a:r>
              <a:rPr lang="cs-CZ" altLang="cs-CZ" sz="1800" b="1" dirty="0" smtClean="0">
                <a:effectLst>
                  <a:outerShdw blurRad="38100" dist="38100" dir="2700000" algn="tl">
                    <a:srgbClr val="000000">
                      <a:alpha val="43137"/>
                    </a:srgbClr>
                  </a:outerShdw>
                </a:effectLst>
              </a:rPr>
              <a:t> Tabulky</a:t>
            </a:r>
          </a:p>
          <a:p>
            <a:pPr eaLnBrk="1" hangingPunct="1">
              <a:lnSpc>
                <a:spcPct val="150000"/>
              </a:lnSpc>
              <a:spcBef>
                <a:spcPct val="0"/>
              </a:spcBef>
              <a:buFont typeface="Wingdings" pitchFamily="2" charset="2"/>
              <a:buChar char="ü"/>
              <a:defRPr/>
            </a:pPr>
            <a:r>
              <a:rPr lang="cs-CZ" altLang="cs-CZ" sz="1800" b="1" dirty="0" smtClean="0">
                <a:effectLst>
                  <a:outerShdw blurRad="38100" dist="38100" dir="2700000" algn="tl">
                    <a:srgbClr val="000000">
                      <a:alpha val="43137"/>
                    </a:srgbClr>
                  </a:outerShdw>
                </a:effectLst>
              </a:rPr>
              <a:t> Chovat se ukázněně</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4035"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6. ELEKTRICKÁ ZAŘÍZENÍ</a:t>
            </a:r>
          </a:p>
        </p:txBody>
      </p:sp>
      <p:sp>
        <p:nvSpPr>
          <p:cNvPr id="81926" name="Text Box 6"/>
          <p:cNvSpPr txBox="1">
            <a:spLocks noChangeArrowheads="1"/>
          </p:cNvSpPr>
          <p:nvPr/>
        </p:nvSpPr>
        <p:spPr bwMode="auto">
          <a:xfrm>
            <a:off x="366713" y="646113"/>
            <a:ext cx="8424862" cy="5508625"/>
          </a:xfrm>
          <a:prstGeom prst="rect">
            <a:avLst/>
          </a:prstGeom>
          <a:noFill/>
          <a:ln w="9525">
            <a:noFill/>
            <a:miter lim="800000"/>
            <a:headEnd/>
            <a:tailEnd/>
          </a:ln>
          <a:effectLst/>
        </p:spPr>
        <p:txBody>
          <a:bodyPr>
            <a:spAutoFit/>
          </a:bodyPr>
          <a:lstStyle/>
          <a:p>
            <a:pPr marL="342900" indent="-342900">
              <a:spcBef>
                <a:spcPct val="50000"/>
              </a:spcBef>
              <a:defRPr/>
            </a:pPr>
            <a:r>
              <a:rPr lang="cs-CZ" sz="2000" b="1" u="sng" dirty="0">
                <a:solidFill>
                  <a:srgbClr val="3333FF"/>
                </a:solidFill>
                <a:effectLst>
                  <a:outerShdw blurRad="38100" dist="38100" dir="2700000" algn="tl">
                    <a:srgbClr val="C0C0C0"/>
                  </a:outerShdw>
                </a:effectLst>
                <a:latin typeface="Arial" charset="0"/>
              </a:rPr>
              <a:t>Zaměstnanci seznámení</a:t>
            </a:r>
          </a:p>
          <a:p>
            <a:pPr marL="342900" indent="-342900">
              <a:spcBef>
                <a:spcPts val="1200"/>
              </a:spcBef>
              <a:buFontTx/>
              <a:buChar char="-"/>
              <a:defRPr/>
            </a:pPr>
            <a:r>
              <a:rPr lang="cs-CZ" b="1" dirty="0">
                <a:effectLst>
                  <a:outerShdw blurRad="38100" dist="38100" dir="2700000" algn="tl">
                    <a:srgbClr val="C0C0C0"/>
                  </a:outerShdw>
                </a:effectLst>
                <a:latin typeface="Arial" charset="0"/>
              </a:rPr>
              <a:t>Jsou ti, kteří byli organizací v rozsahu své činnosti seznámeni s předpisy o zacházení s elektrickými zařízeními a upozorněni na možné ohrožení těmito zařízeními</a:t>
            </a:r>
          </a:p>
          <a:p>
            <a:pPr marL="342900" indent="-342900">
              <a:spcBef>
                <a:spcPts val="1200"/>
              </a:spcBef>
              <a:buFontTx/>
              <a:buChar char="-"/>
              <a:defRPr/>
            </a:pPr>
            <a:r>
              <a:rPr lang="cs-CZ" b="1" dirty="0">
                <a:effectLst>
                  <a:outerShdw blurRad="38100" dist="38100" dir="2700000" algn="tl">
                    <a:srgbClr val="C0C0C0"/>
                  </a:outerShdw>
                </a:effectLst>
                <a:latin typeface="Arial" charset="0"/>
              </a:rPr>
              <a:t>Nesmí pracovat na živých částech elektrického zařízení ani se jich dotýkat</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sami obsluhovat elektrická zařízení malého a nízkého napětí </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zapínat a vypínat jednoduchá elektrická zařízení</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přemisťovat a prodlužovat pohyblivé přívody spojovacími šňůrami opatřenými příslušnými spojovacími částmi (tzv. „prodlužovací kabely“)</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vyměňovat závitové a přístrojové pojistky za nové pojistky stejné hodnoty</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vyměňovat žárovky</a:t>
            </a:r>
          </a:p>
          <a:p>
            <a:pPr marL="342900" indent="-342900">
              <a:spcBef>
                <a:spcPts val="1200"/>
              </a:spcBef>
              <a:buFontTx/>
              <a:buChar char="-"/>
              <a:defRPr/>
            </a:pPr>
            <a:r>
              <a:rPr lang="cs-CZ" b="1" dirty="0">
                <a:effectLst>
                  <a:outerShdw blurRad="38100" dist="38100" dir="2700000" algn="tl">
                    <a:srgbClr val="C0C0C0"/>
                  </a:outerShdw>
                </a:effectLst>
                <a:latin typeface="Arial" charset="0"/>
              </a:rPr>
              <a:t>Mohou udržovat elektrické spotřebiče podle návodu k obsluze</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5059" name="Text Box 5"/>
          <p:cNvSpPr txBox="1">
            <a:spLocks noChangeArrowheads="1"/>
          </p:cNvSpPr>
          <p:nvPr/>
        </p:nvSpPr>
        <p:spPr bwMode="auto">
          <a:xfrm>
            <a:off x="539750" y="44450"/>
            <a:ext cx="8158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7. PRÁCE S NÁŘADÍM</a:t>
            </a:r>
          </a:p>
        </p:txBody>
      </p:sp>
      <p:sp>
        <p:nvSpPr>
          <p:cNvPr id="86022" name="Text Box 6"/>
          <p:cNvSpPr txBox="1">
            <a:spLocks noChangeArrowheads="1"/>
          </p:cNvSpPr>
          <p:nvPr/>
        </p:nvSpPr>
        <p:spPr bwMode="auto">
          <a:xfrm>
            <a:off x="468313" y="620713"/>
            <a:ext cx="8423275" cy="5200650"/>
          </a:xfrm>
          <a:prstGeom prst="rect">
            <a:avLst/>
          </a:prstGeom>
          <a:noFill/>
          <a:ln w="9525">
            <a:noFill/>
            <a:miter lim="800000"/>
            <a:headEnd/>
            <a:tailEnd/>
          </a:ln>
          <a:effectLst/>
        </p:spPr>
        <p:txBody>
          <a:bodyPr>
            <a:spAutoFit/>
          </a:bodyPr>
          <a:lstStyle/>
          <a:p>
            <a:pPr>
              <a:spcBef>
                <a:spcPts val="1200"/>
              </a:spcBef>
              <a:defRPr/>
            </a:pPr>
            <a:r>
              <a:rPr lang="cs-CZ" b="1" dirty="0">
                <a:effectLst>
                  <a:outerShdw blurRad="38100" dist="38100" dir="2700000" algn="tl">
                    <a:srgbClr val="000000">
                      <a:alpha val="43137"/>
                    </a:srgbClr>
                  </a:outerShdw>
                </a:effectLst>
                <a:latin typeface="Arial" charset="0"/>
              </a:rPr>
              <a:t>Ruční nářadí patří k základním pracovním pomůckám, zejména při řemeslnických pracích, údržbě, opravách, montážích a  demontážích. Je určeno k opracování materiálu, montážním, dokončovacím, pomocným a jiným pracím, u nichž je pohyb nástroje vyvozen působením ruky pracovníka.</a:t>
            </a:r>
          </a:p>
          <a:p>
            <a:pPr marL="342900" indent="-342900">
              <a:spcBef>
                <a:spcPts val="1200"/>
              </a:spcBef>
              <a:defRPr/>
            </a:pPr>
            <a:endParaRPr lang="cs-CZ" b="1" dirty="0">
              <a:effectLst>
                <a:outerShdw blurRad="38100" dist="38100" dir="2700000" algn="tl">
                  <a:srgbClr val="000000">
                    <a:alpha val="43137"/>
                  </a:srgbClr>
                </a:outerShdw>
              </a:effectLst>
              <a:latin typeface="Arial" charset="0"/>
            </a:endParaRPr>
          </a:p>
          <a:p>
            <a:pPr marL="342900" indent="-342900">
              <a:spcBef>
                <a:spcPts val="1200"/>
              </a:spcBef>
              <a:defRPr/>
            </a:pPr>
            <a:r>
              <a:rPr lang="cs-CZ" b="1" u="sng" dirty="0">
                <a:effectLst>
                  <a:outerShdw blurRad="38100" dist="38100" dir="2700000" algn="tl">
                    <a:srgbClr val="000000">
                      <a:alpha val="43137"/>
                    </a:srgbClr>
                  </a:outerShdw>
                </a:effectLst>
                <a:latin typeface="Arial" charset="0"/>
              </a:rPr>
              <a:t>Rizika při práci s ručním nářadím:</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sečné, řezné, bodné, tržné rány, přimáčknutí, otlaky, zhmožděniny, podlitiny, při nežádoucím kontaktu nářadí s rukou;</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úrazy očí;</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vyklouznutí nářadí z ruky;</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pořezání, píchnutí;</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zasažení pracovníka uvolněným nástrojem;</a:t>
            </a:r>
          </a:p>
          <a:p>
            <a:pPr marL="628650" indent="-266700">
              <a:spcBef>
                <a:spcPts val="1200"/>
              </a:spcBef>
              <a:buFontTx/>
              <a:buChar char="-"/>
              <a:defRPr/>
            </a:pPr>
            <a:r>
              <a:rPr lang="cs-CZ" b="1" dirty="0">
                <a:effectLst>
                  <a:outerShdw blurRad="38100" dist="38100" dir="2700000" algn="tl">
                    <a:srgbClr val="000000">
                      <a:alpha val="43137"/>
                    </a:srgbClr>
                  </a:outerShdw>
                </a:effectLst>
                <a:latin typeface="Arial" charset="0"/>
              </a:rPr>
              <a:t>pád nářadí ze zvýšených pracovišť.</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6083"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8. OBSLUHA STROJŮ A ZAŘÍZENÍ</a:t>
            </a:r>
          </a:p>
        </p:txBody>
      </p:sp>
      <p:sp>
        <p:nvSpPr>
          <p:cNvPr id="89094" name="Text Box 6"/>
          <p:cNvSpPr txBox="1">
            <a:spLocks noChangeArrowheads="1"/>
          </p:cNvSpPr>
          <p:nvPr/>
        </p:nvSpPr>
        <p:spPr bwMode="auto">
          <a:xfrm>
            <a:off x="468313" y="450850"/>
            <a:ext cx="8423275" cy="6432550"/>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C0C0C0"/>
                  </a:outerShdw>
                </a:effectLst>
                <a:latin typeface="Arial" charset="0"/>
              </a:rPr>
              <a:t>Používáním zařízení je činnost spojená zejména se spouštěním, zastavováním, dopravou, opravou, seřizováním, manipulací, úpravou, údržbou a čištěním po celou dobu jeho provozu; </a:t>
            </a:r>
          </a:p>
          <a:p>
            <a:pPr marL="266700" indent="-266700">
              <a:spcBef>
                <a:spcPts val="1200"/>
              </a:spcBef>
              <a:buFontTx/>
              <a:buChar char="-"/>
              <a:defRPr/>
            </a:pPr>
            <a:r>
              <a:rPr lang="cs-CZ" b="1" dirty="0">
                <a:effectLst>
                  <a:outerShdw blurRad="38100" dist="38100" dir="2700000" algn="tl">
                    <a:srgbClr val="C0C0C0"/>
                  </a:outerShdw>
                </a:effectLst>
                <a:latin typeface="Arial" charset="0"/>
              </a:rPr>
              <a:t>Nebezpečným prostorem je prostor uvnitř nebo vně zařízení, ve kterém je zaměstnanec vystaven riziku ohrožení zdraví;</a:t>
            </a:r>
          </a:p>
          <a:p>
            <a:pPr marL="266700" indent="-266700">
              <a:spcBef>
                <a:spcPts val="1200"/>
              </a:spcBef>
              <a:buFontTx/>
              <a:buChar char="-"/>
              <a:defRPr/>
            </a:pPr>
            <a:r>
              <a:rPr lang="cs-CZ" b="1" dirty="0">
                <a:effectLst>
                  <a:outerShdw blurRad="38100" dist="38100" dir="2700000" algn="tl">
                    <a:srgbClr val="C0C0C0"/>
                  </a:outerShdw>
                </a:effectLst>
                <a:latin typeface="Arial" charset="0"/>
              </a:rPr>
              <a:t>Ochranným zařízením je mechanické, elektrické, elektronické nebo jiné obdobné zařízení sloužící k bezpečnosti a ochraně života a zdraví zaměstnanců;</a:t>
            </a:r>
          </a:p>
          <a:p>
            <a:pPr marL="266700" indent="-266700">
              <a:spcBef>
                <a:spcPts val="1200"/>
              </a:spcBef>
              <a:buFontTx/>
              <a:buChar char="-"/>
              <a:defRPr/>
            </a:pPr>
            <a:r>
              <a:rPr lang="cs-CZ" b="1" dirty="0">
                <a:effectLst>
                  <a:outerShdw blurRad="38100" dist="38100" dir="2700000" algn="tl">
                    <a:srgbClr val="C0C0C0"/>
                  </a:outerShdw>
                </a:effectLst>
                <a:latin typeface="Arial" charset="0"/>
              </a:rPr>
              <a:t>Obsluhou je zaměstnanec, který zařízení používá a je k této činnosti oprávněn;</a:t>
            </a:r>
          </a:p>
          <a:p>
            <a:pPr marL="266700" indent="-266700">
              <a:spcBef>
                <a:spcPts val="1200"/>
              </a:spcBef>
              <a:buFontTx/>
              <a:buChar char="-"/>
              <a:defRPr/>
            </a:pPr>
            <a:r>
              <a:rPr lang="cs-CZ" b="1" dirty="0">
                <a:effectLst>
                  <a:outerShdw blurRad="38100" dist="38100" dir="2700000" algn="tl">
                    <a:srgbClr val="C0C0C0"/>
                  </a:outerShdw>
                </a:effectLst>
                <a:latin typeface="Arial" charset="0"/>
              </a:rPr>
              <a:t>Místním provozním bezpečnostním předpisem je předpis zaměstnavatele upravující zejména pracovní technologické postupy pro používání zařízení a pravidla pohybu zařízení a zaměstnanců v prostorech a na pracovištích zaměstnavatele;</a:t>
            </a:r>
          </a:p>
          <a:p>
            <a:pPr marL="266700" indent="-266700">
              <a:spcBef>
                <a:spcPts val="1200"/>
              </a:spcBef>
              <a:buFontTx/>
              <a:buChar char="-"/>
              <a:defRPr/>
            </a:pPr>
            <a:r>
              <a:rPr lang="cs-CZ" b="1" dirty="0">
                <a:effectLst>
                  <a:outerShdw blurRad="38100" dist="38100" dir="2700000" algn="tl">
                    <a:srgbClr val="C0C0C0"/>
                  </a:outerShdw>
                </a:effectLst>
                <a:latin typeface="Arial" charset="0"/>
              </a:rPr>
              <a:t>Oprava, seřizování, úprava, údržba a čištění zařízení se provádějí, jen je – li zařízení odpojeno od přívodů energií; není – li to technicky možné, učiní se vhodná ochranná opatření;</a:t>
            </a:r>
          </a:p>
          <a:p>
            <a:pPr marL="266700" indent="-266700">
              <a:spcBef>
                <a:spcPts val="1200"/>
              </a:spcBef>
              <a:buFontTx/>
              <a:buChar char="-"/>
              <a:defRPr/>
            </a:pPr>
            <a:r>
              <a:rPr lang="cs-CZ" b="1" dirty="0">
                <a:effectLst>
                  <a:outerShdw blurRad="38100" dist="38100" dir="2700000" algn="tl">
                    <a:srgbClr val="C0C0C0"/>
                  </a:outerShdw>
                </a:effectLst>
                <a:latin typeface="Arial" charset="0"/>
              </a:rPr>
              <a:t>Postup stanoví místní provozní bezpečnostní předpis.</a:t>
            </a:r>
          </a:p>
          <a:p>
            <a:pPr marL="266700" indent="-266700">
              <a:spcBef>
                <a:spcPts val="1200"/>
              </a:spcBef>
              <a:defRPr/>
            </a:pPr>
            <a:r>
              <a:rPr lang="cs-CZ" b="1" dirty="0">
                <a:effectLst>
                  <a:outerShdw blurRad="38100" dist="38100" dir="2700000" algn="tl">
                    <a:srgbClr val="C0C0C0"/>
                  </a:outerShdw>
                </a:effectLst>
                <a:latin typeface="Arial" charset="0"/>
              </a:rPr>
              <a:t>	</a:t>
            </a:r>
            <a:r>
              <a:rPr lang="cs-CZ" b="1" dirty="0">
                <a:solidFill>
                  <a:srgbClr val="FF0000"/>
                </a:solidFill>
                <a:effectLst>
                  <a:outerShdw blurRad="38100" dist="38100" dir="2700000" algn="tl">
                    <a:srgbClr val="C0C0C0"/>
                  </a:outerShdw>
                </a:effectLst>
                <a:latin typeface="Arial" charset="0"/>
              </a:rPr>
              <a:t>NV č. 378/2001 Sb. kterým se stanoví bližší požadavky na stroje</a:t>
            </a:r>
            <a:endParaRPr lang="cs-CZ" b="1"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7107"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9. MANIPULACE S BŘEMENY</a:t>
            </a:r>
          </a:p>
        </p:txBody>
      </p:sp>
      <p:sp>
        <p:nvSpPr>
          <p:cNvPr id="95238" name="Text Box 6"/>
          <p:cNvSpPr txBox="1">
            <a:spLocks noChangeArrowheads="1"/>
          </p:cNvSpPr>
          <p:nvPr/>
        </p:nvSpPr>
        <p:spPr bwMode="auto">
          <a:xfrm>
            <a:off x="468313" y="620713"/>
            <a:ext cx="8423275" cy="4462462"/>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C0C0C0"/>
                  </a:outerShdw>
                </a:effectLst>
                <a:latin typeface="Arial" charset="0"/>
              </a:rPr>
              <a:t>Přepravování nebo nošení břemene jedním nebo více zaměstnanci včetně jeho zvedání, pokládání, strkání, tahání, posunování nebo přemisťování – možnost poškození páteře zaměstnance; </a:t>
            </a:r>
          </a:p>
          <a:p>
            <a:pPr marL="266700" indent="-266700">
              <a:spcBef>
                <a:spcPts val="1200"/>
              </a:spcBef>
              <a:buFontTx/>
              <a:buChar char="-"/>
              <a:defRPr/>
            </a:pPr>
            <a:r>
              <a:rPr lang="cs-CZ" b="1" dirty="0">
                <a:effectLst>
                  <a:outerShdw blurRad="38100" dist="38100" dir="2700000" algn="tl">
                    <a:srgbClr val="C0C0C0"/>
                  </a:outerShdw>
                </a:effectLst>
                <a:latin typeface="Arial" charset="0"/>
              </a:rPr>
              <a:t>Ruční manipulace s břemeny jako rizikový faktor musí být      omezována;</a:t>
            </a:r>
          </a:p>
          <a:p>
            <a:pPr marL="266700" indent="-266700">
              <a:spcBef>
                <a:spcPts val="1200"/>
              </a:spcBef>
              <a:buFontTx/>
              <a:buChar char="-"/>
              <a:defRPr/>
            </a:pPr>
            <a:r>
              <a:rPr lang="cs-CZ" b="1" dirty="0">
                <a:effectLst>
                  <a:outerShdw blurRad="38100" dist="38100" dir="2700000" algn="tl">
                    <a:srgbClr val="C0C0C0"/>
                  </a:outerShdw>
                </a:effectLst>
                <a:latin typeface="Arial" charset="0"/>
              </a:rPr>
              <a:t>Pokud je ruční manipulace s břemeny nevyhnutelná, musí být pracoviště uspořádána tak, aby byla manipulace s břemeny co nejbezpečnější a neohrožovala zdraví zaměstnanců;</a:t>
            </a:r>
          </a:p>
          <a:p>
            <a:pPr marL="266700" indent="-266700">
              <a:spcBef>
                <a:spcPts val="1200"/>
              </a:spcBef>
              <a:buFontTx/>
              <a:buChar char="-"/>
              <a:defRPr/>
            </a:pPr>
            <a:r>
              <a:rPr lang="cs-CZ" b="1" dirty="0">
                <a:effectLst>
                  <a:outerShdw blurRad="38100" dist="38100" dir="2700000" algn="tl">
                    <a:srgbClr val="C0C0C0"/>
                  </a:outerShdw>
                </a:effectLst>
                <a:latin typeface="Arial" charset="0"/>
              </a:rPr>
              <a:t>Musí být učiněna vhodná opatření a použity vhodné mechanizační prostředky k omezení rizika, zejména poškození páteře; </a:t>
            </a:r>
          </a:p>
          <a:p>
            <a:pPr marL="266700" indent="-266700">
              <a:spcBef>
                <a:spcPts val="1200"/>
              </a:spcBef>
              <a:buFontTx/>
              <a:buChar char="-"/>
              <a:defRPr/>
            </a:pPr>
            <a:r>
              <a:rPr lang="cs-CZ" b="1" dirty="0">
                <a:effectLst>
                  <a:outerShdw blurRad="38100" dist="38100" dir="2700000" algn="tl">
                    <a:srgbClr val="C0C0C0"/>
                  </a:outerShdw>
                </a:effectLst>
                <a:latin typeface="Arial" charset="0"/>
              </a:rPr>
              <a:t> Podmínky dané práce musí být před jejím zahájením posouzeny a vyhodnoceny zejména po stránce vlastností břemene a musí být přijata opatření především k ochraně bederní páteře před jejím poškozením.</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8131" name="Text Box 5"/>
          <p:cNvSpPr txBox="1">
            <a:spLocks noChangeArrowheads="1"/>
          </p:cNvSpPr>
          <p:nvPr/>
        </p:nvSpPr>
        <p:spPr bwMode="auto">
          <a:xfrm>
            <a:off x="468313" y="44450"/>
            <a:ext cx="8229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9. MANIPULACE S BŘEMENY</a:t>
            </a:r>
          </a:p>
        </p:txBody>
      </p:sp>
      <p:sp>
        <p:nvSpPr>
          <p:cNvPr id="99334" name="Text Box 6"/>
          <p:cNvSpPr txBox="1">
            <a:spLocks noChangeArrowheads="1"/>
          </p:cNvSpPr>
          <p:nvPr/>
        </p:nvSpPr>
        <p:spPr bwMode="auto">
          <a:xfrm>
            <a:off x="468313" y="908050"/>
            <a:ext cx="8351837" cy="5109091"/>
          </a:xfrm>
          <a:prstGeom prst="rect">
            <a:avLst/>
          </a:prstGeom>
          <a:noFill/>
          <a:ln w="9525">
            <a:noFill/>
            <a:miter lim="800000"/>
            <a:headEnd/>
            <a:tailEnd/>
          </a:ln>
          <a:effectLst/>
        </p:spPr>
        <p:txBody>
          <a:bodyPr>
            <a:spAutoFit/>
          </a:bodyPr>
          <a:lstStyle/>
          <a:p>
            <a:pPr marL="342900" indent="-342900">
              <a:spcBef>
                <a:spcPct val="50000"/>
              </a:spcBef>
              <a:defRPr/>
            </a:pPr>
            <a:r>
              <a:rPr lang="cs-CZ" b="1" u="sng" dirty="0">
                <a:solidFill>
                  <a:srgbClr val="3333FF"/>
                </a:solidFill>
                <a:effectLst>
                  <a:outerShdw blurRad="38100" dist="38100" dir="2700000" algn="tl">
                    <a:srgbClr val="C0C0C0"/>
                  </a:outerShdw>
                </a:effectLst>
                <a:latin typeface="Arial" charset="0"/>
              </a:rPr>
              <a:t>Hmotnostní limity</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Ženy – 3 kg – práce v sedě</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Ženy </a:t>
            </a:r>
            <a:r>
              <a:rPr lang="cs-CZ" b="1" dirty="0">
                <a:effectLst>
                  <a:outerShdw blurRad="38100" dist="38100" dir="2700000" algn="tl">
                    <a:srgbClr val="C0C0C0"/>
                  </a:outerShdw>
                </a:effectLst>
                <a:latin typeface="Arial" charset="0"/>
              </a:rPr>
              <a:t>– 15 kg – časté zvedání a přenášení</a:t>
            </a:r>
          </a:p>
          <a:p>
            <a:pPr marL="266700" indent="-266700">
              <a:spcBef>
                <a:spcPts val="1200"/>
              </a:spcBef>
              <a:buFontTx/>
              <a:buChar char="-"/>
              <a:defRPr/>
            </a:pPr>
            <a:r>
              <a:rPr lang="cs-CZ" b="1" dirty="0">
                <a:effectLst>
                  <a:outerShdw blurRad="38100" dist="38100" dir="2700000" algn="tl">
                    <a:srgbClr val="C0C0C0"/>
                  </a:outerShdw>
                </a:effectLst>
                <a:latin typeface="Arial" charset="0"/>
              </a:rPr>
              <a:t>Ženy – 20 kg – občasné zvedání a přenášení</a:t>
            </a:r>
          </a:p>
          <a:p>
            <a:pPr marL="266700" indent="-266700">
              <a:spcBef>
                <a:spcPts val="1200"/>
              </a:spcBef>
              <a:buFontTx/>
              <a:buChar char="-"/>
              <a:defRPr/>
            </a:pPr>
            <a:r>
              <a:rPr lang="cs-CZ" b="1" dirty="0">
                <a:effectLst>
                  <a:outerShdw blurRad="38100" dist="38100" dir="2700000" algn="tl">
                    <a:srgbClr val="C0C0C0"/>
                  </a:outerShdw>
                </a:effectLst>
                <a:latin typeface="Arial" charset="0"/>
              </a:rPr>
              <a:t>Těhotné ženy – </a:t>
            </a:r>
            <a:r>
              <a:rPr lang="cs-CZ" b="1" dirty="0" smtClean="0">
                <a:effectLst>
                  <a:outerShdw blurRad="38100" dist="38100" dir="2700000" algn="tl">
                    <a:srgbClr val="C0C0C0"/>
                  </a:outerShdw>
                </a:effectLst>
                <a:latin typeface="Arial" charset="0"/>
              </a:rPr>
              <a:t>2 kg </a:t>
            </a:r>
            <a:r>
              <a:rPr lang="cs-CZ" b="1" dirty="0">
                <a:effectLst>
                  <a:outerShdw blurRad="38100" dist="38100" dir="2700000" algn="tl">
                    <a:srgbClr val="C0C0C0"/>
                  </a:outerShdw>
                </a:effectLst>
                <a:latin typeface="Arial" charset="0"/>
              </a:rPr>
              <a:t>práce v sedě</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Těhotné ženy </a:t>
            </a:r>
            <a:r>
              <a:rPr lang="cs-CZ" b="1" dirty="0">
                <a:effectLst>
                  <a:outerShdw blurRad="38100" dist="38100" dir="2700000" algn="tl">
                    <a:srgbClr val="C0C0C0"/>
                  </a:outerShdw>
                </a:effectLst>
                <a:latin typeface="Arial" charset="0"/>
              </a:rPr>
              <a:t>– </a:t>
            </a:r>
            <a:r>
              <a:rPr lang="cs-CZ" b="1" dirty="0" smtClean="0">
                <a:effectLst>
                  <a:outerShdw blurRad="38100" dist="38100" dir="2700000" algn="tl">
                    <a:srgbClr val="C0C0C0"/>
                  </a:outerShdw>
                </a:effectLst>
                <a:latin typeface="Arial" charset="0"/>
              </a:rPr>
              <a:t>5 </a:t>
            </a:r>
            <a:r>
              <a:rPr lang="cs-CZ" b="1" dirty="0">
                <a:effectLst>
                  <a:outerShdw blurRad="38100" dist="38100" dir="2700000" algn="tl">
                    <a:srgbClr val="C0C0C0"/>
                  </a:outerShdw>
                </a:effectLst>
                <a:latin typeface="Arial" charset="0"/>
              </a:rPr>
              <a:t>kg – časté zvedání a přenášení</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Těhotné ženy </a:t>
            </a:r>
            <a:r>
              <a:rPr lang="cs-CZ" b="1" dirty="0">
                <a:effectLst>
                  <a:outerShdw blurRad="38100" dist="38100" dir="2700000" algn="tl">
                    <a:srgbClr val="C0C0C0"/>
                  </a:outerShdw>
                </a:effectLst>
                <a:latin typeface="Arial" charset="0"/>
              </a:rPr>
              <a:t>– </a:t>
            </a:r>
            <a:r>
              <a:rPr lang="cs-CZ" b="1" dirty="0" smtClean="0">
                <a:effectLst>
                  <a:outerShdw blurRad="38100" dist="38100" dir="2700000" algn="tl">
                    <a:srgbClr val="C0C0C0"/>
                  </a:outerShdw>
                </a:effectLst>
                <a:latin typeface="Arial" charset="0"/>
              </a:rPr>
              <a:t>10 </a:t>
            </a:r>
            <a:r>
              <a:rPr lang="cs-CZ" b="1" dirty="0">
                <a:effectLst>
                  <a:outerShdw blurRad="38100" dist="38100" dir="2700000" algn="tl">
                    <a:srgbClr val="C0C0C0"/>
                  </a:outerShdw>
                </a:effectLst>
                <a:latin typeface="Arial" charset="0"/>
              </a:rPr>
              <a:t>kg – občasné zvedání a přenášení</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Chlapci </a:t>
            </a:r>
            <a:r>
              <a:rPr lang="cs-CZ" b="1" dirty="0">
                <a:effectLst>
                  <a:outerShdw blurRad="38100" dist="38100" dir="2700000" algn="tl">
                    <a:srgbClr val="C0C0C0"/>
                  </a:outerShdw>
                </a:effectLst>
                <a:latin typeface="Arial" charset="0"/>
              </a:rPr>
              <a:t>(17 – 18 let)  – 20 kg</a:t>
            </a:r>
          </a:p>
          <a:p>
            <a:pPr marL="266700" indent="-266700">
              <a:spcBef>
                <a:spcPts val="1200"/>
              </a:spcBef>
              <a:buFontTx/>
              <a:buChar char="-"/>
              <a:defRPr/>
            </a:pPr>
            <a:r>
              <a:rPr lang="cs-CZ" b="1" dirty="0">
                <a:effectLst>
                  <a:outerShdw blurRad="38100" dist="38100" dir="2700000" algn="tl">
                    <a:srgbClr val="C0C0C0"/>
                  </a:outerShdw>
                </a:effectLst>
                <a:latin typeface="Arial" charset="0"/>
              </a:rPr>
              <a:t>Dívky (16 – 18 let) – 15 kg</a:t>
            </a: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Muži </a:t>
            </a:r>
            <a:r>
              <a:rPr lang="cs-CZ" b="1" dirty="0">
                <a:effectLst>
                  <a:outerShdw blurRad="38100" dist="38100" dir="2700000" algn="tl">
                    <a:srgbClr val="C0C0C0"/>
                  </a:outerShdw>
                </a:effectLst>
                <a:latin typeface="Arial" charset="0"/>
              </a:rPr>
              <a:t>– </a:t>
            </a:r>
            <a:r>
              <a:rPr lang="cs-CZ" b="1" dirty="0" smtClean="0">
                <a:effectLst>
                  <a:outerShdw blurRad="38100" dist="38100" dir="2700000" algn="tl">
                    <a:srgbClr val="C0C0C0"/>
                  </a:outerShdw>
                </a:effectLst>
                <a:latin typeface="Arial" charset="0"/>
              </a:rPr>
              <a:t>5 </a:t>
            </a:r>
            <a:r>
              <a:rPr lang="cs-CZ" b="1" dirty="0">
                <a:effectLst>
                  <a:outerShdw blurRad="38100" dist="38100" dir="2700000" algn="tl">
                    <a:srgbClr val="C0C0C0"/>
                  </a:outerShdw>
                </a:effectLst>
                <a:latin typeface="Arial" charset="0"/>
              </a:rPr>
              <a:t>kg – práce v sedě</a:t>
            </a:r>
            <a:endParaRPr lang="cs-CZ" b="1" dirty="0" smtClean="0">
              <a:effectLst>
                <a:outerShdw blurRad="38100" dist="38100" dir="2700000" algn="tl">
                  <a:srgbClr val="C0C0C0"/>
                </a:outerShdw>
              </a:effectLst>
              <a:latin typeface="Arial" charset="0"/>
            </a:endParaRPr>
          </a:p>
          <a:p>
            <a:pPr marL="266700" indent="-266700">
              <a:spcBef>
                <a:spcPts val="1200"/>
              </a:spcBef>
              <a:buFontTx/>
              <a:buChar char="-"/>
              <a:defRPr/>
            </a:pPr>
            <a:r>
              <a:rPr lang="cs-CZ" b="1" dirty="0" smtClean="0">
                <a:effectLst>
                  <a:outerShdw blurRad="38100" dist="38100" dir="2700000" algn="tl">
                    <a:srgbClr val="C0C0C0"/>
                  </a:outerShdw>
                </a:effectLst>
                <a:latin typeface="Arial" charset="0"/>
              </a:rPr>
              <a:t>Muži </a:t>
            </a:r>
            <a:r>
              <a:rPr lang="cs-CZ" b="1" dirty="0">
                <a:effectLst>
                  <a:outerShdw blurRad="38100" dist="38100" dir="2700000" algn="tl">
                    <a:srgbClr val="C0C0C0"/>
                  </a:outerShdw>
                </a:effectLst>
                <a:latin typeface="Arial" charset="0"/>
              </a:rPr>
              <a:t>– 30 kg – časté zvedání a přenášení</a:t>
            </a:r>
          </a:p>
          <a:p>
            <a:pPr marL="266700" indent="-266700">
              <a:spcBef>
                <a:spcPts val="1200"/>
              </a:spcBef>
              <a:buFontTx/>
              <a:buChar char="-"/>
              <a:defRPr/>
            </a:pPr>
            <a:r>
              <a:rPr lang="cs-CZ" b="1" dirty="0">
                <a:effectLst>
                  <a:outerShdw blurRad="38100" dist="38100" dir="2700000" algn="tl">
                    <a:srgbClr val="C0C0C0"/>
                  </a:outerShdw>
                </a:effectLst>
                <a:latin typeface="Arial" charset="0"/>
              </a:rPr>
              <a:t>Muži – 50 kg – občasné zvedání a přenášení</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49155" name="Text Box 5"/>
          <p:cNvSpPr txBox="1">
            <a:spLocks noChangeArrowheads="1"/>
          </p:cNvSpPr>
          <p:nvPr/>
        </p:nvSpPr>
        <p:spPr bwMode="auto">
          <a:xfrm>
            <a:off x="250825" y="44450"/>
            <a:ext cx="8447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10. PRÁCE VE VÝŠKÁCH</a:t>
            </a:r>
          </a:p>
        </p:txBody>
      </p:sp>
      <p:sp>
        <p:nvSpPr>
          <p:cNvPr id="100358" name="Text Box 6"/>
          <p:cNvSpPr txBox="1">
            <a:spLocks noChangeArrowheads="1"/>
          </p:cNvSpPr>
          <p:nvPr/>
        </p:nvSpPr>
        <p:spPr bwMode="auto">
          <a:xfrm>
            <a:off x="250825" y="836613"/>
            <a:ext cx="8640763" cy="5170487"/>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C0C0C0"/>
                  </a:outerShdw>
                </a:effectLst>
                <a:latin typeface="Arial" charset="0"/>
              </a:rPr>
              <a:t>Za práci ve výšce a nad volnou hloubkou se považuje práce a pohyb pracovníka, při kterém je ohrožen pádem z výšky, do hloubky, propadnutím nebo sesutím;</a:t>
            </a:r>
          </a:p>
          <a:p>
            <a:pPr marL="266700" indent="-266700">
              <a:spcBef>
                <a:spcPts val="1200"/>
              </a:spcBef>
              <a:buFontTx/>
              <a:buChar char="-"/>
              <a:defRPr/>
            </a:pPr>
            <a:r>
              <a:rPr lang="cs-CZ" b="1" dirty="0">
                <a:effectLst>
                  <a:outerShdw blurRad="38100" dist="38100" dir="2700000" algn="tl">
                    <a:srgbClr val="C0C0C0"/>
                  </a:outerShdw>
                </a:effectLst>
                <a:latin typeface="Arial" charset="0"/>
              </a:rPr>
              <a:t>Při této činnosti musí být pracovník zajištěn proti pádu;</a:t>
            </a:r>
          </a:p>
          <a:p>
            <a:pPr marL="266700" indent="-266700">
              <a:spcBef>
                <a:spcPts val="1200"/>
              </a:spcBef>
              <a:buFontTx/>
              <a:buChar char="-"/>
              <a:defRPr/>
            </a:pPr>
            <a:r>
              <a:rPr lang="cs-CZ" b="1" dirty="0">
                <a:effectLst>
                  <a:outerShdw blurRad="38100" dist="38100" dir="2700000" algn="tl">
                    <a:srgbClr val="C0C0C0"/>
                  </a:outerShdw>
                </a:effectLst>
                <a:latin typeface="Arial" charset="0"/>
              </a:rPr>
              <a:t>Přednost mají prostředky kolektivní ochrany;</a:t>
            </a:r>
          </a:p>
          <a:p>
            <a:pPr marL="266700" indent="-266700">
              <a:spcBef>
                <a:spcPts val="1200"/>
              </a:spcBef>
              <a:buFontTx/>
              <a:buChar char="-"/>
              <a:defRPr/>
            </a:pPr>
            <a:r>
              <a:rPr lang="cs-CZ" b="1" dirty="0">
                <a:effectLst>
                  <a:outerShdw blurRad="38100" dist="38100" dir="2700000" algn="tl">
                    <a:srgbClr val="C0C0C0"/>
                  </a:outerShdw>
                </a:effectLst>
                <a:latin typeface="Arial" charset="0"/>
              </a:rPr>
              <a:t>Pokud je nelze aplikovat používají se prostředky osobní ochrany;</a:t>
            </a:r>
          </a:p>
          <a:p>
            <a:pPr marL="266700" indent="-266700">
              <a:spcBef>
                <a:spcPts val="1200"/>
              </a:spcBef>
              <a:buFontTx/>
              <a:buChar char="-"/>
              <a:defRPr/>
            </a:pPr>
            <a:r>
              <a:rPr lang="cs-CZ" b="1" dirty="0">
                <a:effectLst>
                  <a:outerShdw blurRad="38100" dist="38100" dir="2700000" algn="tl">
                    <a:srgbClr val="C0C0C0"/>
                  </a:outerShdw>
                </a:effectLst>
                <a:latin typeface="Arial" charset="0"/>
              </a:rPr>
              <a:t>Materiál, nářadí a pomůcky musí být uloženy, případně skladovány ve výškách tak, aby byly po celou dobu uložení zajištěny proti pádu, sklouznutí nebo shození větrem během práce i po jejím ukončení </a:t>
            </a:r>
            <a:r>
              <a:rPr lang="cs-CZ" b="1" i="1" dirty="0">
                <a:effectLst>
                  <a:outerShdw blurRad="38100" dist="38100" dir="2700000" algn="tl">
                    <a:srgbClr val="C0C0C0"/>
                  </a:outerShdw>
                </a:effectLst>
                <a:latin typeface="Arial" charset="0"/>
              </a:rPr>
              <a:t>na pracovních a pochozích lávkách musí být tzv. </a:t>
            </a:r>
            <a:r>
              <a:rPr lang="cs-CZ" b="1" i="1" dirty="0" err="1">
                <a:effectLst>
                  <a:outerShdw blurRad="38100" dist="38100" dir="2700000" algn="tl">
                    <a:srgbClr val="C0C0C0"/>
                  </a:outerShdw>
                </a:effectLst>
                <a:latin typeface="Arial" charset="0"/>
              </a:rPr>
              <a:t>okopové</a:t>
            </a:r>
            <a:r>
              <a:rPr lang="cs-CZ" b="1" i="1" dirty="0">
                <a:effectLst>
                  <a:outerShdw blurRad="38100" dist="38100" dir="2700000" algn="tl">
                    <a:srgbClr val="C0C0C0"/>
                  </a:outerShdw>
                </a:effectLst>
                <a:latin typeface="Arial" charset="0"/>
              </a:rPr>
              <a:t> lišty;</a:t>
            </a:r>
          </a:p>
          <a:p>
            <a:pPr marL="266700" indent="-266700">
              <a:spcBef>
                <a:spcPts val="1200"/>
              </a:spcBef>
              <a:buFontTx/>
              <a:buChar char="-"/>
              <a:defRPr/>
            </a:pPr>
            <a:r>
              <a:rPr lang="cs-CZ" b="1" dirty="0">
                <a:effectLst>
                  <a:outerShdw blurRad="38100" dist="38100" dir="2700000" algn="tl">
                    <a:srgbClr val="C0C0C0"/>
                  </a:outerShdw>
                </a:effectLst>
                <a:latin typeface="Arial" charset="0"/>
              </a:rPr>
              <a:t>Pracovní nářadí je zakázáno zavěšovat na části oděvu, pokud k tomu není upraven nebo zaměstnanec nepoužije vhodné výstroje (pás s upínkami apod.).</a:t>
            </a:r>
          </a:p>
          <a:p>
            <a:pPr marL="266700" indent="-266700">
              <a:spcBef>
                <a:spcPts val="1200"/>
              </a:spcBef>
              <a:defRPr/>
            </a:pPr>
            <a:r>
              <a:rPr lang="cs-CZ" b="1" dirty="0">
                <a:effectLst>
                  <a:outerShdw blurRad="38100" dist="38100" dir="2700000" algn="tl">
                    <a:srgbClr val="C0C0C0"/>
                  </a:outerShdw>
                </a:effectLst>
                <a:latin typeface="Arial" charset="0"/>
              </a:rPr>
              <a:t>	</a:t>
            </a:r>
            <a:r>
              <a:rPr lang="cs-CZ" b="1" i="1" dirty="0">
                <a:solidFill>
                  <a:srgbClr val="FF0000"/>
                </a:solidFill>
                <a:effectLst>
                  <a:outerShdw blurRad="38100" dist="38100" dir="2700000" algn="tl">
                    <a:srgbClr val="C0C0C0"/>
                  </a:outerShdw>
                </a:effectLst>
                <a:latin typeface="Arial" charset="0"/>
              </a:rPr>
              <a:t>NV č. 362/2005 Sb., o bližších požadavcích na bezpečnost a ochranu zdraví při práci na pracovištích s nebezpečím pádu z výšky nebo do hloubky</a:t>
            </a:r>
            <a:endParaRPr lang="cs-CZ" b="1"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0179"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11. POUŽÍVÁNÍ ŽEBŘÍKŮ</a:t>
            </a:r>
          </a:p>
        </p:txBody>
      </p:sp>
      <p:sp>
        <p:nvSpPr>
          <p:cNvPr id="104454" name="Text Box 6"/>
          <p:cNvSpPr txBox="1">
            <a:spLocks noChangeArrowheads="1"/>
          </p:cNvSpPr>
          <p:nvPr/>
        </p:nvSpPr>
        <p:spPr bwMode="auto">
          <a:xfrm>
            <a:off x="323850" y="1052513"/>
            <a:ext cx="8640763" cy="3908425"/>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C0C0C0"/>
                  </a:outerShdw>
                </a:effectLst>
                <a:latin typeface="Arial" charset="0"/>
              </a:rPr>
              <a:t>Jen pro krátkodobé, fyzicky nenáročné práce při použití ručního nářadí;</a:t>
            </a:r>
          </a:p>
          <a:p>
            <a:pPr marL="266700" indent="-266700">
              <a:spcBef>
                <a:spcPts val="1200"/>
              </a:spcBef>
              <a:buFontTx/>
              <a:buChar char="-"/>
              <a:defRPr/>
            </a:pPr>
            <a:r>
              <a:rPr lang="cs-CZ" b="1" dirty="0">
                <a:effectLst>
                  <a:outerShdw blurRad="38100" dist="38100" dir="2700000" algn="tl">
                    <a:srgbClr val="C0C0C0"/>
                  </a:outerShdw>
                </a:effectLst>
                <a:latin typeface="Arial" charset="0"/>
              </a:rPr>
              <a:t>Při výstupu, sestupu a práci na žebříku musí být zaměstnanec obrácen obličejem k žebříku a v každém okamžiku musí mít možnost bezpečného uchopení a spolehlivou oporu;</a:t>
            </a:r>
          </a:p>
          <a:p>
            <a:pPr marL="266700" indent="-266700">
              <a:spcBef>
                <a:spcPts val="1200"/>
              </a:spcBef>
              <a:buFontTx/>
              <a:buChar char="-"/>
              <a:defRPr/>
            </a:pPr>
            <a:r>
              <a:rPr lang="cs-CZ" b="1" dirty="0">
                <a:effectLst>
                  <a:outerShdw blurRad="38100" dist="38100" dir="2700000" algn="tl">
                    <a:srgbClr val="C0C0C0"/>
                  </a:outerShdw>
                </a:effectLst>
                <a:latin typeface="Arial" charset="0"/>
              </a:rPr>
              <a:t>Po žebříku se mohou vynášet a snášet břemena o hmotnosti do 15 kg;</a:t>
            </a:r>
          </a:p>
          <a:p>
            <a:pPr marL="266700" indent="-266700">
              <a:spcBef>
                <a:spcPts val="1200"/>
              </a:spcBef>
              <a:buFontTx/>
              <a:buChar char="-"/>
              <a:defRPr/>
            </a:pPr>
            <a:r>
              <a:rPr lang="cs-CZ" b="1" dirty="0">
                <a:effectLst>
                  <a:outerShdw blurRad="38100" dist="38100" dir="2700000" algn="tl">
                    <a:srgbClr val="C0C0C0"/>
                  </a:outerShdw>
                </a:effectLst>
                <a:latin typeface="Arial" charset="0"/>
              </a:rPr>
              <a:t>Na žebřících je zakázáno pracovat nad sebou;</a:t>
            </a:r>
          </a:p>
          <a:p>
            <a:pPr marL="266700" indent="-266700">
              <a:spcBef>
                <a:spcPts val="1200"/>
              </a:spcBef>
              <a:buFontTx/>
              <a:buChar char="-"/>
              <a:defRPr/>
            </a:pPr>
            <a:r>
              <a:rPr lang="cs-CZ" b="1" dirty="0">
                <a:effectLst>
                  <a:outerShdw blurRad="38100" dist="38100" dir="2700000" algn="tl">
                    <a:srgbClr val="C0C0C0"/>
                  </a:outerShdw>
                </a:effectLst>
                <a:latin typeface="Arial" charset="0"/>
              </a:rPr>
              <a:t>Po žebříku nesmí vystupovat (sestupovat) ani na něm pracovat současně více než jedna osoba;</a:t>
            </a:r>
          </a:p>
          <a:p>
            <a:pPr marL="266700" indent="-266700">
              <a:spcBef>
                <a:spcPts val="1200"/>
              </a:spcBef>
              <a:buFontTx/>
              <a:buChar char="-"/>
              <a:defRPr/>
            </a:pPr>
            <a:r>
              <a:rPr lang="cs-CZ" b="1" dirty="0">
                <a:effectLst>
                  <a:outerShdw blurRad="38100" dist="38100" dir="2700000" algn="tl">
                    <a:srgbClr val="C0C0C0"/>
                  </a:outerShdw>
                </a:effectLst>
                <a:latin typeface="Arial" charset="0"/>
              </a:rPr>
              <a:t>Práce, při níž se používá nebezpečných nástrojů nebo nářadí jako například přenosných řetězových pil, ručních pneumatických nářadí, se na žebříku nesmějí vykonávat;</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1203" name="Text Box 5"/>
          <p:cNvSpPr txBox="1">
            <a:spLocks noChangeArrowheads="1"/>
          </p:cNvSpPr>
          <p:nvPr/>
        </p:nvSpPr>
        <p:spPr bwMode="auto">
          <a:xfrm>
            <a:off x="323850" y="44450"/>
            <a:ext cx="8374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11. POUŽÍVÁNÍ ŽEBŘÍKŮ</a:t>
            </a:r>
          </a:p>
        </p:txBody>
      </p:sp>
      <p:sp>
        <p:nvSpPr>
          <p:cNvPr id="107526" name="Text Box 6"/>
          <p:cNvSpPr txBox="1">
            <a:spLocks noChangeArrowheads="1"/>
          </p:cNvSpPr>
          <p:nvPr/>
        </p:nvSpPr>
        <p:spPr bwMode="auto">
          <a:xfrm>
            <a:off x="250825" y="908050"/>
            <a:ext cx="8569325" cy="3170238"/>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C0C0C0"/>
                  </a:outerShdw>
                </a:effectLst>
                <a:latin typeface="Arial" charset="0"/>
              </a:rPr>
              <a:t>Žebřík nesmí být používán jako přechodový můstek s výjimkou případů, kdy je k takovému použití výrobcem určen;</a:t>
            </a:r>
          </a:p>
          <a:p>
            <a:pPr marL="266700" indent="-266700">
              <a:spcBef>
                <a:spcPts val="1200"/>
              </a:spcBef>
              <a:buFontTx/>
              <a:buChar char="-"/>
              <a:defRPr/>
            </a:pPr>
            <a:r>
              <a:rPr lang="cs-CZ" b="1" dirty="0">
                <a:effectLst>
                  <a:outerShdw blurRad="38100" dist="38100" dir="2700000" algn="tl">
                    <a:srgbClr val="C0C0C0"/>
                  </a:outerShdw>
                </a:effectLst>
                <a:latin typeface="Arial" charset="0"/>
              </a:rPr>
              <a:t>Zaměstnavatel zajistí provádění prohlídek žebříků v souladu s návodem na používání;</a:t>
            </a:r>
          </a:p>
          <a:p>
            <a:pPr marL="266700" indent="-266700">
              <a:spcBef>
                <a:spcPts val="1200"/>
              </a:spcBef>
              <a:buFontTx/>
              <a:buChar char="-"/>
              <a:defRPr/>
            </a:pPr>
            <a:r>
              <a:rPr lang="cs-CZ" b="1" dirty="0">
                <a:effectLst>
                  <a:outerShdw blurRad="38100" dist="38100" dir="2700000" algn="tl">
                    <a:srgbClr val="C0C0C0"/>
                  </a:outerShdw>
                </a:effectLst>
                <a:latin typeface="Arial" charset="0"/>
              </a:rPr>
              <a:t>Při práci na žebříku musí být zaměstnanec v případech, kdy stojí chodidly ve výšce </a:t>
            </a:r>
            <a:r>
              <a:rPr lang="cs-CZ" b="1" dirty="0">
                <a:solidFill>
                  <a:srgbClr val="FF0000"/>
                </a:solidFill>
                <a:effectLst>
                  <a:outerShdw blurRad="38100" dist="38100" dir="2700000" algn="tl">
                    <a:srgbClr val="C0C0C0"/>
                  </a:outerShdw>
                </a:effectLst>
                <a:latin typeface="Arial" charset="0"/>
              </a:rPr>
              <a:t>větší než 5m</a:t>
            </a:r>
            <a:r>
              <a:rPr lang="cs-CZ" b="1" dirty="0">
                <a:effectLst>
                  <a:outerShdw blurRad="38100" dist="38100" dir="2700000" algn="tl">
                    <a:srgbClr val="C0C0C0"/>
                  </a:outerShdw>
                </a:effectLst>
                <a:latin typeface="Arial" charset="0"/>
              </a:rPr>
              <a:t>, zajištěn proti pádu osobními ochrannými pracovními prostředky.</a:t>
            </a:r>
          </a:p>
          <a:p>
            <a:pPr marL="342900" indent="-342900">
              <a:spcBef>
                <a:spcPct val="50000"/>
              </a:spcBef>
              <a:buFontTx/>
              <a:buChar char="-"/>
              <a:defRPr/>
            </a:pPr>
            <a:endParaRPr lang="cs-CZ" b="1" dirty="0">
              <a:effectLst>
                <a:outerShdw blurRad="38100" dist="38100" dir="2700000" algn="tl">
                  <a:srgbClr val="C0C0C0"/>
                </a:outerShdw>
              </a:effectLst>
              <a:latin typeface="Arial" charset="0"/>
            </a:endParaRPr>
          </a:p>
          <a:p>
            <a:pPr marL="342900" indent="-342900">
              <a:spcBef>
                <a:spcPct val="50000"/>
              </a:spcBef>
              <a:buFontTx/>
              <a:buChar char="-"/>
              <a:defRPr/>
            </a:pPr>
            <a:endParaRPr lang="cs-CZ" b="1" dirty="0">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2227"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12. BEZPEČNOSTNÍ BARVY A ZNAČKY</a:t>
            </a:r>
          </a:p>
        </p:txBody>
      </p:sp>
      <p:sp>
        <p:nvSpPr>
          <p:cNvPr id="109574" name="Text Box 6"/>
          <p:cNvSpPr txBox="1">
            <a:spLocks noChangeArrowheads="1"/>
          </p:cNvSpPr>
          <p:nvPr/>
        </p:nvSpPr>
        <p:spPr bwMode="auto">
          <a:xfrm>
            <a:off x="323850" y="568325"/>
            <a:ext cx="8567738" cy="5170488"/>
          </a:xfrm>
          <a:prstGeom prst="rect">
            <a:avLst/>
          </a:prstGeom>
          <a:noFill/>
          <a:ln w="9525">
            <a:noFill/>
            <a:miter lim="800000"/>
            <a:headEnd/>
            <a:tailEnd/>
          </a:ln>
          <a:effectLst/>
        </p:spPr>
        <p:txBody>
          <a:bodyPr>
            <a:spAutoFit/>
          </a:bodyPr>
          <a:lstStyle/>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Zaměstnavatel je umístit bezpečnostní značky a zavést signály, které poskytují informace nebo instrukce týkající se BOZP a seznámit s nimi zaměstnance; </a:t>
            </a:r>
          </a:p>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Bezpečnostní značky a signály mohou být zejména obrazové, zvukové nebo světelné;</a:t>
            </a:r>
          </a:p>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Značky a zařízení určené k vysílání světelných a zvukových signálů musí být vhodné pro prostředí, ve kterém jsou používány;</a:t>
            </a:r>
          </a:p>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A musí být zhotoveny z odolného materiálu;</a:t>
            </a:r>
          </a:p>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Pokud nejsou zhotoveny z </a:t>
            </a:r>
            <a:r>
              <a:rPr lang="cs-CZ" b="1" dirty="0" err="1">
                <a:effectLst>
                  <a:outerShdw blurRad="38100" dist="38100" dir="2700000" algn="tl">
                    <a:srgbClr val="000000">
                      <a:alpha val="43137"/>
                    </a:srgbClr>
                  </a:outerShdw>
                </a:effectLst>
                <a:latin typeface="Arial" charset="0"/>
              </a:rPr>
              <a:t>fotoluminiscenčního</a:t>
            </a:r>
            <a:r>
              <a:rPr lang="cs-CZ" b="1" dirty="0">
                <a:effectLst>
                  <a:outerShdw blurRad="38100" dist="38100" dir="2700000" algn="tl">
                    <a:srgbClr val="000000">
                      <a:alpha val="43137"/>
                    </a:srgbClr>
                  </a:outerShdw>
                </a:effectLst>
                <a:latin typeface="Arial" charset="0"/>
              </a:rPr>
              <a:t> nebo reflexního materiálu, musí při snížené viditelnosti vydávat světlo nebo být osvětleny;</a:t>
            </a:r>
          </a:p>
          <a:p>
            <a:pPr marL="266700" indent="-266700">
              <a:spcBef>
                <a:spcPts val="1200"/>
              </a:spcBef>
              <a:buFontTx/>
              <a:buChar char="-"/>
              <a:defRPr/>
            </a:pPr>
            <a:r>
              <a:rPr lang="cs-CZ" b="1" dirty="0">
                <a:effectLst>
                  <a:outerShdw blurRad="38100" dist="38100" dir="2700000" algn="tl">
                    <a:srgbClr val="000000">
                      <a:alpha val="43137"/>
                    </a:srgbClr>
                  </a:outerShdw>
                </a:effectLst>
                <a:latin typeface="Arial" charset="0"/>
              </a:rPr>
              <a:t>Značky pro únik a evakuaci osob a značky překážek na únikových cestách musí být i při přerušení dodávky energie viditelné a rozpoznatelné minimálně po dobu nezbytně nutnou k bezpečnému opuštění objektu;</a:t>
            </a:r>
          </a:p>
          <a:p>
            <a:pPr marL="266700" indent="-266700">
              <a:spcBef>
                <a:spcPts val="1200"/>
              </a:spcBef>
              <a:defRPr/>
            </a:pPr>
            <a:r>
              <a:rPr lang="cs-CZ" b="1" dirty="0">
                <a:effectLst>
                  <a:outerShdw blurRad="38100" dist="38100" dir="2700000" algn="tl">
                    <a:srgbClr val="000000">
                      <a:alpha val="43137"/>
                    </a:srgbClr>
                  </a:outerShdw>
                </a:effectLst>
                <a:latin typeface="Arial" charset="0"/>
              </a:rPr>
              <a:t>	</a:t>
            </a:r>
            <a:r>
              <a:rPr lang="cs-CZ" b="1" i="1" dirty="0">
                <a:solidFill>
                  <a:srgbClr val="FF0000"/>
                </a:solidFill>
                <a:effectLst>
                  <a:outerShdw blurRad="38100" dist="38100" dir="2700000" algn="tl">
                    <a:srgbClr val="000000">
                      <a:alpha val="43137"/>
                    </a:srgbClr>
                  </a:outerShdw>
                </a:effectLst>
                <a:latin typeface="Arial" charset="0"/>
              </a:rPr>
              <a:t>NV č. 11/2002 Sb., kterou se stanoví vzhled a umístění bezpečnostních značek a zavedení signálů</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3251"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12. BEZPEČNOSTNÍ BARVY A ZNAČKY</a:t>
            </a:r>
          </a:p>
        </p:txBody>
      </p:sp>
      <p:sp>
        <p:nvSpPr>
          <p:cNvPr id="114694" name="Text Box 6"/>
          <p:cNvSpPr txBox="1">
            <a:spLocks noChangeArrowheads="1"/>
          </p:cNvSpPr>
          <p:nvPr/>
        </p:nvSpPr>
        <p:spPr bwMode="auto">
          <a:xfrm>
            <a:off x="323850" y="476250"/>
            <a:ext cx="8640763" cy="6402388"/>
          </a:xfrm>
          <a:prstGeom prst="rect">
            <a:avLst/>
          </a:prstGeom>
          <a:noFill/>
          <a:ln w="9525">
            <a:noFill/>
            <a:miter lim="800000"/>
            <a:headEnd/>
            <a:tailEnd/>
          </a:ln>
          <a:effectLst/>
        </p:spPr>
        <p:txBody>
          <a:bodyPr>
            <a:spAutoFit/>
          </a:bodyPr>
          <a:lstStyle/>
          <a:p>
            <a:pPr marL="342900" indent="-342900">
              <a:spcBef>
                <a:spcPct val="50000"/>
              </a:spcBef>
              <a:defRPr/>
            </a:pPr>
            <a:r>
              <a:rPr lang="cs-CZ" b="1" dirty="0">
                <a:solidFill>
                  <a:srgbClr val="FF0000"/>
                </a:solidFill>
                <a:effectLst>
                  <a:outerShdw blurRad="38100" dist="38100" dir="2700000" algn="tl">
                    <a:srgbClr val="C0C0C0"/>
                  </a:outerShdw>
                </a:effectLst>
                <a:latin typeface="Arial" charset="0"/>
              </a:rPr>
              <a:t>Značky zákazové:</a:t>
            </a:r>
          </a:p>
          <a:p>
            <a:pPr marL="342900" indent="-342900">
              <a:spcBef>
                <a:spcPts val="1200"/>
              </a:spcBef>
              <a:buFontTx/>
              <a:buChar char="-"/>
              <a:defRPr/>
            </a:pPr>
            <a:r>
              <a:rPr lang="cs-CZ" b="1" dirty="0">
                <a:effectLst>
                  <a:outerShdw blurRad="38100" dist="38100" dir="2700000" algn="tl">
                    <a:srgbClr val="C0C0C0"/>
                  </a:outerShdw>
                </a:effectLst>
                <a:latin typeface="Arial" charset="0"/>
              </a:rPr>
              <a:t>Mají kruhový tvar s černým piktogramem na bílém pozadí, </a:t>
            </a:r>
          </a:p>
          <a:p>
            <a:pPr>
              <a:spcBef>
                <a:spcPts val="1200"/>
              </a:spcBef>
              <a:tabLst>
                <a:tab pos="361950" algn="l"/>
              </a:tabLst>
              <a:defRPr/>
            </a:pPr>
            <a:r>
              <a:rPr lang="cs-CZ" b="1" dirty="0">
                <a:effectLst>
                  <a:outerShdw blurRad="38100" dist="38100" dir="2700000" algn="tl">
                    <a:srgbClr val="C0C0C0"/>
                  </a:outerShdw>
                </a:effectLst>
                <a:latin typeface="Arial" charset="0"/>
              </a:rPr>
              <a:t>	červeným okrajem a šikmým pruhem.</a:t>
            </a:r>
          </a:p>
          <a:p>
            <a:pPr marL="342900" indent="-342900">
              <a:spcBef>
                <a:spcPts val="1200"/>
              </a:spcBef>
              <a:defRPr/>
            </a:pPr>
            <a:r>
              <a:rPr lang="cs-CZ" b="1" u="sng" dirty="0">
                <a:solidFill>
                  <a:srgbClr val="FFFF00"/>
                </a:solidFill>
                <a:effectLst>
                  <a:outerShdw blurRad="38100" dist="38100" dir="2700000" algn="tl">
                    <a:srgbClr val="C0C0C0"/>
                  </a:outerShdw>
                </a:effectLst>
                <a:latin typeface="Arial" charset="0"/>
              </a:rPr>
              <a:t>Značky výstražné:</a:t>
            </a:r>
          </a:p>
          <a:p>
            <a:pPr marL="342900" indent="-342900">
              <a:spcBef>
                <a:spcPts val="1200"/>
              </a:spcBef>
              <a:buFontTx/>
              <a:buChar char="-"/>
              <a:defRPr/>
            </a:pPr>
            <a:r>
              <a:rPr lang="cs-CZ" b="1" dirty="0">
                <a:effectLst>
                  <a:outerShdw blurRad="38100" dist="38100" dir="2700000" algn="tl">
                    <a:srgbClr val="C0C0C0"/>
                  </a:outerShdw>
                </a:effectLst>
                <a:latin typeface="Arial" charset="0"/>
              </a:rPr>
              <a:t>Mají trojúhelníkový tvar s černým piktogramem na žlutém </a:t>
            </a:r>
          </a:p>
          <a:p>
            <a:pPr>
              <a:spcBef>
                <a:spcPts val="1200"/>
              </a:spcBef>
              <a:tabLst>
                <a:tab pos="361950" algn="l"/>
              </a:tabLst>
              <a:defRPr/>
            </a:pPr>
            <a:r>
              <a:rPr lang="cs-CZ" b="1" dirty="0">
                <a:effectLst>
                  <a:outerShdw blurRad="38100" dist="38100" dir="2700000" algn="tl">
                    <a:srgbClr val="C0C0C0"/>
                  </a:outerShdw>
                </a:effectLst>
                <a:latin typeface="Arial" charset="0"/>
              </a:rPr>
              <a:t>	pozadí s černým okrajem.</a:t>
            </a:r>
          </a:p>
          <a:p>
            <a:pPr marL="342900" indent="-342900">
              <a:spcBef>
                <a:spcPts val="1200"/>
              </a:spcBef>
              <a:defRPr/>
            </a:pPr>
            <a:r>
              <a:rPr lang="cs-CZ" b="1" u="sng" dirty="0">
                <a:solidFill>
                  <a:srgbClr val="3333FF"/>
                </a:solidFill>
                <a:effectLst>
                  <a:outerShdw blurRad="38100" dist="38100" dir="2700000" algn="tl">
                    <a:srgbClr val="C0C0C0"/>
                  </a:outerShdw>
                </a:effectLst>
                <a:latin typeface="Arial" charset="0"/>
              </a:rPr>
              <a:t>Značky příkazové:</a:t>
            </a:r>
          </a:p>
          <a:p>
            <a:pPr marL="342900" indent="-342900">
              <a:spcBef>
                <a:spcPts val="1200"/>
              </a:spcBef>
              <a:buFontTx/>
              <a:buChar char="-"/>
              <a:defRPr/>
            </a:pPr>
            <a:r>
              <a:rPr lang="cs-CZ" b="1" dirty="0">
                <a:effectLst>
                  <a:outerShdw blurRad="38100" dist="38100" dir="2700000" algn="tl">
                    <a:srgbClr val="C0C0C0"/>
                  </a:outerShdw>
                </a:effectLst>
                <a:latin typeface="Arial" charset="0"/>
              </a:rPr>
              <a:t>Mají kruhový tvar s bílým piktogramem na modrém pozadí.</a:t>
            </a:r>
          </a:p>
          <a:p>
            <a:pPr marL="342900" indent="-342900">
              <a:spcBef>
                <a:spcPts val="1200"/>
              </a:spcBef>
              <a:defRPr/>
            </a:pPr>
            <a:endParaRPr lang="cs-CZ" b="1" u="sng" dirty="0">
              <a:solidFill>
                <a:srgbClr val="00CC00"/>
              </a:solidFill>
              <a:effectLst>
                <a:outerShdw blurRad="38100" dist="38100" dir="2700000" algn="tl">
                  <a:srgbClr val="C0C0C0"/>
                </a:outerShdw>
              </a:effectLst>
              <a:latin typeface="Arial" charset="0"/>
            </a:endParaRPr>
          </a:p>
          <a:p>
            <a:pPr marL="342900" indent="-342900">
              <a:spcBef>
                <a:spcPts val="600"/>
              </a:spcBef>
              <a:defRPr/>
            </a:pPr>
            <a:r>
              <a:rPr lang="cs-CZ" b="1" u="sng" dirty="0">
                <a:solidFill>
                  <a:srgbClr val="00CC00"/>
                </a:solidFill>
                <a:effectLst>
                  <a:outerShdw blurRad="38100" dist="38100" dir="2700000" algn="tl">
                    <a:srgbClr val="C0C0C0"/>
                  </a:outerShdw>
                </a:effectLst>
                <a:latin typeface="Arial" charset="0"/>
              </a:rPr>
              <a:t>Značky informativní:</a:t>
            </a:r>
          </a:p>
          <a:p>
            <a:pPr marL="342900" indent="-342900">
              <a:spcBef>
                <a:spcPts val="1200"/>
              </a:spcBef>
              <a:buFontTx/>
              <a:buChar char="-"/>
              <a:defRPr/>
            </a:pPr>
            <a:r>
              <a:rPr lang="cs-CZ" b="1" dirty="0">
                <a:effectLst>
                  <a:outerShdw blurRad="38100" dist="38100" dir="2700000" algn="tl">
                    <a:srgbClr val="C0C0C0"/>
                  </a:outerShdw>
                </a:effectLst>
                <a:latin typeface="Arial" charset="0"/>
              </a:rPr>
              <a:t>Mají obdélníkový nebo čtvercový tvar s bílým piktogramem</a:t>
            </a:r>
          </a:p>
          <a:p>
            <a:pPr>
              <a:spcBef>
                <a:spcPts val="1200"/>
              </a:spcBef>
              <a:tabLst>
                <a:tab pos="361950" algn="l"/>
              </a:tabLst>
              <a:defRPr/>
            </a:pPr>
            <a:r>
              <a:rPr lang="cs-CZ" b="1" dirty="0">
                <a:effectLst>
                  <a:outerShdw blurRad="38100" dist="38100" dir="2700000" algn="tl">
                    <a:srgbClr val="C0C0C0"/>
                  </a:outerShdw>
                </a:effectLst>
                <a:latin typeface="Arial" charset="0"/>
              </a:rPr>
              <a:t> 	na zeleném pozadí. </a:t>
            </a:r>
          </a:p>
          <a:p>
            <a:pPr marL="342900" indent="-342900">
              <a:spcBef>
                <a:spcPts val="1200"/>
              </a:spcBef>
              <a:defRPr/>
            </a:pPr>
            <a:r>
              <a:rPr lang="cs-CZ" b="1" u="sng" dirty="0">
                <a:solidFill>
                  <a:srgbClr val="FF0000"/>
                </a:solidFill>
                <a:effectLst>
                  <a:outerShdw blurRad="38100" dist="38100" dir="2700000" algn="tl">
                    <a:srgbClr val="C0C0C0"/>
                  </a:outerShdw>
                </a:effectLst>
                <a:latin typeface="Arial" charset="0"/>
              </a:rPr>
              <a:t>Značky informativní – požární ochrana:</a:t>
            </a:r>
          </a:p>
          <a:p>
            <a:pPr marL="342900" indent="-342900">
              <a:spcBef>
                <a:spcPts val="1200"/>
              </a:spcBef>
              <a:buFontTx/>
              <a:buChar char="-"/>
              <a:defRPr/>
            </a:pPr>
            <a:r>
              <a:rPr lang="cs-CZ" b="1" dirty="0">
                <a:effectLst>
                  <a:outerShdw blurRad="38100" dist="38100" dir="2700000" algn="tl">
                    <a:srgbClr val="C0C0C0"/>
                  </a:outerShdw>
                </a:effectLst>
                <a:latin typeface="Arial" charset="0"/>
              </a:rPr>
              <a:t>Mají obdélníkový nebo čtvercový tvar s bílým piktogramem </a:t>
            </a:r>
          </a:p>
          <a:p>
            <a:pPr>
              <a:spcBef>
                <a:spcPts val="1200"/>
              </a:spcBef>
              <a:tabLst>
                <a:tab pos="361950" algn="l"/>
              </a:tabLst>
              <a:defRPr/>
            </a:pPr>
            <a:r>
              <a:rPr lang="cs-CZ" b="1" dirty="0">
                <a:effectLst>
                  <a:outerShdw blurRad="38100" dist="38100" dir="2700000" algn="tl">
                    <a:srgbClr val="C0C0C0"/>
                  </a:outerShdw>
                </a:effectLst>
                <a:latin typeface="Arial" charset="0"/>
              </a:rPr>
              <a:t>	na červeném pozadí.</a:t>
            </a:r>
          </a:p>
        </p:txBody>
      </p:sp>
      <p:pic>
        <p:nvPicPr>
          <p:cNvPr id="53253" name="Picture 8" descr="obrazek neni k dispozic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3888" y="549275"/>
            <a:ext cx="6667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10" descr="obrazek neni k dispozic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1725" y="549275"/>
            <a:ext cx="666750"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12" descr="obrazek neni k dispozic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750" y="2060575"/>
            <a:ext cx="66675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14" descr="obrazek neni k dispozic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16913" y="2133600"/>
            <a:ext cx="6667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7" name="Picture 16" descr="obrazek neni k dispozici"/>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24750" y="3213100"/>
            <a:ext cx="66675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8" name="Picture 18" descr="obrazek neni k dispozici"/>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43888" y="3284538"/>
            <a:ext cx="6667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9" name="Picture 20" descr="obrazek neni k dispozici"/>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51725" y="4437063"/>
            <a:ext cx="66675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0" name="Picture 22" descr="obrazek neni k dispozici"/>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72450" y="4508500"/>
            <a:ext cx="773113"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1" name="Picture 24" descr="obrazek neni k dispozici"/>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43888" y="5734050"/>
            <a:ext cx="666750"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2" name="Picture 26" descr="obrazek neni k dispozici"/>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451725" y="5661025"/>
            <a:ext cx="66675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4275" name="Text Box 5"/>
          <p:cNvSpPr txBox="1">
            <a:spLocks noChangeArrowheads="1"/>
          </p:cNvSpPr>
          <p:nvPr/>
        </p:nvSpPr>
        <p:spPr bwMode="auto">
          <a:xfrm>
            <a:off x="468313" y="44450"/>
            <a:ext cx="8229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13. POSKYTOVATEL PRACOVNĚ LÉKAŘSKÝCH SLUŽEB</a:t>
            </a:r>
          </a:p>
        </p:txBody>
      </p:sp>
      <p:sp>
        <p:nvSpPr>
          <p:cNvPr id="139270" name="Text Box 6"/>
          <p:cNvSpPr txBox="1">
            <a:spLocks noChangeArrowheads="1"/>
          </p:cNvSpPr>
          <p:nvPr/>
        </p:nvSpPr>
        <p:spPr bwMode="auto">
          <a:xfrm>
            <a:off x="250825" y="1196975"/>
            <a:ext cx="8569325" cy="3694113"/>
          </a:xfrm>
          <a:prstGeom prst="rect">
            <a:avLst/>
          </a:prstGeom>
          <a:noFill/>
          <a:ln w="9525">
            <a:noFill/>
            <a:miter lim="800000"/>
            <a:headEnd/>
            <a:tailEnd/>
          </a:ln>
          <a:effectLst/>
        </p:spPr>
        <p:txBody>
          <a:bodyPr>
            <a:spAutoFit/>
          </a:bodyPr>
          <a:lstStyle/>
          <a:p>
            <a:pPr marL="342900" indent="-342900">
              <a:spcBef>
                <a:spcPct val="50000"/>
              </a:spcBef>
              <a:defRPr/>
            </a:pPr>
            <a:r>
              <a:rPr lang="cs-CZ" sz="3600" b="1" dirty="0">
                <a:effectLst>
                  <a:outerShdw blurRad="38100" dist="38100" dir="2700000" algn="tl">
                    <a:srgbClr val="000000">
                      <a:alpha val="43137"/>
                    </a:srgbClr>
                  </a:outerShdw>
                </a:effectLst>
              </a:rPr>
              <a:t>MUDr. Jaroslav ČÍŽEK, </a:t>
            </a:r>
          </a:p>
          <a:p>
            <a:pPr marL="342900" indent="-342900">
              <a:spcBef>
                <a:spcPct val="50000"/>
              </a:spcBef>
              <a:defRPr/>
            </a:pPr>
            <a:r>
              <a:rPr lang="cs-CZ" sz="3600" b="1" dirty="0">
                <a:effectLst>
                  <a:outerShdw blurRad="38100" dist="38100" dir="2700000" algn="tl">
                    <a:srgbClr val="000000">
                      <a:alpha val="43137"/>
                    </a:srgbClr>
                  </a:outerShdw>
                </a:effectLst>
              </a:rPr>
              <a:t>Ordinace:</a:t>
            </a:r>
          </a:p>
          <a:p>
            <a:pPr>
              <a:spcBef>
                <a:spcPct val="50000"/>
              </a:spcBef>
              <a:defRPr/>
            </a:pPr>
            <a:r>
              <a:rPr lang="cs-CZ" sz="3600" b="1" dirty="0">
                <a:effectLst>
                  <a:outerShdw blurRad="38100" dist="38100" dir="2700000" algn="tl">
                    <a:srgbClr val="000000">
                      <a:alpha val="43137"/>
                    </a:srgbClr>
                  </a:outerShdw>
                </a:effectLst>
              </a:rPr>
              <a:t>Poliklinika na Senovážném nám. 22, Praha 1</a:t>
            </a:r>
          </a:p>
          <a:p>
            <a:pPr>
              <a:spcBef>
                <a:spcPct val="50000"/>
              </a:spcBef>
              <a:defRPr/>
            </a:pPr>
            <a:r>
              <a:rPr lang="cs-CZ" sz="3600" b="1" dirty="0">
                <a:effectLst>
                  <a:outerShdw blurRad="38100" dist="38100" dir="2700000" algn="tl">
                    <a:srgbClr val="000000">
                      <a:alpha val="43137"/>
                    </a:srgbClr>
                  </a:outerShdw>
                </a:effectLst>
              </a:rPr>
              <a:t>tel.: +420 224 142 201</a:t>
            </a:r>
            <a:endParaRPr lang="cs-CZ" sz="3600" b="1" dirty="0">
              <a:solidFill>
                <a:srgbClr val="FF0000"/>
              </a:solidFill>
              <a:effectLst>
                <a:outerShdw blurRad="38100" dist="38100" dir="2700000" algn="tl">
                  <a:srgbClr val="000000">
                    <a:alpha val="43137"/>
                  </a:srgbClr>
                </a:outerShdw>
              </a:effectLst>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5299" name="Text Box 5"/>
          <p:cNvSpPr txBox="1">
            <a:spLocks noChangeArrowheads="1"/>
          </p:cNvSpPr>
          <p:nvPr/>
        </p:nvSpPr>
        <p:spPr bwMode="auto">
          <a:xfrm>
            <a:off x="611188" y="44450"/>
            <a:ext cx="8086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14. RIZIKOVÉ FAKTORY</a:t>
            </a:r>
          </a:p>
        </p:txBody>
      </p:sp>
      <p:sp>
        <p:nvSpPr>
          <p:cNvPr id="139270" name="Text Box 6"/>
          <p:cNvSpPr txBox="1">
            <a:spLocks noChangeArrowheads="1"/>
          </p:cNvSpPr>
          <p:nvPr/>
        </p:nvSpPr>
        <p:spPr bwMode="auto">
          <a:xfrm>
            <a:off x="468313" y="908050"/>
            <a:ext cx="8351837" cy="2477601"/>
          </a:xfrm>
          <a:prstGeom prst="rect">
            <a:avLst/>
          </a:prstGeom>
          <a:noFill/>
          <a:ln w="9525">
            <a:noFill/>
            <a:miter lim="800000"/>
            <a:headEnd/>
            <a:tailEnd/>
          </a:ln>
          <a:effectLst/>
        </p:spPr>
        <p:txBody>
          <a:bodyPr>
            <a:spAutoFit/>
          </a:bodyPr>
          <a:lstStyle/>
          <a:p>
            <a:pPr marL="342900" indent="-342900">
              <a:spcBef>
                <a:spcPct val="50000"/>
              </a:spcBef>
              <a:defRPr/>
            </a:pPr>
            <a:r>
              <a:rPr lang="cs-CZ" sz="2000" b="1" u="sng" dirty="0">
                <a:effectLst>
                  <a:outerShdw blurRad="38100" dist="38100" dir="2700000" algn="tl">
                    <a:srgbClr val="000000">
                      <a:alpha val="43137"/>
                    </a:srgbClr>
                  </a:outerShdw>
                </a:effectLst>
                <a:latin typeface="Arial" charset="0"/>
              </a:rPr>
              <a:t>Rizikové faktory:</a:t>
            </a:r>
          </a:p>
          <a:p>
            <a:pPr marL="342900" indent="-342900">
              <a:spcBef>
                <a:spcPct val="50000"/>
              </a:spcBef>
              <a:defRPr/>
            </a:pPr>
            <a:r>
              <a:rPr lang="cs-CZ" b="1" dirty="0" smtClean="0">
                <a:effectLst>
                  <a:outerShdw blurRad="38100" dist="38100" dir="2700000" algn="tl">
                    <a:srgbClr val="000000">
                      <a:alpha val="43137"/>
                    </a:srgbClr>
                  </a:outerShdw>
                </a:effectLst>
                <a:latin typeface="Arial" charset="0"/>
              </a:rPr>
              <a:t>Pracovní </a:t>
            </a:r>
            <a:r>
              <a:rPr lang="cs-CZ" b="1" dirty="0">
                <a:effectLst>
                  <a:outerShdw blurRad="38100" dist="38100" dir="2700000" algn="tl">
                    <a:srgbClr val="000000">
                      <a:alpha val="43137"/>
                    </a:srgbClr>
                  </a:outerShdw>
                </a:effectLst>
                <a:latin typeface="Arial" charset="0"/>
              </a:rPr>
              <a:t>poloha – kategorie 1</a:t>
            </a:r>
          </a:p>
          <a:p>
            <a:pPr marL="342900" indent="-342900">
              <a:spcBef>
                <a:spcPct val="50000"/>
              </a:spcBef>
              <a:defRPr/>
            </a:pPr>
            <a:r>
              <a:rPr lang="cs-CZ" b="1" dirty="0">
                <a:effectLst>
                  <a:outerShdw blurRad="38100" dist="38100" dir="2700000" algn="tl">
                    <a:srgbClr val="000000">
                      <a:alpha val="43137"/>
                    </a:srgbClr>
                  </a:outerShdw>
                </a:effectLst>
                <a:latin typeface="Arial" charset="0"/>
              </a:rPr>
              <a:t>Psychická zátěž – kategorie 1</a:t>
            </a:r>
          </a:p>
          <a:p>
            <a:pPr marL="342900" indent="-342900">
              <a:spcBef>
                <a:spcPct val="50000"/>
              </a:spcBef>
              <a:defRPr/>
            </a:pPr>
            <a:r>
              <a:rPr lang="cs-CZ" b="1" dirty="0">
                <a:effectLst>
                  <a:outerShdw blurRad="38100" dist="38100" dir="2700000" algn="tl">
                    <a:srgbClr val="000000">
                      <a:alpha val="43137"/>
                    </a:srgbClr>
                  </a:outerShdw>
                </a:effectLst>
                <a:latin typeface="Arial" charset="0"/>
              </a:rPr>
              <a:t>Zraková zátěž – kategorie </a:t>
            </a:r>
            <a:r>
              <a:rPr lang="cs-CZ" b="1" dirty="0" smtClean="0">
                <a:effectLst>
                  <a:outerShdw blurRad="38100" dist="38100" dir="2700000" algn="tl">
                    <a:srgbClr val="000000">
                      <a:alpha val="43137"/>
                    </a:srgbClr>
                  </a:outerShdw>
                </a:effectLst>
                <a:latin typeface="Arial" charset="0"/>
              </a:rPr>
              <a:t>1</a:t>
            </a:r>
          </a:p>
          <a:p>
            <a:pPr marL="342900" indent="-342900">
              <a:spcBef>
                <a:spcPct val="50000"/>
              </a:spcBef>
              <a:defRPr/>
            </a:pPr>
            <a:r>
              <a:rPr lang="cs-CZ" b="1" dirty="0" smtClean="0">
                <a:effectLst>
                  <a:outerShdw blurRad="38100" dist="38100" dir="2700000" algn="tl">
                    <a:srgbClr val="000000">
                      <a:alpha val="43137"/>
                    </a:srgbClr>
                  </a:outerShdw>
                </a:effectLst>
                <a:latin typeface="Arial" charset="0"/>
              </a:rPr>
              <a:t>Fyzická zátěž – kategorie 1</a:t>
            </a:r>
            <a:endParaRPr lang="cs-CZ" b="1" dirty="0">
              <a:effectLst>
                <a:outerShdw blurRad="38100" dist="38100" dir="2700000" algn="tl">
                  <a:srgbClr val="000000">
                    <a:alpha val="43137"/>
                  </a:srgbClr>
                </a:outerShdw>
              </a:effectLst>
              <a:latin typeface="Arial" charset="0"/>
            </a:endParaRPr>
          </a:p>
          <a:p>
            <a:pPr marL="342900" indent="-342900">
              <a:spcBef>
                <a:spcPct val="50000"/>
              </a:spcBef>
              <a:defRPr/>
            </a:pPr>
            <a:endParaRPr lang="cs-CZ" b="1" dirty="0">
              <a:effectLst>
                <a:outerShdw blurRad="38100" dist="38100" dir="2700000" algn="tl">
                  <a:srgbClr val="000000">
                    <a:alpha val="43137"/>
                  </a:srgbClr>
                </a:outerShdw>
              </a:effectLst>
              <a:latin typeface="Arial"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6323" name="Text Box 5"/>
          <p:cNvSpPr txBox="1">
            <a:spLocks noChangeArrowheads="1"/>
          </p:cNvSpPr>
          <p:nvPr/>
        </p:nvSpPr>
        <p:spPr bwMode="auto">
          <a:xfrm>
            <a:off x="395288" y="44450"/>
            <a:ext cx="8302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15. TÍSŇOVÁ ČÍSLA</a:t>
            </a:r>
          </a:p>
        </p:txBody>
      </p:sp>
      <p:sp>
        <p:nvSpPr>
          <p:cNvPr id="139270" name="Text Box 6"/>
          <p:cNvSpPr txBox="1">
            <a:spLocks noChangeArrowheads="1"/>
          </p:cNvSpPr>
          <p:nvPr/>
        </p:nvSpPr>
        <p:spPr bwMode="auto">
          <a:xfrm>
            <a:off x="395288" y="623888"/>
            <a:ext cx="8424862" cy="4000500"/>
          </a:xfrm>
          <a:prstGeom prst="rect">
            <a:avLst/>
          </a:prstGeom>
          <a:noFill/>
          <a:ln w="9525">
            <a:noFill/>
            <a:miter lim="800000"/>
            <a:headEnd/>
            <a:tailEnd/>
          </a:ln>
          <a:effectLst/>
        </p:spPr>
        <p:txBody>
          <a:bodyPr>
            <a:spAutoFit/>
          </a:bodyPr>
          <a:lstStyle/>
          <a:p>
            <a:pPr>
              <a:spcBef>
                <a:spcPts val="600"/>
              </a:spcBef>
              <a:defRPr/>
            </a:pPr>
            <a:r>
              <a:rPr lang="cs-CZ" sz="2000" b="1" dirty="0">
                <a:effectLst>
                  <a:outerShdw blurRad="38100" dist="38100" dir="2700000" algn="tl">
                    <a:srgbClr val="000000">
                      <a:alpha val="43137"/>
                    </a:srgbClr>
                  </a:outerShdw>
                </a:effectLst>
              </a:rPr>
              <a:t>ČÍSLA TÍSŇOVÉHO VOLÁNÍ</a:t>
            </a:r>
          </a:p>
          <a:p>
            <a:pPr>
              <a:spcBef>
                <a:spcPts val="600"/>
              </a:spcBef>
              <a:defRPr/>
            </a:pPr>
            <a:r>
              <a:rPr lang="cs-CZ" b="1" dirty="0">
                <a:effectLst>
                  <a:outerShdw blurRad="38100" dist="38100" dir="2700000" algn="tl">
                    <a:srgbClr val="000000">
                      <a:alpha val="43137"/>
                    </a:srgbClr>
                  </a:outerShdw>
                </a:effectLst>
              </a:rPr>
              <a:t>V České republice je pro tísňové volání (pro nahlášení událostí ohrožující vaše zdraví, život, majetek nebo vaši bezpečnost či veřejný pořádek) vyhrazeno několik čísel:</a:t>
            </a:r>
          </a:p>
          <a:p>
            <a:pPr>
              <a:spcBef>
                <a:spcPts val="600"/>
              </a:spcBef>
              <a:defRPr/>
            </a:pPr>
            <a:r>
              <a:rPr lang="cs-CZ" sz="2000" b="1" dirty="0">
                <a:effectLst>
                  <a:outerShdw blurRad="38100" dist="38100" dir="2700000" algn="tl">
                    <a:srgbClr val="000000">
                      <a:alpha val="43137"/>
                    </a:srgbClr>
                  </a:outerShdw>
                </a:effectLst>
              </a:rPr>
              <a:t>150    Hasičský záchranný sbor ČR</a:t>
            </a:r>
          </a:p>
          <a:p>
            <a:pPr>
              <a:spcBef>
                <a:spcPts val="600"/>
              </a:spcBef>
              <a:defRPr/>
            </a:pPr>
            <a:r>
              <a:rPr lang="cs-CZ" sz="2000" b="1" dirty="0">
                <a:effectLst>
                  <a:outerShdw blurRad="38100" dist="38100" dir="2700000" algn="tl">
                    <a:srgbClr val="000000">
                      <a:alpha val="43137"/>
                    </a:srgbClr>
                  </a:outerShdw>
                </a:effectLst>
              </a:rPr>
              <a:t>155    Zdravotnická záchranná služba</a:t>
            </a:r>
          </a:p>
          <a:p>
            <a:pPr>
              <a:spcBef>
                <a:spcPts val="600"/>
              </a:spcBef>
              <a:defRPr/>
            </a:pPr>
            <a:r>
              <a:rPr lang="cs-CZ" sz="2000" b="1" dirty="0">
                <a:effectLst>
                  <a:outerShdw blurRad="38100" dist="38100" dir="2700000" algn="tl">
                    <a:srgbClr val="000000">
                      <a:alpha val="43137"/>
                    </a:srgbClr>
                  </a:outerShdw>
                </a:effectLst>
              </a:rPr>
              <a:t>158    Policie ČR</a:t>
            </a:r>
          </a:p>
          <a:p>
            <a:pPr>
              <a:spcBef>
                <a:spcPts val="600"/>
              </a:spcBef>
              <a:defRPr/>
            </a:pPr>
            <a:r>
              <a:rPr lang="cs-CZ" sz="2000" b="1" dirty="0">
                <a:effectLst>
                  <a:outerShdw blurRad="38100" dist="38100" dir="2700000" algn="tl">
                    <a:srgbClr val="000000">
                      <a:alpha val="43137"/>
                    </a:srgbClr>
                  </a:outerShdw>
                </a:effectLst>
              </a:rPr>
              <a:t>156    Městská (obecní) policie</a:t>
            </a:r>
          </a:p>
          <a:p>
            <a:pPr>
              <a:spcBef>
                <a:spcPts val="600"/>
              </a:spcBef>
              <a:defRPr/>
            </a:pPr>
            <a:r>
              <a:rPr lang="cs-CZ" sz="2000" b="1" dirty="0">
                <a:effectLst>
                  <a:outerShdw blurRad="38100" dist="38100" dir="2700000" algn="tl">
                    <a:srgbClr val="000000">
                      <a:alpha val="43137"/>
                    </a:srgbClr>
                  </a:outerShdw>
                </a:effectLst>
              </a:rPr>
              <a:t>112    Jednotné evropské číslo tísňového volání</a:t>
            </a:r>
          </a:p>
          <a:p>
            <a:pPr>
              <a:defRPr/>
            </a:pPr>
            <a:endParaRPr lang="cs-CZ" sz="2000" dirty="0"/>
          </a:p>
          <a:p>
            <a:pPr marL="342900" indent="-342900">
              <a:spcBef>
                <a:spcPct val="50000"/>
              </a:spcBef>
              <a:defRPr/>
            </a:pPr>
            <a:endParaRPr lang="cs-CZ" sz="2000" b="1" u="sng" dirty="0">
              <a:effectLst>
                <a:outerShdw blurRad="38100" dist="38100" dir="2700000" algn="tl">
                  <a:srgbClr val="000000">
                    <a:alpha val="43137"/>
                  </a:srgbClr>
                </a:outerShdw>
              </a:effectLst>
              <a:latin typeface="Arial" charset="0"/>
            </a:endParaRPr>
          </a:p>
        </p:txBody>
      </p:sp>
      <p:pic>
        <p:nvPicPr>
          <p:cNvPr id="56325" name="Obrázek 11" descr="tisnove_volani_cis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13" y="3860800"/>
            <a:ext cx="8542337"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7347" name="Text Box 5"/>
          <p:cNvSpPr txBox="1">
            <a:spLocks noChangeArrowheads="1"/>
          </p:cNvSpPr>
          <p:nvPr/>
        </p:nvSpPr>
        <p:spPr bwMode="auto">
          <a:xfrm>
            <a:off x="611188" y="44450"/>
            <a:ext cx="8086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16. ZÁVĚR</a:t>
            </a:r>
          </a:p>
        </p:txBody>
      </p:sp>
      <p:sp>
        <p:nvSpPr>
          <p:cNvPr id="139270" name="Text Box 6"/>
          <p:cNvSpPr txBox="1">
            <a:spLocks noChangeArrowheads="1"/>
          </p:cNvSpPr>
          <p:nvPr/>
        </p:nvSpPr>
        <p:spPr bwMode="auto">
          <a:xfrm>
            <a:off x="250825" y="908050"/>
            <a:ext cx="8569325" cy="3416300"/>
          </a:xfrm>
          <a:prstGeom prst="rect">
            <a:avLst/>
          </a:prstGeom>
          <a:noFill/>
          <a:ln w="9525">
            <a:noFill/>
            <a:miter lim="800000"/>
            <a:headEnd/>
            <a:tailEnd/>
          </a:ln>
          <a:effectLst/>
        </p:spPr>
        <p:txBody>
          <a:bodyPr>
            <a:spAutoFit/>
          </a:bodyPr>
          <a:lstStyle/>
          <a:p>
            <a:pPr marL="342900" indent="-342900" algn="ctr">
              <a:spcBef>
                <a:spcPct val="50000"/>
              </a:spcBef>
              <a:defRPr/>
            </a:pPr>
            <a:r>
              <a:rPr lang="cs-CZ" sz="3600" b="1" dirty="0">
                <a:solidFill>
                  <a:srgbClr val="FF0000"/>
                </a:solidFill>
                <a:effectLst>
                  <a:outerShdw blurRad="38100" dist="38100" dir="2700000" algn="tl">
                    <a:srgbClr val="C0C0C0"/>
                  </a:outerShdw>
                </a:effectLst>
                <a:latin typeface="Arial" charset="0"/>
              </a:rPr>
              <a:t>Zdraví je to nejcennější co máte!</a:t>
            </a:r>
          </a:p>
          <a:p>
            <a:pPr marL="342900" indent="-342900" algn="ctr">
              <a:spcBef>
                <a:spcPct val="50000"/>
              </a:spcBef>
              <a:defRPr/>
            </a:pPr>
            <a:endParaRPr lang="cs-CZ" sz="1200" b="1" dirty="0">
              <a:solidFill>
                <a:srgbClr val="FF0000"/>
              </a:solidFill>
              <a:effectLst>
                <a:outerShdw blurRad="38100" dist="38100" dir="2700000" algn="tl">
                  <a:srgbClr val="C0C0C0"/>
                </a:outerShdw>
              </a:effectLst>
              <a:latin typeface="Arial" charset="0"/>
            </a:endParaRPr>
          </a:p>
          <a:p>
            <a:pPr marL="342900" indent="-342900" algn="ctr">
              <a:spcBef>
                <a:spcPct val="50000"/>
              </a:spcBef>
              <a:defRPr/>
            </a:pPr>
            <a:r>
              <a:rPr lang="cs-CZ" sz="3600" b="1" dirty="0">
                <a:solidFill>
                  <a:srgbClr val="FF0000"/>
                </a:solidFill>
                <a:effectLst>
                  <a:outerShdw blurRad="38100" dist="38100" dir="2700000" algn="tl">
                    <a:srgbClr val="C0C0C0"/>
                  </a:outerShdw>
                </a:effectLst>
                <a:latin typeface="Arial" charset="0"/>
              </a:rPr>
              <a:t>Chraňte si své zdraví </a:t>
            </a:r>
          </a:p>
          <a:p>
            <a:pPr marL="342900" indent="-342900" algn="ctr">
              <a:spcBef>
                <a:spcPct val="50000"/>
              </a:spcBef>
              <a:defRPr/>
            </a:pPr>
            <a:r>
              <a:rPr lang="cs-CZ" sz="3600" b="1" dirty="0">
                <a:solidFill>
                  <a:srgbClr val="FF0000"/>
                </a:solidFill>
                <a:effectLst>
                  <a:outerShdw blurRad="38100" dist="38100" dir="2700000" algn="tl">
                    <a:srgbClr val="C0C0C0"/>
                  </a:outerShdw>
                </a:effectLst>
                <a:latin typeface="Arial" charset="0"/>
              </a:rPr>
              <a:t>a zdraví svých blízkých </a:t>
            </a:r>
          </a:p>
          <a:p>
            <a:pPr marL="342900" indent="-342900" algn="ctr">
              <a:spcBef>
                <a:spcPct val="50000"/>
              </a:spcBef>
              <a:defRPr/>
            </a:pPr>
            <a:r>
              <a:rPr lang="cs-CZ" sz="3600" b="1" dirty="0">
                <a:solidFill>
                  <a:srgbClr val="FF0000"/>
                </a:solidFill>
                <a:effectLst>
                  <a:outerShdw blurRad="38100" dist="38100" dir="2700000" algn="tl">
                    <a:srgbClr val="C0C0C0"/>
                  </a:outerShdw>
                </a:effectLst>
                <a:latin typeface="Arial" charset="0"/>
              </a:rPr>
              <a:t>a spolupracovníků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4"/>
          <p:cNvSpPr txBox="1">
            <a:spLocks noChangeArrowheads="1"/>
          </p:cNvSpPr>
          <p:nvPr/>
        </p:nvSpPr>
        <p:spPr bwMode="auto">
          <a:xfrm>
            <a:off x="1600200" y="92868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endParaRPr lang="cs-CZ" altLang="cs-CZ" sz="1800"/>
          </a:p>
        </p:txBody>
      </p:sp>
      <p:sp>
        <p:nvSpPr>
          <p:cNvPr id="58371" name="Text Box 5"/>
          <p:cNvSpPr txBox="1">
            <a:spLocks noChangeArrowheads="1"/>
          </p:cNvSpPr>
          <p:nvPr/>
        </p:nvSpPr>
        <p:spPr bwMode="auto">
          <a:xfrm>
            <a:off x="539750" y="44450"/>
            <a:ext cx="8158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r>
              <a:rPr lang="cs-CZ" altLang="cs-CZ" sz="2800" b="1" dirty="0" smtClean="0">
                <a:solidFill>
                  <a:srgbClr val="3333FF"/>
                </a:solidFill>
                <a:effectLst>
                  <a:outerShdw blurRad="38100" dist="38100" dir="2700000" algn="tl">
                    <a:srgbClr val="000000">
                      <a:alpha val="43137"/>
                    </a:srgbClr>
                  </a:outerShdw>
                </a:effectLst>
                <a:latin typeface="Century Gothic" pitchFamily="34" charset="0"/>
              </a:rPr>
              <a:t>16. ZÁVĚR</a:t>
            </a:r>
          </a:p>
        </p:txBody>
      </p:sp>
      <p:sp>
        <p:nvSpPr>
          <p:cNvPr id="140294" name="Text Box 6"/>
          <p:cNvSpPr txBox="1">
            <a:spLocks noChangeArrowheads="1"/>
          </p:cNvSpPr>
          <p:nvPr/>
        </p:nvSpPr>
        <p:spPr bwMode="auto">
          <a:xfrm>
            <a:off x="323850" y="908050"/>
            <a:ext cx="8496300" cy="4832350"/>
          </a:xfrm>
          <a:prstGeom prst="rect">
            <a:avLst/>
          </a:prstGeom>
          <a:noFill/>
          <a:ln w="9525">
            <a:noFill/>
            <a:miter lim="800000"/>
            <a:headEnd/>
            <a:tailEnd/>
          </a:ln>
          <a:effectLst/>
        </p:spPr>
        <p:txBody>
          <a:bodyPr>
            <a:spAutoFit/>
          </a:bodyPr>
          <a:lstStyle/>
          <a:p>
            <a:pPr marL="342900" indent="-342900" algn="ctr">
              <a:spcBef>
                <a:spcPts val="1200"/>
              </a:spcBef>
              <a:defRPr/>
            </a:pPr>
            <a:r>
              <a:rPr lang="cs-CZ" sz="9600" b="1" dirty="0">
                <a:effectLst>
                  <a:outerShdw blurRad="38100" dist="38100" dir="2700000" algn="tl">
                    <a:srgbClr val="C0C0C0"/>
                  </a:outerShdw>
                </a:effectLst>
                <a:latin typeface="Arial" charset="0"/>
              </a:rPr>
              <a:t>Děkuji </a:t>
            </a:r>
          </a:p>
          <a:p>
            <a:pPr marL="342900" indent="-342900" algn="ctr">
              <a:spcBef>
                <a:spcPts val="1200"/>
              </a:spcBef>
              <a:defRPr/>
            </a:pPr>
            <a:r>
              <a:rPr lang="cs-CZ" sz="9600" b="1" dirty="0">
                <a:effectLst>
                  <a:outerShdw blurRad="38100" dist="38100" dir="2700000" algn="tl">
                    <a:srgbClr val="C0C0C0"/>
                  </a:outerShdw>
                </a:effectLst>
                <a:latin typeface="Arial" charset="0"/>
              </a:rPr>
              <a:t>za</a:t>
            </a:r>
          </a:p>
          <a:p>
            <a:pPr marL="342900" indent="-342900" algn="ctr">
              <a:spcBef>
                <a:spcPts val="1200"/>
              </a:spcBef>
              <a:defRPr/>
            </a:pPr>
            <a:r>
              <a:rPr lang="cs-CZ" sz="9600" b="1" dirty="0">
                <a:effectLst>
                  <a:outerShdw blurRad="38100" dist="38100" dir="2700000" algn="tl">
                    <a:srgbClr val="C0C0C0"/>
                  </a:outerShdw>
                </a:effectLst>
                <a:latin typeface="Arial" charset="0"/>
              </a:rPr>
              <a:t>pozornost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3731</TotalTime>
  <Words>5021</Words>
  <Application>Microsoft Office PowerPoint</Application>
  <PresentationFormat>Předvádění na obrazovce (4:3)</PresentationFormat>
  <Paragraphs>471</Paragraphs>
  <Slides>56</Slides>
  <Notes>56</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56</vt:i4>
      </vt:variant>
    </vt:vector>
  </HeadingPairs>
  <TitlesOfParts>
    <vt:vector size="62" baseType="lpstr">
      <vt:lpstr>Arial</vt:lpstr>
      <vt:lpstr>Calibri</vt:lpstr>
      <vt:lpstr>Century Gothic</vt:lpstr>
      <vt:lpstr>Bodoni</vt:lpstr>
      <vt:lpstr>Wingdings</vt:lpstr>
      <vt:lpstr>Výchozí návrh</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Draslovka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Halikova</dc:creator>
  <cp:lastModifiedBy>install</cp:lastModifiedBy>
  <cp:revision>246</cp:revision>
  <dcterms:created xsi:type="dcterms:W3CDTF">2005-07-08T05:24:03Z</dcterms:created>
  <dcterms:modified xsi:type="dcterms:W3CDTF">2017-01-09T09:26:20Z</dcterms:modified>
</cp:coreProperties>
</file>