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75" d="100"/>
          <a:sy n="75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áč, Jiří" userId="10de5cda-4f90-4d4e-8f7c-4215fef4e03e" providerId="ADAL" clId="{695C0EF5-EA9B-41A7-BA93-0B27046DB59B}"/>
    <pc:docChg chg="custSel modSld">
      <pc:chgData name="Janáč, Jiří" userId="10de5cda-4f90-4d4e-8f7c-4215fef4e03e" providerId="ADAL" clId="{695C0EF5-EA9B-41A7-BA93-0B27046DB59B}" dt="2025-03-04T11:45:32.406" v="13" actId="20577"/>
      <pc:docMkLst>
        <pc:docMk/>
      </pc:docMkLst>
      <pc:sldChg chg="modSp mod">
        <pc:chgData name="Janáč, Jiří" userId="10de5cda-4f90-4d4e-8f7c-4215fef4e03e" providerId="ADAL" clId="{695C0EF5-EA9B-41A7-BA93-0B27046DB59B}" dt="2025-03-04T11:45:32.406" v="13" actId="20577"/>
        <pc:sldMkLst>
          <pc:docMk/>
          <pc:sldMk cId="73329577" sldId="260"/>
        </pc:sldMkLst>
        <pc:spChg chg="mod">
          <ac:chgData name="Janáč, Jiří" userId="10de5cda-4f90-4d4e-8f7c-4215fef4e03e" providerId="ADAL" clId="{695C0EF5-EA9B-41A7-BA93-0B27046DB59B}" dt="2025-03-04T11:45:32.406" v="13" actId="20577"/>
          <ac:spMkLst>
            <pc:docMk/>
            <pc:sldMk cId="73329577" sldId="260"/>
            <ac:spMk id="3" creationId="{8FE24263-A298-22DA-8481-7CCE0B3D668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825DB0-7D47-419D-AAA4-235E2A8B6D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A074C3B-3FD0-46DD-A314-603F49BE17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9CB773-FD3E-4869-BD99-0F18FDBC9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73202C9-3ACD-4948-B5CF-29E0C4DFE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B0D776-4B49-42A2-9E64-9994C94B3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24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B37FE9-E3E2-4C3C-91DF-D0F08A2B1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ABC86AB-A5AA-4FC7-8FF9-E23D5D9CCB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329D46D-4F5B-4BB6-8A28-EB64F389E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E83C2F-43AA-4167-A4DB-33FE74FA2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EE7A05-6354-46CF-B018-5D49DCD5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80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53CAA5-E5DB-40C6-B9EB-E76AE5D82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A112ED-7E36-4F31-90D5-B8B691D71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00B846-EE95-4B00-AC22-D24EC5129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D64CF85-B1BE-4D8A-B7C4-F9EE24442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EEC718B-2D27-41CC-B4EA-B6D54E211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73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45C34B-A8AC-47AC-8CA5-E8B67FDD3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E0965D-9350-487F-BFF5-BAF70153AE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1C08326-D496-4197-A0D9-C6DF99994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1E525EE-05B9-4FC5-9A22-FDEBBD2C2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2C798B8-04B8-441B-ADCD-5A688E52D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F9C5602-613E-42C0-9E60-BA9478286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44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FB786C-A9FF-42AC-834F-602048608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F112B9A-94DA-4575-A859-0734CE1F1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7E3F55A-2483-48AA-95F7-6ECE662A93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F6FF041-C0C7-44B5-8507-8ADEAB5DD1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EA88176-8127-42FB-B105-15F87DE89B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56867C7-61A2-498E-8068-FB03FB9F5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14DE3B3-37A2-4EAA-B7B4-2E375E8B9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3B9A47B-1CF6-409B-A846-C6A8A86DD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957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634025-5BB5-4090-B287-077389E5C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EE84586-C351-4B8B-B650-2A6EA206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ABDD6FD-64D5-42E8-B543-E2717909A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DD03FFB-4897-4FED-9171-242DB55EC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321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27DD73F-0C9F-491F-BC34-CF9EA2CFE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E54C3EE-B0CE-4C75-B43A-28CF22108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E69959A-429B-4EE8-A95F-1253E25A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826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E36C11-A029-4B5B-BB38-F97D74542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A9373B-4EC6-4BAF-B1AF-5D82336AC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F209E0D-50D8-4F17-8143-5C82FA97BB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0E4D9DE-0DB0-4542-960E-27867FA6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3CF425A-DE16-4B4A-9EBB-B2C05C5AF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A8B5B5-BA26-4A2A-87E4-518B91E32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263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F068E-C627-4653-ACB4-580C736B2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8DF66F2-3612-4A06-83CB-1431130175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43BEF78-2D46-4E7D-9A01-BDE2DD34B0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07B64D1-6089-49E9-BF2C-B116401CB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E4B01F-37A6-4960-AEFB-F967BC79A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CCFE421-893F-4827-83D7-FBBCC1A29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13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ECB88-A0E5-4ED1-A6AF-859550CFD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C0C1FBC-F967-4571-8D69-C2F31CAAF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9B8814-A2D3-449B-8BD0-4F17247C5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E2169C-BD9E-4205-85E5-60B18CC56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A44ECC-5385-4C0B-89D8-4A874C55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779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5D8CE49-9145-4838-B5BB-11BA6782DA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46C575B-377F-453D-9B97-C941BD8F59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0C8DF3-3003-4315-AD6E-6B6BF2FA0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BF3E548-E7B3-4ED8-A0B7-BEAC5A94F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45DA88-4733-4E11-9E54-CB3378695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39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0CD2D3E-1A60-4064-B052-A07F15265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CE7A9A-6D33-4CC2-BAEE-E42F1F71B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B0EC76-2BC7-4FD3-B7EF-32F6E384C5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EAA9D-5FD7-48E1-B010-16A6CC84688B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9C13311-4CAA-4194-8C16-4A4EC226AD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FE4232-2EBA-44B0-9588-07D4020BB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F5CB4-8165-4AB0-AD11-B61AEB8681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05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5C42D7-5B1E-48FB-8732-DD2423A894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Research</a:t>
            </a:r>
            <a:r>
              <a:rPr lang="cs-CZ" dirty="0"/>
              <a:t> design / projekt</a:t>
            </a:r>
            <a:endParaRPr lang="en-US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3F63AB3-43E0-471F-96E2-CF041A9E50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271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7257C7-8CFF-4F87-ABCD-490A416BD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 klíčové úkoly</a:t>
            </a:r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9A07E47-4780-41D6-8DAD-50CC7C821D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 research design is a logical</a:t>
            </a:r>
            <a:r>
              <a:rPr lang="cs-CZ" dirty="0"/>
              <a:t> </a:t>
            </a:r>
            <a:r>
              <a:rPr lang="en-US" dirty="0"/>
              <a:t>plan</a:t>
            </a:r>
            <a:r>
              <a:rPr lang="cs-CZ" dirty="0"/>
              <a:t> </a:t>
            </a:r>
            <a:r>
              <a:rPr lang="en-US" dirty="0"/>
              <a:t>for getting</a:t>
            </a:r>
            <a:r>
              <a:rPr lang="cs-CZ" dirty="0"/>
              <a:t> </a:t>
            </a:r>
            <a:r>
              <a:rPr lang="en-US" dirty="0"/>
              <a:t>from here to there, where here may be defined as the initial set</a:t>
            </a:r>
            <a:r>
              <a:rPr lang="cs-CZ" dirty="0"/>
              <a:t> </a:t>
            </a:r>
            <a:r>
              <a:rPr lang="en-US" dirty="0"/>
              <a:t>of questions to be answered, and there is some set of conclusions (answers)</a:t>
            </a:r>
            <a:r>
              <a:rPr lang="cs-CZ" dirty="0"/>
              <a:t> </a:t>
            </a:r>
            <a:r>
              <a:rPr lang="en-US" dirty="0"/>
              <a:t>about these questions. </a:t>
            </a:r>
            <a:endParaRPr lang="cs-CZ" dirty="0"/>
          </a:p>
          <a:p>
            <a:r>
              <a:rPr lang="en-US" dirty="0"/>
              <a:t>Between "here" and "there" may be found a number</a:t>
            </a:r>
            <a:r>
              <a:rPr lang="cs-CZ" dirty="0"/>
              <a:t> </a:t>
            </a:r>
            <a:r>
              <a:rPr lang="en-US" dirty="0"/>
              <a:t>of</a:t>
            </a:r>
            <a:r>
              <a:rPr lang="cs-CZ" dirty="0"/>
              <a:t> </a:t>
            </a:r>
            <a:r>
              <a:rPr lang="en-US" dirty="0"/>
              <a:t>major steps, including the collection and analysis of relevant data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7E20D1F-EA73-4EDC-BE28-34130B01914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what questions to study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</a:t>
            </a:r>
            <a:r>
              <a:rPr lang="cs-CZ" dirty="0"/>
              <a:t> </a:t>
            </a:r>
            <a:r>
              <a:rPr lang="en-US" dirty="0"/>
              <a:t>data are relevant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 data to collect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how to analyze the results</a:t>
            </a:r>
          </a:p>
        </p:txBody>
      </p:sp>
    </p:spTree>
    <p:extLst>
      <p:ext uri="{BB962C8B-B14F-4D97-AF65-F5344CB8AC3E}">
        <p14:creationId xmlns:p14="http://schemas.microsoft.com/office/powerpoint/2010/main" val="1634571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725B05-0D03-4235-825C-FD8D5A073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 kroků</a:t>
            </a:r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308000-1E96-4F7F-A8BD-8E76A8732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1. a study's questions</a:t>
            </a:r>
          </a:p>
          <a:p>
            <a:pPr marL="0" indent="0">
              <a:buNone/>
            </a:pPr>
            <a:r>
              <a:rPr lang="en-US" dirty="0"/>
              <a:t>2. its propositions, if any</a:t>
            </a:r>
            <a:r>
              <a:rPr lang="cs-CZ" dirty="0"/>
              <a:t> (předpoklady, teze = identifikace relevantních informací)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 its </a:t>
            </a:r>
            <a:r>
              <a:rPr lang="en-US" dirty="0" err="1"/>
              <a:t>uni</a:t>
            </a:r>
            <a:r>
              <a:rPr lang="cs-CZ" dirty="0" err="1"/>
              <a:t>ts</a:t>
            </a:r>
            <a:r>
              <a:rPr lang="cs-CZ" dirty="0"/>
              <a:t> </a:t>
            </a:r>
            <a:r>
              <a:rPr lang="en-US" dirty="0"/>
              <a:t>of analysis</a:t>
            </a:r>
            <a:r>
              <a:rPr lang="cs-CZ" dirty="0"/>
              <a:t> (jednotka výzkumu)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the logic linking the data to the propositions</a:t>
            </a:r>
            <a:r>
              <a:rPr lang="cs-CZ" dirty="0"/>
              <a:t> (metoda; teorie)</a:t>
            </a:r>
          </a:p>
          <a:p>
            <a:pPr marL="0" indent="0">
              <a:buNone/>
            </a:pPr>
            <a:r>
              <a:rPr lang="en-US" dirty="0"/>
              <a:t>5. the criteria for interpreting the findings</a:t>
            </a:r>
            <a:r>
              <a:rPr lang="cs-CZ" dirty="0"/>
              <a:t> (metoda; teorie)</a:t>
            </a:r>
            <a:endParaRPr lang="en-US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2AC9DB2-F436-431D-A43E-58AC3A766D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790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C115A3B8-D226-9D10-5E1D-E1F7FCF17F97}"/>
              </a:ext>
            </a:extLst>
          </p:cNvPr>
          <p:cNvSpPr txBox="1"/>
          <p:nvPr/>
        </p:nvSpPr>
        <p:spPr>
          <a:xfrm>
            <a:off x="584200" y="381000"/>
            <a:ext cx="5130800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cs-CZ" b="1" dirty="0">
                <a:effectLst/>
              </a:rPr>
              <a:t>1. Definování výzkumných otázek:</a:t>
            </a:r>
            <a:endParaRPr lang="cs-CZ" dirty="0">
              <a:effectLst/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Co chcete zjistit?</a:t>
            </a:r>
            <a:r>
              <a:rPr lang="cs-CZ" dirty="0">
                <a:effectLst/>
              </a:rPr>
              <a:t> Výzkumné otázky by měly být jasné, stručné a zaměřené na klíčové aspekty vašeho výzkumu.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Proč je tato studie důležitá?</a:t>
            </a:r>
            <a:r>
              <a:rPr lang="cs-CZ" dirty="0">
                <a:effectLst/>
              </a:rPr>
              <a:t> Ujasněte si, jak váš výzkum přispěje k poznání v dané oblasti.</a:t>
            </a:r>
          </a:p>
          <a:p>
            <a:pPr rtl="0"/>
            <a:endParaRPr lang="cs-CZ" b="1" dirty="0">
              <a:effectLst/>
            </a:endParaRPr>
          </a:p>
          <a:p>
            <a:pPr rtl="0"/>
            <a:endParaRPr lang="cs-CZ" b="1" dirty="0"/>
          </a:p>
          <a:p>
            <a:pPr rtl="0"/>
            <a:endParaRPr lang="cs-CZ" b="1" dirty="0">
              <a:effectLst/>
            </a:endParaRPr>
          </a:p>
          <a:p>
            <a:pPr rtl="0"/>
            <a:r>
              <a:rPr lang="cs-CZ" b="1" dirty="0">
                <a:effectLst/>
              </a:rPr>
              <a:t>2. Formulování tezí (pokud existují):</a:t>
            </a:r>
            <a:endParaRPr lang="cs-CZ" dirty="0">
              <a:effectLst/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Co očekáváte, že zjistíte?</a:t>
            </a:r>
            <a:r>
              <a:rPr lang="cs-CZ" dirty="0">
                <a:effectLst/>
              </a:rPr>
              <a:t> Teze jsou předpoklady, které se snažíte potvrdit nebo vyvrátit.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Na základě čeho tyto teze stavíte?</a:t>
            </a:r>
            <a:r>
              <a:rPr lang="cs-CZ" dirty="0">
                <a:effectLst/>
              </a:rPr>
              <a:t> Teze by měly být podloženy teorií nebo předchozím výzkumem.</a:t>
            </a:r>
          </a:p>
          <a:p>
            <a:pPr rtl="0"/>
            <a:endParaRPr lang="cs-CZ" b="1" dirty="0">
              <a:effectLst/>
            </a:endParaRPr>
          </a:p>
          <a:p>
            <a:pPr rtl="0"/>
            <a:endParaRPr lang="cs-CZ" b="1" dirty="0"/>
          </a:p>
          <a:p>
            <a:pPr rtl="0"/>
            <a:endParaRPr lang="cs-CZ" b="1" dirty="0">
              <a:effectLst/>
            </a:endParaRPr>
          </a:p>
          <a:p>
            <a:pPr rtl="0"/>
            <a:r>
              <a:rPr lang="cs-CZ" b="1" dirty="0">
                <a:effectLst/>
              </a:rPr>
              <a:t>3. Určení jednotky analýzy:</a:t>
            </a:r>
            <a:endParaRPr lang="cs-CZ" dirty="0">
              <a:effectLst/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Co je „případ“?</a:t>
            </a:r>
            <a:r>
              <a:rPr lang="cs-CZ" dirty="0">
                <a:effectLst/>
              </a:rPr>
              <a:t> Jednotka analýzy je objekt vašeho zkoumání (např. jednotlivec, organizace, událost).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cs-CZ" b="1" dirty="0">
                <a:effectLst/>
              </a:rPr>
              <a:t>Jaké jsou hranice případu?</a:t>
            </a:r>
            <a:r>
              <a:rPr lang="cs-CZ" dirty="0">
                <a:effectLst/>
              </a:rPr>
              <a:t> Definujte, co je a co není součástí vašeho případu.</a:t>
            </a:r>
          </a:p>
          <a:p>
            <a:pPr rtl="0"/>
            <a:endParaRPr lang="cs-CZ" sz="1600" b="1" dirty="0">
              <a:effectLst/>
            </a:endParaRPr>
          </a:p>
          <a:p>
            <a:pPr rtl="0"/>
            <a:endParaRPr lang="cs-CZ" sz="1600" b="1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F2FC221-8781-E255-578A-F0943FFF94D1}"/>
              </a:ext>
            </a:extLst>
          </p:cNvPr>
          <p:cNvSpPr txBox="1"/>
          <p:nvPr/>
        </p:nvSpPr>
        <p:spPr>
          <a:xfrm>
            <a:off x="6286502" y="1305341"/>
            <a:ext cx="558799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cs-CZ" sz="1800" b="1" dirty="0">
                <a:effectLst/>
              </a:rPr>
              <a:t>4. Stanovení logiky propojení dat s tezemi:</a:t>
            </a:r>
            <a:endParaRPr lang="cs-CZ" sz="1800" dirty="0">
              <a:effectLst/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cs-CZ" sz="1800" b="1" dirty="0">
                <a:effectLst/>
              </a:rPr>
              <a:t>Jak budete analyzovat data?</a:t>
            </a:r>
            <a:r>
              <a:rPr lang="cs-CZ" sz="1800" dirty="0">
                <a:effectLst/>
              </a:rPr>
              <a:t> Zvolte metody analýzy, které vám pomohou propojit data s vašimi tezemi (např. párování vzorů, budování vysvětlení).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cs-CZ" sz="1800" b="1" dirty="0">
                <a:effectLst/>
              </a:rPr>
              <a:t>Jaké důkazy podpoří vaše teze?</a:t>
            </a:r>
            <a:r>
              <a:rPr lang="cs-CZ" sz="1800" dirty="0">
                <a:effectLst/>
              </a:rPr>
              <a:t> Identifikujte klíčové důkazy, které budete hledat.</a:t>
            </a:r>
          </a:p>
          <a:p>
            <a:pPr rtl="0"/>
            <a:endParaRPr lang="cs-CZ" sz="1800" b="1" dirty="0">
              <a:effectLst/>
            </a:endParaRPr>
          </a:p>
          <a:p>
            <a:pPr rtl="0"/>
            <a:endParaRPr lang="cs-CZ" b="1" dirty="0"/>
          </a:p>
          <a:p>
            <a:pPr rtl="0"/>
            <a:r>
              <a:rPr lang="cs-CZ" sz="1800" b="1" dirty="0">
                <a:effectLst/>
              </a:rPr>
              <a:t>5. Stanovení kritérií pro interpretaci zjištění:</a:t>
            </a:r>
            <a:endParaRPr lang="cs-CZ" sz="1800" dirty="0">
              <a:effectLst/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cs-CZ" sz="1800" b="1" dirty="0">
                <a:effectLst/>
              </a:rPr>
              <a:t>Jak budete hodnotit kvalitu studie?</a:t>
            </a:r>
            <a:r>
              <a:rPr lang="cs-CZ" sz="1800" dirty="0">
                <a:effectLst/>
              </a:rPr>
              <a:t> Stanovte kritéria pro hodnocení validity, reliability a </a:t>
            </a:r>
            <a:r>
              <a:rPr lang="cs-CZ" sz="1800" dirty="0" err="1">
                <a:effectLst/>
              </a:rPr>
              <a:t>generalizability</a:t>
            </a:r>
            <a:r>
              <a:rPr lang="cs-CZ" sz="1800" dirty="0">
                <a:effectLst/>
              </a:rPr>
              <a:t> vašich zjištění.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cs-CZ" sz="1800" b="1" dirty="0">
                <a:effectLst/>
              </a:rPr>
              <a:t>Jak budete interpretovat výsledky?</a:t>
            </a:r>
            <a:r>
              <a:rPr lang="cs-CZ" sz="1800" dirty="0">
                <a:effectLst/>
              </a:rPr>
              <a:t> Ujasněte si, jak budete interpretovat data, abyste zodpověděli své výzkumné otázky.</a:t>
            </a:r>
          </a:p>
        </p:txBody>
      </p:sp>
    </p:spTree>
    <p:extLst>
      <p:ext uri="{BB962C8B-B14F-4D97-AF65-F5344CB8AC3E}">
        <p14:creationId xmlns:p14="http://schemas.microsoft.com/office/powerpoint/2010/main" val="654879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FE24263-A298-22DA-8481-7CCE0B3D668C}"/>
              </a:ext>
            </a:extLst>
          </p:cNvPr>
          <p:cNvSpPr txBox="1"/>
          <p:nvPr/>
        </p:nvSpPr>
        <p:spPr>
          <a:xfrm>
            <a:off x="1905000" y="1397001"/>
            <a:ext cx="73787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Předpokládejme, že chcete provést případovou studii o …..</a:t>
            </a:r>
          </a:p>
          <a:p>
            <a:endParaRPr lang="cs-CZ" dirty="0"/>
          </a:p>
          <a:p>
            <a:pPr>
              <a:buFont typeface="+mj-lt"/>
              <a:buAutoNum type="arabicPeriod"/>
            </a:pPr>
            <a:r>
              <a:rPr lang="cs-CZ" b="1" dirty="0"/>
              <a:t>Výzkumné otázky</a:t>
            </a:r>
            <a:r>
              <a:rPr lang="cs-CZ" dirty="0"/>
              <a:t>: ….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Teze</a:t>
            </a:r>
            <a:r>
              <a:rPr lang="cs-CZ" dirty="0"/>
              <a:t>: …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Jednotka analýzy</a:t>
            </a:r>
            <a:r>
              <a:rPr lang="cs-CZ" dirty="0"/>
              <a:t>: …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Logika propojení dat s tezemi</a:t>
            </a:r>
            <a:r>
              <a:rPr lang="cs-CZ" dirty="0"/>
              <a:t>: …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Kritéria pro interpretaci zjištění</a:t>
            </a:r>
            <a:r>
              <a:rPr lang="cs-CZ" dirty="0"/>
              <a:t>: …</a:t>
            </a:r>
          </a:p>
          <a:p>
            <a:pPr>
              <a:buFont typeface="+mj-lt"/>
              <a:buAutoNum type="arabicPeriod"/>
            </a:pPr>
            <a:endParaRPr lang="cs-CZ" dirty="0"/>
          </a:p>
          <a:p>
            <a:r>
              <a:rPr lang="cs-CZ" b="1" dirty="0"/>
              <a:t>Vymezte předmět studia </a:t>
            </a:r>
            <a:r>
              <a:rPr lang="cs-CZ" dirty="0"/>
              <a:t>- ani příliš široce, ani úzce. Dobrá výzkumná otázka definuje zaměření vašeho výzkumného projektu a jeho rozsah.</a:t>
            </a:r>
          </a:p>
          <a:p>
            <a:pPr lvl="1"/>
            <a:r>
              <a:rPr lang="cs-CZ" dirty="0"/>
              <a:t>Příklad:  Studuji _________________protože chci </a:t>
            </a:r>
            <a:r>
              <a:rPr lang="cs-CZ" dirty="0" err="1"/>
              <a:t>vědět_______________abych</a:t>
            </a:r>
            <a:r>
              <a:rPr lang="cs-CZ" dirty="0"/>
              <a:t> pomohl svým čtenářům porozumět____________________.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329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08F703-455E-1D09-8E75-796CC9C96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Můj RD</a:t>
            </a:r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0E8AAA9-C9C6-E23D-149B-1031DF8DC2B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E50EA4B8-5AB1-9A5F-905E-167B21676CB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66927" y="1825625"/>
            <a:ext cx="3192146" cy="4351338"/>
          </a:xfrm>
        </p:spPr>
      </p:pic>
    </p:spTree>
    <p:extLst>
      <p:ext uri="{BB962C8B-B14F-4D97-AF65-F5344CB8AC3E}">
        <p14:creationId xmlns:p14="http://schemas.microsoft.com/office/powerpoint/2010/main" val="1286722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B4EA54C-2E53-3899-3123-562D1C2A1DC4}"/>
              </a:ext>
            </a:extLst>
          </p:cNvPr>
          <p:cNvSpPr txBox="1"/>
          <p:nvPr/>
        </p:nvSpPr>
        <p:spPr>
          <a:xfrm>
            <a:off x="685800" y="1370043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cs-CZ" b="1" dirty="0"/>
              <a:t>Úvod</a:t>
            </a:r>
            <a:r>
              <a:rPr lang="cs-CZ" dirty="0"/>
              <a:t>: Vysvětluje historické souvislosti a význam průplavu D-O-L pro Evropu a Českou republiku.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Historiografický přehled</a:t>
            </a:r>
            <a:r>
              <a:rPr lang="cs-CZ" dirty="0"/>
              <a:t>: Analyzuje dosavadní historiografii Evropy a evropské integrace, roli technologií v evropské historii a specifika vodních cest.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Projektový nástin</a:t>
            </a:r>
            <a:r>
              <a:rPr lang="cs-CZ" dirty="0"/>
              <a:t>: Definuje hypotézu, periodizaci, zdroje a kapitoly disertační práce.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Závěr</a:t>
            </a:r>
            <a:r>
              <a:rPr lang="cs-CZ" dirty="0"/>
              <a:t>: Shrnuje klíčové body výzkumu a jeho přínos k historiografii.</a:t>
            </a:r>
          </a:p>
          <a:p>
            <a:r>
              <a:rPr lang="cs-CZ" dirty="0"/>
              <a:t>Práce se zaměřuje na průplav D-O-L jako na socio-technický fenomén, který ovlivňoval a byl ovlivňován vizemi Evropy v průběhu 20. století. Autor zkoumá, jak se měnící se politické, ekonomické a technologické podmínky promítaly do podoby a významu tohoto projektu. Důraz je kladen na analýzu diskurzu, technických norem a politických jednání, které formovaly průplav D-O-L jako součást evropské infrastruktury.</a:t>
            </a:r>
          </a:p>
        </p:txBody>
      </p:sp>
    </p:spTree>
    <p:extLst>
      <p:ext uri="{BB962C8B-B14F-4D97-AF65-F5344CB8AC3E}">
        <p14:creationId xmlns:p14="http://schemas.microsoft.com/office/powerpoint/2010/main" val="3624069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874D54-5FF2-F408-DF23-B628B0053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2" y="1112837"/>
            <a:ext cx="4524375" cy="519112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A721D63-57E1-675D-0479-CB5BFE70B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0" y="885825"/>
            <a:ext cx="21336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09355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578</Words>
  <Application>Microsoft Office PowerPoint</Application>
  <PresentationFormat>Širokoúhlá obrazovka</PresentationFormat>
  <Paragraphs>53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Research design / projekt</vt:lpstr>
      <vt:lpstr>4 klíčové úkoly</vt:lpstr>
      <vt:lpstr>5 kroků</vt:lpstr>
      <vt:lpstr>Prezentace aplikace PowerPoint</vt:lpstr>
      <vt:lpstr>Prezentace aplikace PowerPoint</vt:lpstr>
      <vt:lpstr>Můj RD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design / projekt</dc:title>
  <dc:creator>Janáč, Jiří</dc:creator>
  <cp:lastModifiedBy>Janáč, Jiří</cp:lastModifiedBy>
  <cp:revision>5</cp:revision>
  <dcterms:created xsi:type="dcterms:W3CDTF">2021-12-01T12:16:01Z</dcterms:created>
  <dcterms:modified xsi:type="dcterms:W3CDTF">2025-03-04T11:45:46Z</dcterms:modified>
</cp:coreProperties>
</file>