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1" r:id="rId1"/>
  </p:sldMasterIdLst>
  <p:notesMasterIdLst>
    <p:notesMasterId r:id="rId27"/>
  </p:notesMasterIdLst>
  <p:handoutMasterIdLst>
    <p:handoutMasterId r:id="rId28"/>
  </p:handoutMasterIdLst>
  <p:sldIdLst>
    <p:sldId id="317" r:id="rId2"/>
    <p:sldId id="284" r:id="rId3"/>
    <p:sldId id="298" r:id="rId4"/>
    <p:sldId id="279" r:id="rId5"/>
    <p:sldId id="301" r:id="rId6"/>
    <p:sldId id="280" r:id="rId7"/>
    <p:sldId id="286" r:id="rId8"/>
    <p:sldId id="307" r:id="rId9"/>
    <p:sldId id="308" r:id="rId10"/>
    <p:sldId id="309" r:id="rId11"/>
    <p:sldId id="310" r:id="rId12"/>
    <p:sldId id="311" r:id="rId13"/>
    <p:sldId id="290" r:id="rId14"/>
    <p:sldId id="291" r:id="rId15"/>
    <p:sldId id="297" r:id="rId16"/>
    <p:sldId id="300" r:id="rId17"/>
    <p:sldId id="304" r:id="rId18"/>
    <p:sldId id="303" r:id="rId19"/>
    <p:sldId id="312" r:id="rId20"/>
    <p:sldId id="313" r:id="rId21"/>
    <p:sldId id="314" r:id="rId22"/>
    <p:sldId id="302" r:id="rId23"/>
    <p:sldId id="316" r:id="rId24"/>
    <p:sldId id="318" r:id="rId25"/>
    <p:sldId id="306" r:id="rId26"/>
  </p:sldIdLst>
  <p:sldSz cx="10287000" cy="6858000" type="35mm"/>
  <p:notesSz cx="6858000" cy="97631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00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2" autoAdjust="0"/>
    <p:restoredTop sz="94728" autoAdjust="0"/>
  </p:normalViewPr>
  <p:slideViewPr>
    <p:cSldViewPr>
      <p:cViewPr varScale="1">
        <p:scale>
          <a:sx n="93" d="100"/>
          <a:sy n="93" d="100"/>
        </p:scale>
        <p:origin x="-102" y="-216"/>
      </p:cViewPr>
      <p:guideLst>
        <p:guide orient="horz" pos="2160"/>
        <p:guide pos="32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0"/>
    </p:cViewPr>
  </p:sorterViewPr>
  <p:notesViewPr>
    <p:cSldViewPr>
      <p:cViewPr>
        <p:scale>
          <a:sx n="75" d="100"/>
          <a:sy n="75" d="100"/>
        </p:scale>
        <p:origin x="-1404" y="936"/>
      </p:cViewPr>
      <p:guideLst>
        <p:guide orient="horz" pos="3075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96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296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66D5CFF0-47F3-4190-A46C-FCECC53D4C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0409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682625" y="731838"/>
            <a:ext cx="5492750" cy="3662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637088"/>
            <a:ext cx="50292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</a:t>
            </a:r>
          </a:p>
          <a:p>
            <a:pPr lvl="0"/>
            <a:r>
              <a:rPr lang="cs-CZ" noProof="0" smtClean="0"/>
              <a:t>Druhá úroveň</a:t>
            </a:r>
          </a:p>
          <a:p>
            <a:pPr lvl="0"/>
            <a:r>
              <a:rPr lang="cs-CZ" noProof="0" smtClean="0"/>
              <a:t>Třetí úroveň</a:t>
            </a:r>
          </a:p>
          <a:p>
            <a:pPr lvl="0"/>
            <a:r>
              <a:rPr lang="cs-CZ" noProof="0" smtClean="0"/>
              <a:t>Čtvrtá úroveň</a:t>
            </a:r>
          </a:p>
          <a:p>
            <a:pPr lvl="0"/>
            <a:r>
              <a:rPr lang="cs-CZ" noProof="0" smtClean="0"/>
              <a:t>Pátá úroveň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75763"/>
            <a:ext cx="297180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275763"/>
            <a:ext cx="2971800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2ADE0BD7-EC19-4A2C-A560-9A97D0BB55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7811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F33D6081-E4C1-4521-8D0C-555D01FE4207}" type="slidenum">
              <a:rPr kumimoji="0" lang="cs-CZ" altLang="cs-CZ" smtClean="0"/>
              <a:pPr>
                <a:spcBef>
                  <a:spcPct val="0"/>
                </a:spcBef>
              </a:pPr>
              <a:t>1</a:t>
            </a:fld>
            <a:endParaRPr kumimoji="0"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53E33F8B-DD72-413B-9656-FBD92741BFC8}" type="slidenum">
              <a:rPr kumimoji="0" lang="cs-CZ" altLang="cs-CZ" smtClean="0"/>
              <a:pPr>
                <a:spcBef>
                  <a:spcPct val="0"/>
                </a:spcBef>
              </a:pPr>
              <a:t>2</a:t>
            </a:fld>
            <a:endParaRPr kumimoji="0" lang="cs-CZ" altLang="cs-CZ" smtClean="0"/>
          </a:p>
        </p:txBody>
      </p:sp>
      <p:sp>
        <p:nvSpPr>
          <p:cNvPr id="296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kumimoji="0" lang="cs-CZ" altLang="cs-CZ" smtClean="0"/>
              <a:t>V oblasti požární ochrany bude přednáška věnována především zákonu o požární ochraně a prováděcí vyhlášce a dále předpisům vztahující se k výkonu vaší pracovní činnosti.</a:t>
            </a:r>
            <a:endParaRPr kumimoji="0" lang="cs-CZ" altLang="cs-CZ" sz="24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6D4DADA4-EDF9-438A-A645-67FC102DC7BE}" type="slidenum">
              <a:rPr kumimoji="0" lang="cs-CZ" altLang="cs-CZ" smtClean="0"/>
              <a:pPr>
                <a:spcBef>
                  <a:spcPct val="0"/>
                </a:spcBef>
              </a:pPr>
              <a:t>3</a:t>
            </a:fld>
            <a:endParaRPr kumimoji="0" lang="cs-CZ" altLang="cs-CZ" smtClean="0"/>
          </a:p>
        </p:txBody>
      </p:sp>
      <p:sp>
        <p:nvSpPr>
          <p:cNvPr id="307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kumimoji="0" lang="cs-CZ" altLang="cs-CZ" smtClean="0"/>
              <a:t>Rozdělení podle činností: bez nebezpečí, se zvýšeným nebezpečím, s vysokým nebezpečím. Z toho vyplývá rozdílný postoj organizování PO.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62702B18-B0BA-4C07-9BAD-64BD4B74FF4A}" type="slidenum">
              <a:rPr kumimoji="0" lang="cs-CZ" altLang="cs-CZ" smtClean="0"/>
              <a:pPr>
                <a:spcBef>
                  <a:spcPct val="0"/>
                </a:spcBef>
              </a:pPr>
              <a:t>4</a:t>
            </a:fld>
            <a:endParaRPr kumimoji="0" lang="cs-CZ" altLang="cs-CZ" smtClean="0"/>
          </a:p>
        </p:txBody>
      </p:sp>
      <p:sp>
        <p:nvSpPr>
          <p:cNvPr id="317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9275" y="4449763"/>
            <a:ext cx="5759450" cy="4752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70000"/>
              </a:lnSpc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NÁVODY - </a:t>
            </a:r>
            <a:r>
              <a:rPr kumimoji="0" lang="cs-CZ" altLang="cs-CZ" smtClean="0"/>
              <a:t>SPOTŘEBIČŮ tepelných, elektrických, plynových a jiných včetně komínů.</a:t>
            </a:r>
          </a:p>
          <a:p>
            <a:pPr>
              <a:lnSpc>
                <a:spcPct val="70000"/>
              </a:lnSpc>
              <a:spcBef>
                <a:spcPct val="0"/>
              </a:spcBef>
            </a:pPr>
            <a:r>
              <a:rPr kumimoji="0" lang="cs-CZ" altLang="cs-CZ" smtClean="0"/>
              <a:t>Př. - Řidič kamionu - používání PB vařiče jako teplomet.</a:t>
            </a:r>
          </a:p>
          <a:p>
            <a:pPr>
              <a:lnSpc>
                <a:spcPct val="70000"/>
              </a:lnSpc>
              <a:spcBef>
                <a:spcPct val="0"/>
              </a:spcBef>
            </a:pPr>
            <a:r>
              <a:rPr kumimoji="0" lang="cs-CZ" altLang="cs-CZ" smtClean="0"/>
              <a:t>     - Vysoušení RD před dokončením - použití el. olejové radiátory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smtClean="0"/>
              <a:t> </a:t>
            </a:r>
            <a:r>
              <a:rPr kumimoji="0" lang="cs-CZ" altLang="cs-CZ" b="1" smtClean="0"/>
              <a:t>SKLADOVÁNÍ HOŘ. LÁTEK -</a:t>
            </a:r>
            <a:r>
              <a:rPr kumimoji="0" lang="cs-CZ" altLang="cs-CZ" smtClean="0"/>
              <a:t> HK - jen v určených obalech; garáž - nic kromě vozidla a max. 20 l benzínu nebo 40 l nafty!!; zásobní PB láhve nesmí být např. ve sklepě (výbuch RD příklad),  v garážích, kotelnách, šachtách bytových jader, místnostech tvořící bytová příslušenství nebo místnostech určených ke spaní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VOLNÝ PŘÍSTUP K UZÁVĚRŮM -</a:t>
            </a:r>
            <a:r>
              <a:rPr kumimoji="0" lang="cs-CZ" altLang="cs-CZ" smtClean="0"/>
              <a:t> z důvodu rychlého zásahu při zdolávání požáru např. k el. rozváděčům - 80 cm volný přístup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ZÁKAZY na označených místech </a:t>
            </a:r>
            <a:r>
              <a:rPr kumimoji="0" lang="cs-CZ" altLang="cs-CZ" smtClean="0"/>
              <a:t>- zákaz KOUŘENÍ - rozbor hoření cigarety - příklad = lepení krytiny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OBSTARAT PROSTŘEDKY PO -</a:t>
            </a:r>
            <a:r>
              <a:rPr kumimoji="0" lang="cs-CZ" altLang="cs-CZ" smtClean="0"/>
              <a:t> tam, kde to vyžadují příslušné předpisy, např. hromadné garáže - tj. 3 a více mot. vozidel - musí být PHP; elektrorozvodna apod.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VOLNÝ PŘÍSTUP K PROSTŘEDKŮM PO - </a:t>
            </a:r>
            <a:r>
              <a:rPr kumimoji="0" lang="cs-CZ" altLang="cs-CZ" smtClean="0"/>
              <a:t>venkovní požární žebříky, PHP, H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PODMÍNKY PRO RYCHLÉ ZDOLÁVANÍ POŽÁRŮ</a:t>
            </a:r>
            <a:r>
              <a:rPr kumimoji="0" lang="cs-CZ" altLang="cs-CZ" smtClean="0"/>
              <a:t> - volné únikové cesty, funkčnost uzávěrů únikových cest - příklad požár hotel OLYPIA v Praze - únik. schodiště nefunkční - za dveřmi ztvrdlý beton - zabránil otevření dveří.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OSOBNÍ POMOC - </a:t>
            </a:r>
            <a:r>
              <a:rPr kumimoji="0" lang="cs-CZ" altLang="cs-CZ" smtClean="0"/>
              <a:t>př. pomohl při zdolání požáru v MŠ - evakuace dětí - poškozený oděv - náhradu obdržel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VĚCNÁ POMOC</a:t>
            </a:r>
            <a:r>
              <a:rPr kumimoji="0" lang="cs-CZ" altLang="cs-CZ" smtClean="0"/>
              <a:t> - příklad požáru v Bruntálu - použil své motorové vozidlo - havaroval - škoda nahrazena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UMOŽNIT VSTUP NA NEMOVITOST -</a:t>
            </a:r>
            <a:r>
              <a:rPr kumimoji="0" lang="cs-CZ" altLang="cs-CZ" smtClean="0"/>
              <a:t> i za účelem cvičení - vyrozumění HZS - škodu uhradí příslušný úřad.</a:t>
            </a:r>
            <a:endParaRPr kumimoji="0" lang="cs-CZ" altLang="cs-CZ" b="1" smtClean="0"/>
          </a:p>
          <a:p>
            <a:pPr>
              <a:spcBef>
                <a:spcPct val="0"/>
              </a:spcBef>
              <a:buFontTx/>
              <a:buChar char="•"/>
            </a:pPr>
            <a:endParaRPr kumimoji="0" lang="cs-CZ" altLang="cs-CZ" b="1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D196940E-294B-4D49-99C0-D874CA5755E9}" type="slidenum">
              <a:rPr kumimoji="0" lang="cs-CZ" altLang="cs-CZ" smtClean="0"/>
              <a:pPr>
                <a:spcBef>
                  <a:spcPct val="0"/>
                </a:spcBef>
              </a:pPr>
              <a:t>5</a:t>
            </a:fld>
            <a:endParaRPr kumimoji="0" lang="cs-CZ" altLang="cs-CZ" smtClean="0"/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374F1850-C7F5-4D90-B83F-91FE44D3D694}" type="slidenum">
              <a:rPr kumimoji="0" lang="cs-CZ" altLang="cs-CZ" smtClean="0"/>
              <a:pPr>
                <a:spcBef>
                  <a:spcPct val="0"/>
                </a:spcBef>
              </a:pPr>
              <a:t>6</a:t>
            </a:fld>
            <a:endParaRPr kumimoji="0" lang="cs-CZ" altLang="cs-CZ" smtClean="0"/>
          </a:p>
        </p:txBody>
      </p:sp>
      <p:sp>
        <p:nvSpPr>
          <p:cNvPr id="337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PŘIVOLÁNÍ JEDNOTKY PO -</a:t>
            </a:r>
            <a:r>
              <a:rPr kumimoji="0" lang="cs-CZ" altLang="cs-CZ" smtClean="0"/>
              <a:t>sázky v hospodě, za jak dlouho přijedou?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PRÁCE BEZ ODBORNÉ ZPŮSOBILOSTI</a:t>
            </a:r>
            <a:r>
              <a:rPr kumimoji="0" lang="cs-CZ" altLang="cs-CZ" smtClean="0"/>
              <a:t> - svařování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ZNEUŽITÍ PROSTŘEDKŮ PO -</a:t>
            </a:r>
            <a:r>
              <a:rPr kumimoji="0" lang="cs-CZ" altLang="cs-CZ" smtClean="0"/>
              <a:t> např. PHP S6 - chlazení nápojů, čepování piva; hadice z H na zalévání zahrádky apod.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NÁSTUPNÍ PLOCHY</a:t>
            </a:r>
            <a:r>
              <a:rPr kumimoji="0" lang="cs-CZ" altLang="cs-CZ" smtClean="0"/>
              <a:t>- parkování osobních vozidel před bytovými domy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ZNEMOŽNIT VÝKON SPD -</a:t>
            </a:r>
            <a:r>
              <a:rPr kumimoji="0" lang="cs-CZ" altLang="cs-CZ" smtClean="0"/>
              <a:t> musí písemně vyrozumět</a:t>
            </a:r>
          </a:p>
          <a:p>
            <a:pPr>
              <a:spcBef>
                <a:spcPct val="0"/>
              </a:spcBef>
            </a:pPr>
            <a:r>
              <a:rPr kumimoji="0" lang="cs-CZ" altLang="cs-CZ" b="1" smtClean="0"/>
              <a:t>- </a:t>
            </a:r>
            <a:r>
              <a:rPr kumimoji="0" lang="cs-CZ" altLang="cs-CZ" smtClean="0"/>
              <a:t>nesmí vstupovat do prostorů určených k bydlení a ubytování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- budou kontrolovat sklepy, půdy (20 cm od komínů uložení hoř. mat.), hospodářské budovy, garáže(zákaz skladování), kotelny, společné prostory např. schodiště apod.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Příklad: RD - výbuch plynu; euforie zdražování benzínu - skladování ve vaně.</a:t>
            </a:r>
            <a:endParaRPr kumimoji="0" lang="cs-CZ" altLang="cs-CZ" b="1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98BD63B4-24B7-4D30-8734-5A9B724A345F}" type="slidenum">
              <a:rPr kumimoji="0" lang="cs-CZ" altLang="cs-CZ" smtClean="0"/>
              <a:pPr>
                <a:spcBef>
                  <a:spcPct val="0"/>
                </a:spcBef>
              </a:pPr>
              <a:t>7</a:t>
            </a:fld>
            <a:endParaRPr kumimoji="0" lang="cs-CZ" altLang="cs-CZ" smtClean="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VYLOUČIT VĚC Z UŽÍVÁNÍ -</a:t>
            </a:r>
            <a:r>
              <a:rPr kumimoji="0" lang="cs-CZ" altLang="cs-CZ" smtClean="0"/>
              <a:t> nesplňuje-li požadavky příslušných předpisů - např. není provedena revize plynu, elektrického zařízení objektu, komínu (příklad kominíků v Ostravě)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kumimoji="0" lang="cs-CZ" altLang="cs-CZ" b="1" smtClean="0"/>
              <a:t>ZÁKAZ ČINNOSTI</a:t>
            </a:r>
            <a:r>
              <a:rPr kumimoji="0" lang="cs-CZ" altLang="cs-CZ" smtClean="0"/>
              <a:t> - svařování; skladování zásobních tlakových láhví, které nejsou zajištěny proti slunečnímu záření (příklad roztržení TN na Rege na VSO - 2 dny na slunci - pak vyražení ventilu)</a:t>
            </a:r>
            <a:endParaRPr kumimoji="0" lang="cs-CZ" altLang="cs-CZ" b="1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D1D37007-FC6F-4AD0-9C36-8BEA68968B0A}" type="slidenum">
              <a:rPr kumimoji="0" lang="cs-CZ" altLang="cs-CZ" smtClean="0"/>
              <a:pPr>
                <a:spcBef>
                  <a:spcPct val="0"/>
                </a:spcBef>
              </a:pPr>
              <a:t>8</a:t>
            </a:fld>
            <a:endParaRPr kumimoji="0" lang="cs-CZ" altLang="cs-CZ" smtClean="0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cs-CZ" altLang="cs-CZ" smtClean="0"/>
              <a:t>HZS při výkonu SPD uložit pokutu až 250 000,- Kč bez PN a 500 000,- Kč se ZVP.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E2CC6645-1836-4148-8D33-F2702B063879}" type="slidenum">
              <a:rPr kumimoji="0" lang="cs-CZ" altLang="cs-CZ" smtClean="0"/>
              <a:pPr>
                <a:spcBef>
                  <a:spcPct val="0"/>
                </a:spcBef>
              </a:pPr>
              <a:t>9</a:t>
            </a:fld>
            <a:endParaRPr kumimoji="0" lang="cs-CZ" altLang="cs-CZ" smtClean="0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cs-CZ" altLang="cs-CZ" smtClean="0"/>
              <a:t>HZS při výkonu SPD uložit pokutu až 250 000,- Kč bez PN a 500 000,- Kč se ZVP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B6419E55-E454-42B4-91FC-8EBF96DABA86}" type="slidenum">
              <a:rPr kumimoji="0" lang="cs-CZ" altLang="cs-CZ" smtClean="0"/>
              <a:pPr>
                <a:spcBef>
                  <a:spcPct val="0"/>
                </a:spcBef>
              </a:pPr>
              <a:t>10</a:t>
            </a:fld>
            <a:endParaRPr kumimoji="0" lang="cs-CZ" altLang="cs-CZ" smtClean="0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cs-CZ" altLang="cs-CZ" smtClean="0"/>
              <a:t>HZS při výkonu SPD uložit pokutu až 500 000,- Kč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B53CAB52-72A3-45B7-9DC2-3BB20CB73DAC}" type="slidenum">
              <a:rPr kumimoji="0" lang="cs-CZ" altLang="cs-CZ" smtClean="0"/>
              <a:pPr>
                <a:spcBef>
                  <a:spcPct val="0"/>
                </a:spcBef>
              </a:pPr>
              <a:t>11</a:t>
            </a:fld>
            <a:endParaRPr kumimoji="0" lang="cs-CZ" altLang="cs-CZ" smtClean="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cs-CZ" altLang="cs-CZ" smtClean="0"/>
              <a:t>HZS při výkonu SPD uložit pokutu až 500 000,- Kč</a:t>
            </a:r>
          </a:p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F0892BE1-FB7A-45D3-972C-AF390A324690}" type="slidenum">
              <a:rPr kumimoji="0" lang="cs-CZ" altLang="cs-CZ" smtClean="0"/>
              <a:pPr>
                <a:spcBef>
                  <a:spcPct val="0"/>
                </a:spcBef>
              </a:pPr>
              <a:t>12</a:t>
            </a:fld>
            <a:endParaRPr kumimoji="0" lang="cs-CZ" altLang="cs-CZ" smtClean="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094ECEE1-C377-4CF1-AD01-2B80D7BF8DB9}" type="slidenum">
              <a:rPr kumimoji="0" lang="cs-CZ" altLang="cs-CZ" smtClean="0"/>
              <a:pPr>
                <a:spcBef>
                  <a:spcPct val="0"/>
                </a:spcBef>
              </a:pPr>
              <a:t>13</a:t>
            </a:fld>
            <a:endParaRPr kumimoji="0" lang="cs-CZ" altLang="cs-CZ" smtClean="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kumimoji="0" lang="cs-CZ" altLang="cs-CZ" smtClean="0"/>
              <a:t>10.000,- Kč až po komín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20.000,- Kč po neposkytnutí pomoci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AC2C4492-CB07-47E3-8B99-E954CFBB9DB2}" type="slidenum">
              <a:rPr kumimoji="0" lang="cs-CZ" altLang="cs-CZ" smtClean="0"/>
              <a:pPr>
                <a:spcBef>
                  <a:spcPct val="0"/>
                </a:spcBef>
              </a:pPr>
              <a:t>14</a:t>
            </a:fld>
            <a:endParaRPr kumimoji="0" lang="cs-CZ" altLang="cs-CZ" smtClean="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kumimoji="0" lang="cs-CZ" altLang="cs-CZ" smtClean="0"/>
              <a:t>20.000,- Kč až po porušení zásad při používání otevřeného ohně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25.000,- Kč - ostatní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464A309D-3A4D-49A0-873F-0B2868035EB5}" type="slidenum">
              <a:rPr kumimoji="0" lang="cs-CZ" altLang="cs-CZ" smtClean="0"/>
              <a:pPr>
                <a:spcBef>
                  <a:spcPct val="0"/>
                </a:spcBef>
              </a:pPr>
              <a:t>15</a:t>
            </a:fld>
            <a:endParaRPr kumimoji="0" lang="cs-CZ" altLang="cs-CZ" smtClean="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kumimoji="0" lang="cs-CZ" alt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D2A38622-8911-4B8E-848C-DB643A5E8C32}" type="slidenum">
              <a:rPr kumimoji="0" lang="cs-CZ" altLang="cs-CZ" smtClean="0"/>
              <a:pPr>
                <a:spcBef>
                  <a:spcPct val="0"/>
                </a:spcBef>
              </a:pPr>
              <a:t>16</a:t>
            </a:fld>
            <a:endParaRPr kumimoji="0" lang="cs-CZ" altLang="cs-CZ" smtClean="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kumimoji="0" lang="cs-CZ" altLang="cs-CZ" b="1" smtClean="0"/>
              <a:t>PPS -</a:t>
            </a:r>
            <a:r>
              <a:rPr kumimoji="0" lang="cs-CZ" altLang="cs-CZ" smtClean="0"/>
              <a:t> vymezují povinnosti osob při vzniku požárů - jak se zachovat, koho vyrozumět. Uvádí aktuální telefonní čísla HZS; elektro, plynové a vodárenské služby pro případný zásah. Umístit u tel. přístroje.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kumimoji="0" lang="cs-CZ" altLang="cs-CZ" b="1" smtClean="0"/>
              <a:t>EVAKUAČNÍ PLÁN -</a:t>
            </a:r>
            <a:r>
              <a:rPr kumimoji="0" lang="cs-CZ" altLang="cs-CZ" smtClean="0"/>
              <a:t> vymezuje způsob evakuace osob a majetku z objektu. Stanoví evakuační cesty, místo shromáždění osoba event. majetku, kdo evakuaci řídí, kdo poskytne první pomoc; součinnost osob v objektu s více nájemníky (uživateli). Umístění u vstupu na podlaží - vyznačení únikových cest a směru úniku včetně grafického znázornění podlaží.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kumimoji="0" lang="cs-CZ" altLang="cs-CZ" smtClean="0"/>
              <a:t>- Evakuace po schodišti nepoužívat výtah.</a:t>
            </a:r>
          </a:p>
          <a:p>
            <a:pPr>
              <a:spcBef>
                <a:spcPct val="0"/>
              </a:spcBef>
            </a:pPr>
            <a:r>
              <a:rPr kumimoji="0" lang="cs-CZ" altLang="cs-CZ" b="1" smtClean="0"/>
              <a:t>ŘÁD OBJEKTU - </a:t>
            </a:r>
            <a:r>
              <a:rPr kumimoji="0" lang="cs-CZ" altLang="cs-CZ" smtClean="0"/>
              <a:t>zákaz kouření v celém objektu mimo terasy a před vstupem do objektu.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- Zákaz skladování ve společných prostorách (schodiště, chodby) - snížení šířky únik. cest.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- V případě požáru - oznámit telefonicky nebo prostřednictvím EPS.</a:t>
            </a:r>
          </a:p>
          <a:p>
            <a:pPr>
              <a:spcBef>
                <a:spcPct val="0"/>
              </a:spcBef>
            </a:pPr>
            <a:r>
              <a:rPr kumimoji="0" lang="cs-CZ" altLang="cs-CZ" b="1" smtClean="0"/>
              <a:t>PROVOZNÍ ŘÁD GARÁŽÍ -</a:t>
            </a:r>
            <a:r>
              <a:rPr kumimoji="0" lang="cs-CZ" altLang="cs-CZ" smtClean="0"/>
              <a:t> zákaz vjezdu s vozidly s přívěsy, na LPG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- motor uvádět jen za účelem vyjetí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- parkovat jen na vyhrazených místech</a:t>
            </a:r>
          </a:p>
          <a:p>
            <a:pPr>
              <a:spcBef>
                <a:spcPct val="0"/>
              </a:spcBef>
            </a:pPr>
            <a:r>
              <a:rPr kumimoji="0" lang="cs-CZ" altLang="cs-CZ" smtClean="0"/>
              <a:t>- při signalizaci koncentrace CO sirénou a světelným návěstím - vypnout motor a ihned opustit prostor.</a:t>
            </a:r>
            <a:endParaRPr kumimoji="0" lang="cs-CZ" altLang="cs-CZ" b="1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2FEE8870-E216-4D15-B802-8FFDF18C90BC}" type="slidenum">
              <a:rPr kumimoji="0" lang="cs-CZ" altLang="cs-CZ" smtClean="0"/>
              <a:pPr>
                <a:spcBef>
                  <a:spcPct val="0"/>
                </a:spcBef>
              </a:pPr>
              <a:t>17</a:t>
            </a:fld>
            <a:endParaRPr kumimoji="0" lang="cs-CZ" altLang="cs-CZ" smtClean="0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FDA49266-C09D-4792-A4B0-6FF03F9C3193}" type="slidenum">
              <a:rPr kumimoji="0" lang="cs-CZ" altLang="cs-CZ" smtClean="0"/>
              <a:pPr>
                <a:spcBef>
                  <a:spcPct val="0"/>
                </a:spcBef>
              </a:pPr>
              <a:t>18</a:t>
            </a:fld>
            <a:endParaRPr kumimoji="0" lang="cs-CZ" altLang="cs-CZ" smtClean="0"/>
          </a:p>
        </p:txBody>
      </p:sp>
      <p:sp>
        <p:nvSpPr>
          <p:cNvPr id="460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E1F97AF2-261D-482A-AE8A-BB0ACFD7D2C5}" type="slidenum">
              <a:rPr kumimoji="0" lang="cs-CZ" altLang="cs-CZ" smtClean="0"/>
              <a:pPr>
                <a:spcBef>
                  <a:spcPct val="0"/>
                </a:spcBef>
              </a:pPr>
              <a:t>19</a:t>
            </a:fld>
            <a:endParaRPr kumimoji="0" lang="cs-CZ" altLang="cs-CZ" smtClean="0"/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B0CEF299-FCBC-4D9F-A77C-E5CF173C4A66}" type="slidenum">
              <a:rPr kumimoji="0" lang="cs-CZ" altLang="cs-CZ" smtClean="0"/>
              <a:pPr>
                <a:spcBef>
                  <a:spcPct val="0"/>
                </a:spcBef>
              </a:pPr>
              <a:t>20</a:t>
            </a:fld>
            <a:endParaRPr kumimoji="0" lang="cs-CZ" altLang="cs-CZ" smtClean="0"/>
          </a:p>
        </p:txBody>
      </p:sp>
      <p:sp>
        <p:nvSpPr>
          <p:cNvPr id="481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30A89FAE-E5F1-44B2-AE46-D7E1EE8D96D7}" type="slidenum">
              <a:rPr kumimoji="0" lang="cs-CZ" altLang="cs-CZ" smtClean="0"/>
              <a:pPr>
                <a:spcBef>
                  <a:spcPct val="0"/>
                </a:spcBef>
              </a:pPr>
              <a:t>21</a:t>
            </a:fld>
            <a:endParaRPr kumimoji="0" lang="cs-CZ" altLang="cs-CZ" smtClean="0"/>
          </a:p>
        </p:txBody>
      </p:sp>
      <p:sp>
        <p:nvSpPr>
          <p:cNvPr id="491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F1BEDCD6-C29E-4B8A-A67E-FE15903D6267}" type="slidenum">
              <a:rPr kumimoji="0" lang="cs-CZ" altLang="cs-CZ" smtClean="0"/>
              <a:pPr>
                <a:spcBef>
                  <a:spcPct val="0"/>
                </a:spcBef>
              </a:pPr>
              <a:t>22</a:t>
            </a:fld>
            <a:endParaRPr kumimoji="0" lang="cs-CZ" altLang="cs-CZ" smtClean="0"/>
          </a:p>
        </p:txBody>
      </p:sp>
      <p:sp>
        <p:nvSpPr>
          <p:cNvPr id="501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5120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007C1721-2734-4339-94CA-C53E18574A86}" type="slidenum">
              <a:rPr kumimoji="0" lang="cs-CZ" altLang="cs-CZ" smtClean="0"/>
              <a:pPr>
                <a:spcBef>
                  <a:spcPct val="0"/>
                </a:spcBef>
              </a:pPr>
              <a:t>23</a:t>
            </a:fld>
            <a:endParaRPr kumimoji="0" lang="cs-CZ" altLang="cs-CZ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866B5872-62EF-411E-A083-2240ED80D933}" type="slidenum">
              <a:rPr kumimoji="0" lang="cs-CZ" altLang="cs-CZ" smtClean="0"/>
              <a:pPr>
                <a:spcBef>
                  <a:spcPct val="0"/>
                </a:spcBef>
              </a:pPr>
              <a:t>24</a:t>
            </a:fld>
            <a:endParaRPr kumimoji="0" lang="cs-CZ" altLang="cs-CZ" smtClean="0"/>
          </a:p>
        </p:txBody>
      </p:sp>
      <p:sp>
        <p:nvSpPr>
          <p:cNvPr id="522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</a:pPr>
            <a:fld id="{779A6BEB-93FD-4D21-A428-5802CF1E34A6}" type="slidenum">
              <a:rPr kumimoji="0" lang="cs-CZ" altLang="cs-CZ" smtClean="0"/>
              <a:pPr>
                <a:spcBef>
                  <a:spcPct val="0"/>
                </a:spcBef>
              </a:pPr>
              <a:t>25</a:t>
            </a:fld>
            <a:endParaRPr kumimoji="0" lang="cs-CZ" altLang="cs-CZ" smtClean="0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FAF66-4F2D-4ED1-BD20-D3C04756DF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139361"/>
      </p:ext>
    </p:extLst>
  </p:cSld>
  <p:clrMapOvr>
    <a:masterClrMapping/>
  </p:clrMapOvr>
  <p:transition spd="med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1369B-0E8F-45B1-A9E4-1C56D855B2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355653"/>
      </p:ext>
    </p:extLst>
  </p:cSld>
  <p:clrMapOvr>
    <a:masterClrMapping/>
  </p:clrMapOvr>
  <p:transition spd="med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F0E3-B491-4873-8C37-79635CE97C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95845"/>
      </p:ext>
    </p:extLst>
  </p:cSld>
  <p:clrMapOvr>
    <a:masterClrMapping/>
  </p:clrMapOvr>
  <p:transition spd="med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0" y="1600200"/>
            <a:ext cx="45529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19700" y="1600200"/>
            <a:ext cx="45529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D916D-F1BD-4C19-9713-28115B3E3B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912649"/>
      </p:ext>
    </p:extLst>
  </p:cSld>
  <p:clrMapOvr>
    <a:masterClrMapping/>
  </p:clrMapOvr>
  <p:transition spd="med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58790-6CFA-4554-9DE5-1C589C08B3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127954"/>
      </p:ext>
    </p:extLst>
  </p:cSld>
  <p:clrMapOvr>
    <a:masterClrMapping/>
  </p:clrMapOvr>
  <p:transition spd="med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1F1D4-C2B7-4EBF-8351-5A83CEBFCF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811829"/>
      </p:ext>
    </p:extLst>
  </p:cSld>
  <p:clrMapOvr>
    <a:masterClrMapping/>
  </p:clrMapOvr>
  <p:transition spd="med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9A3C5-8EE3-4465-8474-1B8A176A74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209366"/>
      </p:ext>
    </p:extLst>
  </p:cSld>
  <p:clrMapOvr>
    <a:masterClrMapping/>
  </p:clrMapOvr>
  <p:transition spd="med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30C80-09D0-4163-8B05-E41C85B376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01700"/>
      </p:ext>
    </p:extLst>
  </p:cSld>
  <p:clrMapOvr>
    <a:masterClrMapping/>
  </p:clrMapOvr>
  <p:transition spd="med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441B3-481C-4DD8-B32F-11629DEC46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024401"/>
      </p:ext>
    </p:extLst>
  </p:cSld>
  <p:clrMapOvr>
    <a:masterClrMapping/>
  </p:clrMapOvr>
  <p:transition spd="med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810E5-DA38-455F-BB83-5A960A67A7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155275"/>
      </p:ext>
    </p:extLst>
  </p:cSld>
  <p:clrMapOvr>
    <a:masterClrMapping/>
  </p:clrMapOvr>
  <p:transition spd="med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458075" y="274638"/>
            <a:ext cx="2314575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14350" y="274638"/>
            <a:ext cx="6791325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EF62C-482A-4E67-95A4-D47B8CA25A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480456"/>
      </p:ext>
    </p:extLst>
  </p:cSld>
  <p:clrMapOvr>
    <a:masterClrMapping/>
  </p:clrMapOvr>
  <p:transition spd="med">
    <p:pull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514350" y="1600200"/>
            <a:ext cx="92583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34057-5074-4AFC-8C18-362BB01BA9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1553572"/>
      </p:ext>
    </p:extLst>
  </p:cSld>
  <p:clrMapOvr>
    <a:masterClrMapping/>
  </p:clrMapOvr>
  <p:transition spd="med"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274638"/>
            <a:ext cx="9258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1600200"/>
            <a:ext cx="92583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6245225"/>
            <a:ext cx="2400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14725" y="6245225"/>
            <a:ext cx="3257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72350" y="6245225"/>
            <a:ext cx="2400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E20A728-ACE0-4463-A36A-23306DE1A5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transition spd="med">
    <p:pull dir="ld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5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číslo snímku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AB42BE6-8C00-4C5E-91BE-BE0DD339F5E2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400" smtClean="0"/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-66675" y="6061075"/>
            <a:ext cx="14668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000" b="1">
                <a:solidFill>
                  <a:schemeClr val="bg1"/>
                </a:solidFill>
                <a:latin typeface="Century Gothic" pitchFamily="34" charset="0"/>
              </a:rPr>
              <a:t>Havlíčkova 605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000" b="1">
                <a:solidFill>
                  <a:schemeClr val="bg1"/>
                </a:solidFill>
                <a:latin typeface="Century Gothic" pitchFamily="34" charset="0"/>
              </a:rPr>
              <a:t>280 99 Kolín IV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000" b="1">
                <a:solidFill>
                  <a:schemeClr val="bg1"/>
                </a:solidFill>
                <a:latin typeface="Century Gothic" pitchFamily="34" charset="0"/>
              </a:rPr>
              <a:t>+420 321 335 111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1000" b="1">
                <a:solidFill>
                  <a:schemeClr val="bg1"/>
                </a:solidFill>
                <a:latin typeface="Century Gothic" pitchFamily="34" charset="0"/>
              </a:rPr>
              <a:t>www.draslovka.cz</a:t>
            </a:r>
          </a:p>
        </p:txBody>
      </p:sp>
      <p:sp>
        <p:nvSpPr>
          <p:cNvPr id="174086" name="Text Box 6"/>
          <p:cNvSpPr txBox="1">
            <a:spLocks noChangeArrowheads="1"/>
          </p:cNvSpPr>
          <p:nvPr/>
        </p:nvSpPr>
        <p:spPr bwMode="auto">
          <a:xfrm>
            <a:off x="679450" y="5300663"/>
            <a:ext cx="38433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cs-CZ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Zpracoval: Ing. Petr BULÍČEK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cs-CZ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Odborně způsobilá osoba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cs-CZ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v BOZP a PO</a:t>
            </a:r>
          </a:p>
        </p:txBody>
      </p:sp>
      <p:sp>
        <p:nvSpPr>
          <p:cNvPr id="2053" name="Text Box 7"/>
          <p:cNvSpPr txBox="1">
            <a:spLocks noChangeArrowheads="1"/>
          </p:cNvSpPr>
          <p:nvPr/>
        </p:nvSpPr>
        <p:spPr bwMode="auto">
          <a:xfrm>
            <a:off x="481013" y="1052513"/>
            <a:ext cx="92964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cs-CZ" altLang="cs-CZ" sz="4000" b="1" dirty="0">
                <a:solidFill>
                  <a:srgbClr val="0000FF"/>
                </a:solidFill>
                <a:latin typeface="Century Gothic" pitchFamily="34" charset="0"/>
              </a:rPr>
              <a:t>ŠKOLENÍ ZAMĚSTNANCŮ</a:t>
            </a:r>
          </a:p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cs-CZ" altLang="cs-CZ" sz="4000" b="1" dirty="0">
                <a:solidFill>
                  <a:srgbClr val="0000FF"/>
                </a:solidFill>
                <a:latin typeface="Century Gothic" pitchFamily="34" charset="0"/>
              </a:rPr>
              <a:t>UNIVERZITA KARLOVA</a:t>
            </a:r>
          </a:p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cs-CZ" altLang="cs-CZ" sz="4000" b="1" dirty="0" smtClean="0">
                <a:solidFill>
                  <a:srgbClr val="0000FF"/>
                </a:solidFill>
                <a:latin typeface="Century Gothic" pitchFamily="34" charset="0"/>
              </a:rPr>
              <a:t>Ústřední knihovna</a:t>
            </a:r>
            <a:endParaRPr lang="cs-CZ" altLang="cs-CZ" sz="4000" b="1" dirty="0">
              <a:solidFill>
                <a:srgbClr val="0000FF"/>
              </a:solidFill>
              <a:latin typeface="Century Gothic" pitchFamily="34" charset="0"/>
            </a:endParaRPr>
          </a:p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cs-CZ" altLang="cs-CZ" sz="3600" b="1" dirty="0">
                <a:solidFill>
                  <a:srgbClr val="0000FF"/>
                </a:solidFill>
                <a:latin typeface="Century Gothic" pitchFamily="34" charset="0"/>
              </a:rPr>
              <a:t>Požární ochrana</a:t>
            </a:r>
          </a:p>
        </p:txBody>
      </p:sp>
      <p:pic>
        <p:nvPicPr>
          <p:cNvPr id="2054" name="Obrázek 0" descr="UK-1-version1-af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5013325"/>
            <a:ext cx="1382713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ovéPole 8"/>
          <p:cNvSpPr txBox="1">
            <a:spLocks noChangeArrowheads="1"/>
          </p:cNvSpPr>
          <p:nvPr/>
        </p:nvSpPr>
        <p:spPr bwMode="auto">
          <a:xfrm>
            <a:off x="7304088" y="5300663"/>
            <a:ext cx="1728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Bodoni"/>
              </a:rPr>
              <a:t>UNIVERZITA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>
                <a:latin typeface="Bodoni"/>
              </a:rPr>
              <a:t>KARLOVA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BE9D302-820E-4EF7-8CB0-2B2E5D0204EC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400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                                                                      </a:t>
            </a:r>
            <a:r>
              <a:rPr lang="cs-CZ" altLang="cs-CZ" sz="2000" dirty="0" smtClean="0"/>
              <a:t>POŽÁRNÍ OCHRANA</a:t>
            </a: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PŘEDPISY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6425" y="1600200"/>
            <a:ext cx="9166225" cy="4525963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o požární ochraně – zákon č. 133/1985 Sb., ve znění pozdějších novelizací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Prováděcí vyhlášky k zákonům – Vyhláška o požární prevenci č. 246/2001 Sb., ve znění pozdějších novelizací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Harmonizované normy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technické normy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5092E9C-914B-4FE6-A923-15D478C9B9F7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cs-CZ" altLang="cs-CZ" sz="1400" smtClean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  			          POŽÁRNÍ OCHRANA</a:t>
            </a:r>
            <a:br>
              <a:rPr lang="cs-CZ" altLang="cs-CZ" sz="1600" dirty="0" smtClean="0"/>
            </a:b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O POŽÁRNÍ OCHRANĚ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525" y="1600200"/>
            <a:ext cx="9382125" cy="4525963"/>
          </a:xfrm>
        </p:spPr>
        <p:txBody>
          <a:bodyPr/>
          <a:lstStyle/>
          <a:p>
            <a:pPr marL="92075" indent="-92075" eaLnBrk="1" hangingPunct="1">
              <a:lnSpc>
                <a:spcPct val="90000"/>
              </a:lnSpc>
              <a:buFontTx/>
              <a:buNone/>
              <a:defRPr/>
            </a:pPr>
            <a:r>
              <a:rPr lang="cs-CZ" altLang="cs-CZ" sz="2800" dirty="0" smtClean="0"/>
              <a:t>    „</a:t>
            </a:r>
            <a:r>
              <a:rPr lang="cs-CZ" altLang="cs-CZ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Každý je povinen počínat si tak, aby nezavdal příčinu ke vzniku požáru, neohrozil život a zdraví osob, zvířat a majetek“.</a:t>
            </a:r>
          </a:p>
          <a:p>
            <a:pPr marL="92075" indent="-92075" eaLnBrk="1" hangingPunct="1">
              <a:lnSpc>
                <a:spcPct val="90000"/>
              </a:lnSpc>
              <a:buFontTx/>
              <a:buNone/>
              <a:defRPr/>
            </a:pPr>
            <a:endParaRPr lang="cs-CZ" altLang="cs-CZ" sz="2800" dirty="0" smtClean="0"/>
          </a:p>
          <a:p>
            <a:pPr marL="534988" indent="-534988" eaLnBrk="1" hangingPunct="1">
              <a:lnSpc>
                <a:spcPct val="90000"/>
              </a:lnSpc>
              <a:spcBef>
                <a:spcPts val="1200"/>
              </a:spcBef>
              <a:buFontTx/>
              <a:buAutoNum type="arabicParenR"/>
              <a:defRPr/>
            </a:pPr>
            <a:r>
              <a:rPr lang="cs-CZ" altLang="cs-CZ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Povinnosti fyzických osob /každý občan/</a:t>
            </a:r>
          </a:p>
          <a:p>
            <a:pPr marL="534988" indent="-534988" eaLnBrk="1" hangingPunct="1">
              <a:lnSpc>
                <a:spcPct val="90000"/>
              </a:lnSpc>
              <a:spcBef>
                <a:spcPts val="1200"/>
              </a:spcBef>
              <a:buFontTx/>
              <a:buAutoNum type="arabicParenR"/>
              <a:defRPr/>
            </a:pPr>
            <a:r>
              <a:rPr lang="cs-CZ" altLang="cs-CZ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Povinnosti právnických a podnikajících fyzických osob /UK/</a:t>
            </a:r>
          </a:p>
          <a:p>
            <a:pPr marL="534988" indent="-534988" eaLnBrk="1" hangingPunct="1">
              <a:lnSpc>
                <a:spcPct val="90000"/>
              </a:lnSpc>
              <a:spcBef>
                <a:spcPts val="1200"/>
              </a:spcBef>
              <a:buFontTx/>
              <a:buAutoNum type="arabicParenR"/>
              <a:defRPr/>
            </a:pPr>
            <a:r>
              <a:rPr lang="cs-CZ" altLang="cs-CZ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Oprávnění a práva státního požárního dozoru /HZS/ </a:t>
            </a:r>
          </a:p>
          <a:p>
            <a:pPr marL="92075" indent="-92075" eaLnBrk="1" hangingPunct="1">
              <a:lnSpc>
                <a:spcPct val="90000"/>
              </a:lnSpc>
              <a:defRPr/>
            </a:pPr>
            <a:endParaRPr lang="cs-CZ" altLang="cs-CZ" sz="2800" dirty="0" smtClean="0"/>
          </a:p>
          <a:p>
            <a:pPr marL="92075" indent="-92075" eaLnBrk="1" hangingPunct="1">
              <a:lnSpc>
                <a:spcPct val="90000"/>
              </a:lnSpc>
              <a:defRPr/>
            </a:pPr>
            <a:endParaRPr lang="cs-CZ" altLang="cs-CZ" sz="2800" dirty="0" smtClean="0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3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A3DE918-20E6-4943-B632-592E017A5AE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400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POŽARNÍ OCHRANA</a:t>
            </a:r>
            <a:br>
              <a:rPr lang="cs-CZ" altLang="cs-CZ" sz="1600" dirty="0" smtClean="0"/>
            </a:b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PRÁVNICKÝCH A PODNIKAJÍCÍCH FYZICKÝCH OSOB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3550" y="1600200"/>
            <a:ext cx="9309100" cy="49244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návody na obsluhu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používání spotřebičů,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zásady skladování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používání hořlavých látek,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Zajistit volný přístup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uzávěrům energií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(plyn, el., voda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Označovat pracoviště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bezpečnostními značkami 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zákazy a příkazy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označených místech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Obstarat věcné prostředky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požární ochrany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Zajistit volný přístup k požárně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bezpečnostním zařízením 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Vytvářet podmínky pro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rychlé zdolání požáru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Pravidelně kontrolovat dodržování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předpisů o PO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Oznamovat každý vzniklý požár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nebo zahoření</a:t>
            </a:r>
          </a:p>
          <a:p>
            <a:pPr eaLnBrk="1" hangingPunct="1"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Umožnit vstup na nemovitost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zdolání požáru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450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50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56DF5D6-1CC1-490A-95CF-B04F84AB7F5E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cs-CZ" altLang="cs-CZ" sz="1400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POŽARNÍ OCHRANA</a:t>
            </a:r>
            <a:r>
              <a:rPr lang="cs-CZ" altLang="cs-CZ" sz="3200" dirty="0" smtClean="0"/>
              <a:t> </a:t>
            </a:r>
            <a:br>
              <a:rPr lang="cs-CZ" altLang="cs-CZ" sz="32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POVINOSTI FYZICKÝCH OSOB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3550" y="1600200"/>
            <a:ext cx="9309100" cy="4525963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Počínat si tak, aby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nedocházelo ke vzniku požáru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Zajistit přístup k rozvodným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zařízením.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Voda, el., plyn.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Plnit příkazy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zákazy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týkající se PO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Vytvářet v prostorách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svém vlastnictví nebo užívání podmínky pro rychlé zdolávání požárů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Oznamovat každý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vzniklý požár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Dodržovat návody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výrobců z hlediska PO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vyžádání poskytnout osobní a věcnou pomoc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08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08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FEA128D-0B02-4BFB-B576-661866F08ED6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cs-CZ" altLang="cs-CZ" sz="1400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                                                                                                            				                                                   POŽÁRNÍ OCHRANA</a:t>
            </a:r>
            <a:br>
              <a:rPr lang="cs-CZ" altLang="cs-CZ" sz="1600" dirty="0" smtClean="0"/>
            </a:b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ZÁKAZY FYZICKÝM OSOBÁM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525" y="1600200"/>
            <a:ext cx="9382125" cy="4525963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Bezdůvodně přivolat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jednotku požární ochrany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Provádět práce bez odborné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způsobilosti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Poškozovat nebo zneužívat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věcné prostředky požární ochrany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Použít označených nástupních ploch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požární techniku pro své účely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Vypalovat porosty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Znemožnit výkon státního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požárního dozoru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8F320B4-378D-430F-A548-A9D175FBF190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cs-CZ" altLang="cs-CZ" sz="1400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549275"/>
            <a:ext cx="945515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POŽÁRNÍ OCHRANA</a:t>
            </a:r>
            <a:br>
              <a:rPr lang="cs-CZ" altLang="cs-CZ" sz="1600" dirty="0" smtClean="0"/>
            </a:b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3200" dirty="0" smtClean="0"/>
              <a:t> </a:t>
            </a: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OPRÁVNĚNÍ STÁTNÍHO POŽÁRNÍHO DOZORU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3550" y="2133600"/>
            <a:ext cx="9382125" cy="3887688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Provádět kontroly v objektech a provozech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Vyloučit věc z užívání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Zakázat činnost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Zastavit provoz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Uložit postih ve správním řízení</a:t>
            </a:r>
          </a:p>
          <a:p>
            <a:pPr lvl="1"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1 mil.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Kč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právnické nebo podnikající fyzické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osobě (od 1.8.2017 10.000.000,- Kč) </a:t>
            </a:r>
            <a:endParaRPr lang="cs-CZ" alt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25 tis. Kč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fyzické osobě</a:t>
            </a:r>
          </a:p>
          <a:p>
            <a:pPr eaLnBrk="1" hangingPunct="1">
              <a:defRPr/>
            </a:pPr>
            <a:endParaRPr lang="cs-CZ" alt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E83BBCF-A593-4635-B186-BDC701ABA81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cs-CZ" altLang="cs-CZ" sz="1400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63550" y="260350"/>
            <a:ext cx="9309100" cy="1439863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právnickým a podnikajícím fyzickým osobám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9088" y="1989138"/>
            <a:ext cx="9453562" cy="41767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Neoznačí-li místa a pracoviště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příslušnými bezpečnostními značkami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Neprovádí-li kontrolu dodržování předpisů o PO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zákazů a pokynů týkajících se PO nebo neodstraňuje zjištěné závady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Nezabezpečí-li pravidelné školení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svých zaměstnanců o PO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Nevyhotoví-li předepsanou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dokumentaci PO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Nezabezpečí-li v potřebném množství a druzích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požární techniku, věcné prostředky a požárně bezpečnostní zařízení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1E7AA64-5182-49C4-BE80-35FD1B17586C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400" smtClean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274638"/>
            <a:ext cx="9382125" cy="12827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právnickým a podnikajícím fyzickým osobám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525" y="1773238"/>
            <a:ext cx="9382125" cy="4525962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Nestanoví-li organizaci zabezpečení PO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ohledem na požární nebezpečí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Nedodržuje-li stanovené podmínky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požární bezpečnosti provozovaných činností, technologických postupů nebo zařízení, a nebo nezabezpečuje údržbu a opravy technických a technologických zařízení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Nepodá-li písemnou zprávu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odstranění závad zjištěných při kontrole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4C9EF4B-31D9-460E-82C4-0CF694816F51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400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274638"/>
            <a:ext cx="9382125" cy="12827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právnickým a podnikajícím fyzickým osobám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4988" y="1700213"/>
            <a:ext cx="9237662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Nezabezpečí-li posouzení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 nebo je nepředloží ve stanovené lhůtě SPD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Nevytváří-li podmínky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hašení požárů a pro záchranné práce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Poruší-li rozhodnutí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vyloučení věci z užívání nebo rozhodnutí o zastavení provozu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Nezajistí-li plnění úkolů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podle kategorie PN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Nezřídí-li jednotku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ačkoli k tomu byla povinna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Nevybaví-li jednotku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potřebnou požární technikou, věcnými prostředky PO a požárně bezpečnostními zařízeními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4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CADF94-E6E1-4E05-B344-5F6571D8250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400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274638"/>
            <a:ext cx="9382125" cy="12827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právnickým a podnikajícím fyzickým osobám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525" y="1844675"/>
            <a:ext cx="9453563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Nemá-li k dispozici PTCH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vyráběných, používaných, zpracovávaných nebo skladovaných látek a materiálů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Nedodržuje-li návody a technické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podmínky výrobce nebo obchodní společnosti vztahující se k požární bezpečnosti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Neuvědomí-li písemně SPD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změny charakteru provozované činnosti, která je předmětem posouzení požárního nebezpečí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Neudržuje-li zdroje požární vody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použitelném stavu (nástěnné hydranty)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77F7066-A828-4781-A05F-4ECFA2EFFCB5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400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390525" y="274638"/>
            <a:ext cx="9382125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právnickým a podnikajícím fyzickým osobám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3550" y="1773238"/>
            <a:ext cx="9309100" cy="4525962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HZS při výkonu SPD může uložit pokutu až do výše </a:t>
            </a:r>
            <a:r>
              <a:rPr lang="cs-CZ" alt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1 000 000,- Kč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právnické osobě a podnikající fyzické osobě provozující činnosti s vysokým požárním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nebezpečím (od 1.8.2017 – až 10 milionů),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jestliže poruší povinnosti uvedené v předešlých odstavcích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HZS může při výkonu SPD uložit pokutu až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dvounásobku pokuty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uvedených v předešlých odstavcích při opětovném porušení povinností  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BF51540-7A34-4DF2-BEA7-B76312B9CA2A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400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fyzickým osobám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3550" y="1600200"/>
            <a:ext cx="9309100" cy="4525963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Poruší-li příkaz, zákaz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Neumožní-li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vstup na nemovitost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Neuposlechne-li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nařízení velitele zásahu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Poruší-li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zásady bezpečného provozu spotřebičů a komínů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Vědomě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bezdůvodně přivolá jednotku PO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Neumožní-li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výkon SPD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Neposkytne-li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osobní nebo věcnou pomoc při zdolávání požáru</a:t>
            </a:r>
          </a:p>
          <a:p>
            <a:pPr lvl="1" eaLnBrk="1" hangingPunct="1">
              <a:defRPr/>
            </a:pPr>
            <a:endParaRPr lang="cs-CZ" altLang="cs-CZ" sz="3200" dirty="0" smtClean="0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C797BD6-BDEB-4B9F-86A1-8ABF813C4948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cs-CZ" altLang="cs-CZ" sz="1400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fyzickým osobám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6425" y="1600200"/>
            <a:ext cx="9166225" cy="50688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Nedodrží-li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předpisy o používání, skladování a manipulaci s hoř. látkami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Znemožní-li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přístup k rozvodným skříním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el. energie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hlavním uzávěrům energií (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voda, plyn, el.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Nedodrží-li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zásady při používání otevřeného ohně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Poruší-li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vyloučení věci z užívání, zákazu činnosti, zastavení provozu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Provádí-li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na něž nemá oprávnění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Zanedbá-li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dozor nad osobami, které nemohou posoudit následky svého jednání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Způsobí-li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svým jednání požár (nejde-li o trestný čin)</a:t>
            </a:r>
          </a:p>
          <a:p>
            <a:pPr eaLnBrk="1" hangingPunct="1">
              <a:lnSpc>
                <a:spcPct val="8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Vypaluje-li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porosty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ADBA5D8-29A6-4BBF-BC2B-52336F20BF3C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cs-CZ" altLang="cs-CZ" sz="1400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      					             	         POŽÁRNÍ OCHRANA</a:t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ULOŽENÍ POSTIHŮ </a:t>
            </a:r>
            <a:b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fyzickým osobám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3550" y="1600200"/>
            <a:ext cx="9309100" cy="4525963"/>
          </a:xfrm>
        </p:spPr>
        <p:txBody>
          <a:bodyPr/>
          <a:lstStyle/>
          <a:p>
            <a:pPr lvl="1" eaLnBrk="1" hangingPunct="1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Neoznámí-li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požár</a:t>
            </a:r>
          </a:p>
          <a:p>
            <a:pPr lvl="1" eaLnBrk="1" hangingPunct="1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Omezí-li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 znemožní použití nástupních ploch pro požární techniku</a:t>
            </a:r>
          </a:p>
          <a:p>
            <a:pPr lvl="1" eaLnBrk="1" hangingPunct="1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Neudržuje-li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prostředky požární ochrany v provozuschopném stavu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792D626-21DB-457C-80B7-CB0B97A6F835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cs-CZ" altLang="cs-CZ" sz="1400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         POŽÁRNÍ OCHRANA</a:t>
            </a:r>
            <a:br>
              <a:rPr lang="cs-CZ" altLang="cs-CZ" sz="1600" dirty="0" smtClean="0"/>
            </a:br>
            <a:r>
              <a:rPr lang="cs-CZ" altLang="cs-CZ" sz="1600" dirty="0" smtClean="0"/>
              <a:t/>
            </a:r>
            <a:br>
              <a:rPr lang="cs-CZ" altLang="cs-CZ" sz="1600" dirty="0" smtClean="0"/>
            </a:br>
            <a:r>
              <a:rPr lang="cs-CZ" alt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DOKUMENTACE POŽÁRNÍ OCHRANY</a:t>
            </a:r>
            <a:r>
              <a:rPr lang="cs-CZ" altLang="cs-CZ" sz="3200" dirty="0" smtClean="0"/>
              <a:t>	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4988" y="1341438"/>
            <a:ext cx="9309100" cy="5400675"/>
          </a:xfrm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Dokumentace o začlenění do kategorie činnosti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Posouzení požárního nebezpečí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Stanovení organizace zabezpečení PO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Požární poplachové směrnice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Požární evakuační plán objektu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Požární řád pracoviště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Dokumentace zdolávání požárů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Řád ohlašovny požárů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Tematický plán a časový rozvrh školení zaměstnanců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Dokumentace o provedeném školení zaměstnanců, …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Dokumentace o činnosti jednotky požární ochrany</a:t>
            </a:r>
          </a:p>
          <a:p>
            <a:pPr eaLnBrk="1" hangingPunct="1">
              <a:spcBef>
                <a:spcPts val="1200"/>
              </a:spcBef>
            </a:pPr>
            <a:r>
              <a:rPr lang="cs-CZ" altLang="cs-CZ" sz="2000" b="1" smtClean="0"/>
              <a:t>Požární kniha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cs-CZ" altLang="cs-CZ" sz="2000" b="1" smtClean="0"/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96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96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96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96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962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962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VI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D3D5005-9F6C-475D-A964-CE765939BD86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cs-CZ" altLang="cs-CZ" sz="1400" smtClean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800" dirty="0" smtClean="0"/>
              <a:t>						POŽÁRNÍ OCHRANA</a:t>
            </a:r>
            <a:r>
              <a:rPr lang="cs-CZ" altLang="cs-CZ" dirty="0" smtClean="0"/>
              <a:t> </a:t>
            </a: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UMÍSTĚNÍ </a:t>
            </a:r>
            <a:b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hasicích přístrojů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525" y="1844675"/>
            <a:ext cx="9575800" cy="43910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Umístění HP </a:t>
            </a: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umožňovat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jejich snadné použití,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HP se umísťují tak aby byly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snadno viditelné a volně přístupné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HP se umísťují v místě kde je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pravděpodobnost vzniku požáru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Přenosné HP se umisťují na </a:t>
            </a:r>
            <a:r>
              <a:rPr lang="cs-CZ" altLang="cs-CZ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svislé a vodorovné stavební konstrukce,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HP umístěné na SK se umísťují </a:t>
            </a:r>
            <a:r>
              <a:rPr lang="cs-CZ" alt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nejvýše 1,5 m 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 podlahu,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HP na VK musí být vhodně </a:t>
            </a:r>
            <a:r>
              <a:rPr lang="cs-CZ" alt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zajištěny proti pádu</a:t>
            </a: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6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6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6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6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6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6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8B5E6C6-7892-4B06-A49B-37097442F184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cs-CZ" altLang="cs-CZ" sz="1400" smtClean="0"/>
          </a:p>
        </p:txBody>
      </p:sp>
      <p:sp>
        <p:nvSpPr>
          <p:cNvPr id="19459" name="Rectangle 2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POŽÁRNÍ OCHRANA</a:t>
            </a:r>
            <a:r>
              <a:rPr lang="cs-CZ" altLang="cs-CZ" sz="4000" dirty="0" smtClean="0"/>
              <a:t> </a:t>
            </a: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VHODNOST </a:t>
            </a:r>
            <a:b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hasicího přístroje</a:t>
            </a:r>
          </a:p>
        </p:txBody>
      </p:sp>
      <p:graphicFrame>
        <p:nvGraphicFramePr>
          <p:cNvPr id="134507" name="Group 363"/>
          <p:cNvGraphicFramePr>
            <a:graphicFrameLocks noGrp="1"/>
          </p:cNvGraphicFramePr>
          <p:nvPr>
            <p:ph type="tbl" idx="1"/>
          </p:nvPr>
        </p:nvGraphicFramePr>
        <p:xfrm>
          <a:off x="679450" y="1844675"/>
          <a:ext cx="8712200" cy="4427537"/>
        </p:xfrm>
        <a:graphic>
          <a:graphicData uri="http://schemas.openxmlformats.org/drawingml/2006/table">
            <a:tbl>
              <a:tblPr/>
              <a:tblGrid>
                <a:gridCol w="2317750"/>
                <a:gridCol w="6394450"/>
              </a:tblGrid>
              <a:tr h="6858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Název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VODNÍ HASICÍ PŘÍSTROJ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Hasivo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Roztok vody s uhličitanem draselným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Účinek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Chladící, Dusivý, Zřeďovací, Dělící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Vhodnost p.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K hašení požárů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třídy A (pevné látky)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Nevhodnost použití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K hašení požárů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třídy B (hořlavé kapaliny s teplotou varu pod 80°C)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Zákaz používat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Na zařízení pod elektrickým napětím a na slitiny lehkých kovů!!!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7A6453F-7528-44B0-88CF-6A3D03D34A53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cs-CZ" altLang="cs-CZ" sz="1400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POŽÁRNÍ OCHRANA</a:t>
            </a:r>
            <a:r>
              <a:rPr lang="cs-CZ" altLang="cs-CZ" sz="4000" dirty="0" smtClean="0"/>
              <a:t> </a:t>
            </a: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VHODNOST </a:t>
            </a:r>
            <a:b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hasicího přístroje</a:t>
            </a:r>
          </a:p>
        </p:txBody>
      </p:sp>
      <p:graphicFrame>
        <p:nvGraphicFramePr>
          <p:cNvPr id="161824" name="Group 32"/>
          <p:cNvGraphicFramePr>
            <a:graphicFrameLocks noGrp="1"/>
          </p:cNvGraphicFramePr>
          <p:nvPr>
            <p:ph type="tbl" idx="1"/>
          </p:nvPr>
        </p:nvGraphicFramePr>
        <p:xfrm>
          <a:off x="679450" y="1916113"/>
          <a:ext cx="8712200" cy="4281512"/>
        </p:xfrm>
        <a:graphic>
          <a:graphicData uri="http://schemas.openxmlformats.org/drawingml/2006/table">
            <a:tbl>
              <a:tblPr/>
              <a:tblGrid>
                <a:gridCol w="2317750"/>
                <a:gridCol w="6394450"/>
              </a:tblGrid>
              <a:tr h="6857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Název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PĚNOVÝ HASICÍ PŘÍSTROJ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0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Hasivo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Roztok vody s koncentrátem pěnidla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9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Účinek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Dusivý, Chladící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Vhodnost p.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K hašení požárů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třídy A, B (pevné látky, hořlavé kapaliny 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Nevhodnost použití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Zákaz používat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Na zařízení pod elektrickým napětím a na slitiny lehkých kovů!!!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E6A8413-228C-46B2-BE57-2F648EB9E1C4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cs-CZ" altLang="cs-CZ" sz="1400" smtClean="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POŽÁRNÍ OCHRANA</a:t>
            </a:r>
            <a:r>
              <a:rPr lang="cs-CZ" altLang="cs-CZ" sz="4000" dirty="0" smtClean="0"/>
              <a:t> </a:t>
            </a: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VHODNOST </a:t>
            </a:r>
            <a:b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hasicího přístroje</a:t>
            </a:r>
          </a:p>
        </p:txBody>
      </p:sp>
      <p:graphicFrame>
        <p:nvGraphicFramePr>
          <p:cNvPr id="163870" name="Group 30"/>
          <p:cNvGraphicFramePr>
            <a:graphicFrameLocks noGrp="1"/>
          </p:cNvGraphicFramePr>
          <p:nvPr>
            <p:ph type="tbl" idx="1"/>
          </p:nvPr>
        </p:nvGraphicFramePr>
        <p:xfrm>
          <a:off x="679450" y="1773238"/>
          <a:ext cx="8712200" cy="4559302"/>
        </p:xfrm>
        <a:graphic>
          <a:graphicData uri="http://schemas.openxmlformats.org/drawingml/2006/table">
            <a:tbl>
              <a:tblPr/>
              <a:tblGrid>
                <a:gridCol w="2317750"/>
                <a:gridCol w="6394450"/>
              </a:tblGrid>
              <a:tr h="6858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Název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PRÁŠKOVÝ HASICÍ PŘÍSTROJ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Hasivo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Rozemletá směs anorganických a organických tuhých látek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1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Účinek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Antikatalytický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 (inhibiční), Stěnový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Vhodnost p.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K hašení požárů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třídy A, B, C, D (pevné látky, hořlavé kapaliny, plyny a kovy)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Nevhodnost použití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Na volném prostranství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Zákaz používat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Telefonní ústředny, elektrické rozvody a místnosti s přístroji citlivými na prach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E9134B2-5773-4AE2-BA3C-51E8A9687996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cs-CZ" altLang="cs-CZ" sz="1400" smtClean="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POŽÁRNÍ OCHRANA</a:t>
            </a:r>
            <a:r>
              <a:rPr lang="cs-CZ" altLang="cs-CZ" sz="4000" dirty="0" smtClean="0"/>
              <a:t> </a:t>
            </a: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VHODNOST </a:t>
            </a:r>
            <a:b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hasicího přístroje</a:t>
            </a:r>
          </a:p>
        </p:txBody>
      </p:sp>
      <p:graphicFrame>
        <p:nvGraphicFramePr>
          <p:cNvPr id="165919" name="Group 31"/>
          <p:cNvGraphicFramePr>
            <a:graphicFrameLocks noGrp="1"/>
          </p:cNvGraphicFramePr>
          <p:nvPr>
            <p:ph type="tbl" idx="1"/>
          </p:nvPr>
        </p:nvGraphicFramePr>
        <p:xfrm>
          <a:off x="679450" y="1773238"/>
          <a:ext cx="8712200" cy="4648199"/>
        </p:xfrm>
        <a:graphic>
          <a:graphicData uri="http://schemas.openxmlformats.org/drawingml/2006/table">
            <a:tbl>
              <a:tblPr/>
              <a:tblGrid>
                <a:gridCol w="2317750"/>
                <a:gridCol w="6394450"/>
              </a:tblGrid>
              <a:tr h="6858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Název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SNĚHOVÝ HASICÍ PŘÍSTROJ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Hasivo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Oxid uhličitý – CO</a:t>
                      </a:r>
                      <a:r>
                        <a:rPr kumimoji="0" lang="cs-CZ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2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1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Účinek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Dusivý, Zřeďovací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Vhodnost p.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K hašení požárů třídy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A, B, C, (pevné látky, hořlavé kapaliny, plyny),zařízení pod el. napětím, laboratoře, ústředny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Nevhodnost použití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Sypké volně ložené hmoty – mouka, hobliny, prachy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Zákaz používat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Požáry třídy D, (lehké kovy) – nebezpečí exploze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43FB1E0-97D4-47AF-B6C1-A1B2EDE17D21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22</a:t>
            </a:fld>
            <a:endParaRPr lang="cs-CZ" altLang="cs-CZ" sz="1400" smtClean="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1600" dirty="0" smtClean="0"/>
              <a:t>						POŽÁRNÍ OCHRANA</a:t>
            </a:r>
            <a:r>
              <a:rPr lang="cs-CZ" altLang="cs-CZ" sz="4000" dirty="0" smtClean="0"/>
              <a:t> </a:t>
            </a: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použití hasicího přístroje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23556" name="Rectangle 2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57" name="Rectangle 3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58" name="Rectangle 3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59" name="Rectangle 3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0" name="Rectangle 3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1" name="Rectangle 3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2" name="Rectangle 4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3" name="Rectangle 4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4" name="Rectangle 4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5" name="Rectangle 4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6" name="Rectangle 4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7" name="Rectangle 5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8" name="Rectangle 5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69" name="Rectangle 5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0" name="Rectangle 5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1" name="Rectangle 5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2" name="Rectangle 6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3" name="Rectangle 6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4" name="Rectangle 6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5" name="Rectangle 6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6" name="Rectangle 6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7" name="Rectangle 7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8" name="Rectangle 7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79" name="Rectangle 7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graphicFrame>
        <p:nvGraphicFramePr>
          <p:cNvPr id="125173" name="Group 245"/>
          <p:cNvGraphicFramePr>
            <a:graphicFrameLocks noGrp="1"/>
          </p:cNvGraphicFramePr>
          <p:nvPr/>
        </p:nvGraphicFramePr>
        <p:xfrm>
          <a:off x="4868863" y="0"/>
          <a:ext cx="625476" cy="4145120"/>
        </p:xfrm>
        <a:graphic>
          <a:graphicData uri="http://schemas.openxmlformats.org/drawingml/2006/table">
            <a:tbl>
              <a:tblPr/>
              <a:tblGrid>
                <a:gridCol w="208492"/>
                <a:gridCol w="208492"/>
                <a:gridCol w="208492"/>
              </a:tblGrid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05" name="Rectangle 13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06" name="Rectangle 13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07" name="Rectangle 13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08" name="Rectangle 13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09" name="Rectangle 14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0" name="Rectangle 14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1" name="Rectangle 14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2" name="Rectangle 14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3" name="Rectangle 14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4" name="Rectangle 15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5" name="Rectangle 15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6" name="Rectangle 15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7" name="Rectangle 15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8" name="Rectangle 15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19" name="Rectangle 16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0" name="Rectangle 16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1" name="Rectangle 16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2" name="Rectangle 16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3" name="Rectangle 16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4" name="Rectangle 170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5" name="Rectangle 172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6" name="Rectangle 174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7" name="Rectangle 176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628" name="Rectangle 178"/>
          <p:cNvSpPr>
            <a:spLocks noChangeArrowheads="1"/>
          </p:cNvSpPr>
          <p:nvPr/>
        </p:nvSpPr>
        <p:spPr bwMode="auto">
          <a:xfrm>
            <a:off x="0" y="0"/>
            <a:ext cx="10287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graphicFrame>
        <p:nvGraphicFramePr>
          <p:cNvPr id="125174" name="Group 246"/>
          <p:cNvGraphicFramePr>
            <a:graphicFrameLocks noGrp="1"/>
          </p:cNvGraphicFramePr>
          <p:nvPr/>
        </p:nvGraphicFramePr>
        <p:xfrm>
          <a:off x="4868863" y="0"/>
          <a:ext cx="625476" cy="4145120"/>
        </p:xfrm>
        <a:graphic>
          <a:graphicData uri="http://schemas.openxmlformats.org/drawingml/2006/table">
            <a:tbl>
              <a:tblPr/>
              <a:tblGrid>
                <a:gridCol w="208492"/>
                <a:gridCol w="208492"/>
                <a:gridCol w="208492"/>
              </a:tblGrid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533" marR="91533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54" name="Text Box 212"/>
          <p:cNvSpPr txBox="1">
            <a:spLocks noChangeArrowheads="1"/>
          </p:cNvSpPr>
          <p:nvPr/>
        </p:nvSpPr>
        <p:spPr bwMode="auto">
          <a:xfrm>
            <a:off x="1450975" y="2441575"/>
            <a:ext cx="185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2400">
              <a:latin typeface="Times New Roman" pitchFamily="18" charset="0"/>
            </a:endParaRPr>
          </a:p>
        </p:txBody>
      </p:sp>
      <p:pic>
        <p:nvPicPr>
          <p:cNvPr id="23655" name="Picture 214" descr="has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1557338"/>
            <a:ext cx="1398587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56" name="Picture 215" descr="hase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1557338"/>
            <a:ext cx="1433512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57" name="Picture 216" descr="hase00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1917700"/>
            <a:ext cx="685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58" name="Picture 217" descr="hase0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492375"/>
            <a:ext cx="6858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59" name="Picture 218" descr="hase00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3068638"/>
            <a:ext cx="6858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0" name="Picture 219" descr="hase0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3644900"/>
            <a:ext cx="6858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1" name="Picture 220" descr="hase00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1917700"/>
            <a:ext cx="139858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2" name="Picture 221" descr="hase00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1917700"/>
            <a:ext cx="143351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3" name="Picture 222" descr="hase00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2492375"/>
            <a:ext cx="13985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4" name="Picture 223" descr="hase00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2492375"/>
            <a:ext cx="1433512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5" name="Picture 224" descr="hase01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3068638"/>
            <a:ext cx="13985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6" name="Picture 225" descr="hase01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068638"/>
            <a:ext cx="1433513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7" name="Picture 226" descr="hase01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3644900"/>
            <a:ext cx="13985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8" name="Picture 227" descr="hase01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3644900"/>
            <a:ext cx="1433512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69" name="Picture 228" descr="hase015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4221163"/>
            <a:ext cx="685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0" name="Picture 229" descr="hase01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4797425"/>
            <a:ext cx="6858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1" name="Picture 230" descr="hase021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5373688"/>
            <a:ext cx="68580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2" name="Picture 231" descr="hase016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4221163"/>
            <a:ext cx="139858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3" name="Picture 232" descr="hase017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4221163"/>
            <a:ext cx="143351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4" name="Picture 233" descr="hase019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4797425"/>
            <a:ext cx="13985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5" name="Picture 234" descr="hase020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4797425"/>
            <a:ext cx="1433512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6" name="Picture 235" descr="hase02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825" y="5373688"/>
            <a:ext cx="1398588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7" name="Picture 236" descr="hase023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413" y="5373688"/>
            <a:ext cx="1433512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DBCD664-4D97-486F-9CEB-EAAFC6AFA38D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cs-CZ" altLang="cs-CZ" sz="1400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463550" y="274638"/>
            <a:ext cx="93091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Seznámení s místními podmínkami 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98588" y="1600200"/>
            <a:ext cx="8374062" cy="4525963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Rozmístění hasících přístrojů,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Rozmístění nástěnných hydrantů,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Seznámení s evakuačním plánem (1x za rok provést nácvik evakuace),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Seznámení s požární poplachovou směrnicí,</a:t>
            </a:r>
          </a:p>
          <a:p>
            <a:pPr eaLnBrk="1" hangingPunct="1">
              <a:spcBef>
                <a:spcPts val="1200"/>
              </a:spcBef>
              <a:defRPr/>
            </a:pPr>
            <a:r>
              <a:rPr lang="cs-CZ" alt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Seznámení s požárním řádem pracoviště.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16541FA-3AE3-411D-B676-8E06D2B08673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cs-CZ" altLang="cs-CZ" sz="1400" smtClean="0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5913" y="23813"/>
            <a:ext cx="9752012" cy="1296987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ČÍSLA TÍSŇOVÉHO VOLÁNÍ</a:t>
            </a:r>
            <a:endParaRPr lang="cs-CZ" altLang="cs-CZ" sz="3600" dirty="0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19088" y="1052513"/>
            <a:ext cx="9752012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Bef>
                <a:spcPts val="600"/>
              </a:spcBef>
              <a:defRPr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České republice je pro tísňové volání (pro nahlášení událostí ohrožující vaše zdraví, život, majetek nebo vaši bezpečnost či veřejný pořádek) vyhrazeno několik čísel:</a:t>
            </a:r>
          </a:p>
          <a:p>
            <a:pPr algn="l">
              <a:spcBef>
                <a:spcPts val="6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    Hasičský záchranný sbor ČR</a:t>
            </a:r>
          </a:p>
          <a:p>
            <a:pPr algn="l">
              <a:spcBef>
                <a:spcPts val="6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155    Zdravotnická záchranná služba</a:t>
            </a:r>
          </a:p>
          <a:p>
            <a:pPr algn="l">
              <a:spcBef>
                <a:spcPts val="6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158    Policie ČR</a:t>
            </a:r>
          </a:p>
          <a:p>
            <a:pPr algn="l">
              <a:spcBef>
                <a:spcPts val="6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156    Městská (obecní) policie</a:t>
            </a:r>
          </a:p>
          <a:p>
            <a:pPr algn="l">
              <a:spcBef>
                <a:spcPts val="600"/>
              </a:spcBef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112    Jednotné evropské číslo tísňového volání</a:t>
            </a:r>
          </a:p>
        </p:txBody>
      </p:sp>
      <p:pic>
        <p:nvPicPr>
          <p:cNvPr id="25605" name="Obrázek 11" descr="tisnove_volani_cis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4508500"/>
            <a:ext cx="8223250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2FD0E5F-C126-4B18-A091-CE9ED59EE22D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cs-CZ" altLang="cs-CZ" sz="1400" smtClean="0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0525" y="2133600"/>
            <a:ext cx="9752013" cy="14700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VÁM ZA POZORNOST</a:t>
            </a: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2745</TotalTime>
  <Words>1965</Words>
  <Application>Microsoft Office PowerPoint</Application>
  <PresentationFormat>Diapozitivy</PresentationFormat>
  <Paragraphs>283</Paragraphs>
  <Slides>25</Slides>
  <Notes>25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0" baseType="lpstr">
      <vt:lpstr>Arial</vt:lpstr>
      <vt:lpstr>Times New Roman</vt:lpstr>
      <vt:lpstr>Century Gothic</vt:lpstr>
      <vt:lpstr>Bodoni</vt:lpstr>
      <vt:lpstr>Výchozí návrh</vt:lpstr>
      <vt:lpstr>Prezentace aplikace PowerPoint</vt:lpstr>
      <vt:lpstr>                                                                       POŽÁRNÍ OCHRANA  PŘEDPISY</vt:lpstr>
      <vt:lpstr>                 POŽÁRNÍ OCHRANA  ZÁKON O POŽÁRNÍ OCHRANĚ</vt:lpstr>
      <vt:lpstr>             POŽARNÍ OCHRANA  POVINNOSTI PRÁVNICKÝCH A PODNIKAJÍCÍCH FYZICKÝCH OSOB</vt:lpstr>
      <vt:lpstr>           POŽARNÍ OCHRANA  POVINOSTI FYZICKÝCH OSOB</vt:lpstr>
      <vt:lpstr>                                                                                                                                                                   POŽÁRNÍ OCHRANA  ZÁKAZY FYZICKÝM OSOBÁM</vt:lpstr>
      <vt:lpstr>              POŽÁRNÍ OCHRANA   OPRÁVNĚNÍ STÁTNÍHO POŽÁRNÍHO DOZORU</vt:lpstr>
      <vt:lpstr>               POŽÁRNÍ OCHRANA  ULOŽENÍ POSTIHŮ  právnickým a podnikajícím fyzickým osobám</vt:lpstr>
      <vt:lpstr>               POŽÁRNÍ OCHRANA ULOŽENÍ POSTIHŮ  právnickým a podnikajícím fyzickým osobám</vt:lpstr>
      <vt:lpstr>               POŽÁRNÍ OCHRANA ULOŽENÍ POSTIHŮ  právnickým a podnikajícím fyzickým osobám</vt:lpstr>
      <vt:lpstr>               POŽÁRNÍ OCHRANA ULOŽENÍ POSTIHŮ  právnickým a podnikajícím fyzickým osobám</vt:lpstr>
      <vt:lpstr>               POŽÁRNÍ OCHRANA ULOŽENÍ POSTIHŮ  právnickým a podnikajícím fyzickým osobám</vt:lpstr>
      <vt:lpstr>               POŽÁRNÍ OCHRANA ULOŽENÍ POSTIHŮ  fyzickým osobám</vt:lpstr>
      <vt:lpstr>               POŽÁRNÍ OCHRANA ULOŽENÍ POSTIHŮ  fyzickým osobám</vt:lpstr>
      <vt:lpstr>                                  POŽÁRNÍ OCHRANA ULOŽENÍ POSTIHŮ  fyzickým osobám</vt:lpstr>
      <vt:lpstr>               POŽÁRNÍ OCHRANA  DOKUMENTACE POŽÁRNÍ OCHRANY </vt:lpstr>
      <vt:lpstr>      POŽÁRNÍ OCHRANA UMÍSTĚNÍ  hasicích přístrojů</vt:lpstr>
      <vt:lpstr>      POŽÁRNÍ OCHRANA VHODNOST  použití hasicího přístroje</vt:lpstr>
      <vt:lpstr>      POŽÁRNÍ OCHRANA VHODNOST  použití hasicího přístroje</vt:lpstr>
      <vt:lpstr>      POŽÁRNÍ OCHRANA VHODNOST  použití hasicího přístroje</vt:lpstr>
      <vt:lpstr>      POŽÁRNÍ OCHRANA VHODNOST  použití hasicího přístroje</vt:lpstr>
      <vt:lpstr>      POŽÁRNÍ OCHRANA SPRÁVNÉ použití hasicího přístroje </vt:lpstr>
      <vt:lpstr>Seznámení s místními podmínkami </vt:lpstr>
      <vt:lpstr>ČÍSLA TÍSŇOVÉHO VOLÁNÍ</vt:lpstr>
      <vt:lpstr>DĚKUJI VÁM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BEZPEČNOST A OCHRANA ZDRAVÍ PŘI PRÁCI;  POŽÁRNÍ OCHRANA</dc:title>
  <dc:creator>Michail Šenovský</dc:creator>
  <cp:lastModifiedBy>install</cp:lastModifiedBy>
  <cp:revision>103</cp:revision>
  <cp:lastPrinted>2000-11-17T12:00:51Z</cp:lastPrinted>
  <dcterms:created xsi:type="dcterms:W3CDTF">2000-10-22T18:35:31Z</dcterms:created>
  <dcterms:modified xsi:type="dcterms:W3CDTF">2017-01-09T09:19:20Z</dcterms:modified>
</cp:coreProperties>
</file>