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8" r:id="rId14"/>
    <p:sldId id="270" r:id="rId15"/>
    <p:sldId id="266" r:id="rId16"/>
    <p:sldId id="271" r:id="rId17"/>
    <p:sldId id="274" r:id="rId18"/>
    <p:sldId id="272" r:id="rId19"/>
    <p:sldId id="276" r:id="rId20"/>
    <p:sldId id="281" r:id="rId21"/>
    <p:sldId id="280" r:id="rId22"/>
    <p:sldId id="273" r:id="rId23"/>
    <p:sldId id="279" r:id="rId24"/>
    <p:sldId id="277" r:id="rId25"/>
    <p:sldId id="278" r:id="rId26"/>
    <p:sldId id="282" r:id="rId27"/>
    <p:sldId id="283" r:id="rId28"/>
    <p:sldId id="284" r:id="rId29"/>
    <p:sldId id="285" r:id="rId30"/>
    <p:sldId id="286" r:id="rId31"/>
    <p:sldId id="287" r:id="rId32"/>
    <p:sldId id="293" r:id="rId33"/>
    <p:sldId id="275" r:id="rId34"/>
    <p:sldId id="294" r:id="rId35"/>
    <p:sldId id="291" r:id="rId36"/>
    <p:sldId id="292" r:id="rId37"/>
    <p:sldId id="288" r:id="rId38"/>
    <p:sldId id="289" r:id="rId39"/>
    <p:sldId id="290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C9E88-AA18-4510-AC19-B1E802494C3D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764DA-0EAE-485B-BD9C-45B2BBAD6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26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764DA-0EAE-485B-BD9C-45B2BBAD6DD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24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5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17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50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3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1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2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37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3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5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32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2A85-2450-4D1A-8F1E-7B496E929241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72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course/view.php?id=10194" TargetMode="External"/><Relationship Id="rId2" Type="http://schemas.openxmlformats.org/officeDocument/2006/relationships/hyperlink" Target="mailto:marta.vlasakova@flu.cas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512168"/>
          </a:xfrm>
        </p:spPr>
        <p:txBody>
          <a:bodyPr/>
          <a:lstStyle/>
          <a:p>
            <a:r>
              <a:rPr lang="cs-CZ" dirty="0" smtClean="0"/>
              <a:t>Filosofické aspekty logiky a matematiky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8. 10. </a:t>
            </a:r>
            <a:r>
              <a:rPr lang="cs-CZ" dirty="0" smtClean="0">
                <a:solidFill>
                  <a:schemeClr val="tx1"/>
                </a:solidFill>
              </a:rPr>
              <a:t>2020</a:t>
            </a: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marta.vlasakova@flu.cas.cz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solidFill>
                  <a:schemeClr val="tx1"/>
                </a:solidFill>
              </a:rPr>
              <a:t>Moodle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  <a:r>
              <a:rPr lang="cs-CZ" dirty="0" smtClean="0"/>
              <a:t> </a:t>
            </a:r>
            <a:r>
              <a:rPr lang="cs-CZ" dirty="0">
                <a:hlinkClick r:id="rId3"/>
              </a:rPr>
              <a:t>https://dl1.cuni.cz/course/view.php?id=10194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81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548680"/>
            <a:ext cx="7643192" cy="58326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				</a:t>
            </a:r>
            <a:r>
              <a:rPr lang="cs-CZ" sz="2000" dirty="0" smtClean="0"/>
              <a:t>Bertrand Russell (1872-1970)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Russell – kontextuální eliminace určitých popisů:</a:t>
            </a:r>
          </a:p>
          <a:p>
            <a:pPr marL="0" indent="0">
              <a:buNone/>
            </a:pPr>
            <a:r>
              <a:rPr lang="cs-CZ" i="1" dirty="0" smtClean="0"/>
              <a:t>Současný francouzský král je holohlavý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</a:t>
            </a:r>
            <a:r>
              <a:rPr lang="cs-CZ" dirty="0"/>
              <a:t>x(FK(x)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/>
              <a:t>y(FK(y)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y = x)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H(x</a:t>
            </a:r>
            <a:r>
              <a:rPr lang="cs-CZ" dirty="0" smtClean="0"/>
              <a:t>))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>
                <a:solidFill>
                  <a:schemeClr val="bg1">
                    <a:lumMod val="85000"/>
                  </a:schemeClr>
                </a:solidFill>
              </a:rPr>
              <a:t>Současný francouzský král není holohlavý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bg1">
                    <a:lumMod val="85000"/>
                  </a:schemeClr>
                </a:solidFill>
              </a:rPr>
              <a:t>- Současný francouzský král je neholohlavý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	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x(FK(x)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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y(FK(y)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y = 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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H(x))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bg1">
                    <a:lumMod val="85000"/>
                  </a:schemeClr>
                </a:solidFill>
              </a:rPr>
              <a:t>- Není pravda, že současný francouzský </a:t>
            </a:r>
            <a:r>
              <a:rPr lang="cs-CZ" i="1" dirty="0">
                <a:solidFill>
                  <a:schemeClr val="bg1">
                    <a:lumMod val="85000"/>
                  </a:schemeClr>
                </a:solidFill>
              </a:rPr>
              <a:t>k</a:t>
            </a:r>
            <a:r>
              <a:rPr lang="cs-CZ" i="1" dirty="0" smtClean="0">
                <a:solidFill>
                  <a:schemeClr val="bg1">
                    <a:lumMod val="85000"/>
                  </a:schemeClr>
                </a:solidFill>
              </a:rPr>
              <a:t>rál je holohlavý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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x(FK(x)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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y(FK(y)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y = 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H(x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))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		</a:t>
            </a:r>
            <a:r>
              <a:rPr lang="cs-CZ" sz="2300" dirty="0" smtClean="0">
                <a:solidFill>
                  <a:schemeClr val="bg1">
                    <a:lumMod val="85000"/>
                  </a:schemeClr>
                </a:solidFill>
              </a:rPr>
              <a:t>Peter Frederick </a:t>
            </a:r>
            <a:r>
              <a:rPr lang="cs-CZ" sz="2300" dirty="0" err="1" smtClean="0">
                <a:solidFill>
                  <a:schemeClr val="bg1">
                    <a:lumMod val="85000"/>
                  </a:schemeClr>
                </a:solidFill>
              </a:rPr>
              <a:t>Strawson</a:t>
            </a:r>
            <a:r>
              <a:rPr lang="cs-CZ" sz="2300" dirty="0" smtClean="0">
                <a:solidFill>
                  <a:schemeClr val="bg1">
                    <a:lumMod val="85000"/>
                  </a:schemeClr>
                </a:solidFill>
              </a:rPr>
              <a:t> (1919-2006)</a:t>
            </a:r>
            <a:endParaRPr lang="cs-CZ" sz="23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bg1">
                    <a:lumMod val="85000"/>
                  </a:schemeClr>
                </a:solidFill>
              </a:rPr>
              <a:t>Strawson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 – presupozice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(q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p)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(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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q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p)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91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 Vlastní jména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					</a:t>
            </a:r>
            <a:r>
              <a:rPr lang="cs-CZ" sz="1800" dirty="0" err="1" smtClean="0"/>
              <a:t>Gottlob</a:t>
            </a:r>
            <a:r>
              <a:rPr lang="cs-CZ" sz="1800" dirty="0" smtClean="0"/>
              <a:t> </a:t>
            </a:r>
            <a:r>
              <a:rPr lang="cs-CZ" sz="1800" dirty="0" err="1" smtClean="0"/>
              <a:t>Frege</a:t>
            </a:r>
            <a:r>
              <a:rPr lang="cs-CZ" sz="1800" dirty="0" smtClean="0"/>
              <a:t> (1848-1925)</a:t>
            </a:r>
          </a:p>
          <a:p>
            <a:pPr marL="0" indent="0">
              <a:buNone/>
            </a:pPr>
            <a:r>
              <a:rPr lang="cs-CZ" sz="2400" i="1" dirty="0" smtClean="0"/>
              <a:t>Jitřenka je jitřenka	</a:t>
            </a:r>
            <a:r>
              <a:rPr lang="cs-CZ" sz="2400" dirty="0" smtClean="0"/>
              <a:t>X	</a:t>
            </a:r>
            <a:r>
              <a:rPr lang="cs-CZ" sz="2400" i="1" dirty="0" smtClean="0"/>
              <a:t>Jitřenka je večernice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výraz    vyjadřuje smysl (</a:t>
            </a:r>
            <a:r>
              <a:rPr lang="cs-CZ" sz="2400" dirty="0" err="1" smtClean="0"/>
              <a:t>Sinn</a:t>
            </a:r>
            <a:r>
              <a:rPr lang="cs-CZ" sz="2400" dirty="0" smtClean="0"/>
              <a:t>)		  …	</a:t>
            </a:r>
            <a:r>
              <a:rPr lang="cs-CZ" sz="1600" dirty="0" err="1" smtClean="0"/>
              <a:t>meaning</a:t>
            </a:r>
            <a:endParaRPr lang="cs-CZ" sz="16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označuje význam (</a:t>
            </a:r>
            <a:r>
              <a:rPr lang="cs-CZ" sz="2400" dirty="0" err="1" smtClean="0"/>
              <a:t>Bedeutung</a:t>
            </a:r>
            <a:r>
              <a:rPr lang="cs-CZ" sz="2400" dirty="0" smtClean="0"/>
              <a:t>)  …	</a:t>
            </a:r>
            <a:r>
              <a:rPr lang="cs-CZ" sz="1600" dirty="0" err="1" smtClean="0"/>
              <a:t>denotation</a:t>
            </a:r>
            <a:endParaRPr lang="cs-CZ" sz="16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Russell: nahradíme vlastní jméno „slovníkovým“ určitým popisem –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Apollón je krásný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–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Existuje právě jedno x, které je bohem slunce a je krásné</a:t>
            </a: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504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u="sng" dirty="0" smtClean="0"/>
              <a:t>Kolumbus měl hnědé oči</a:t>
            </a:r>
          </a:p>
          <a:p>
            <a:pPr marL="0" indent="0">
              <a:buNone/>
            </a:pPr>
            <a:r>
              <a:rPr lang="cs-CZ" sz="2400" dirty="0" smtClean="0"/>
              <a:t>Někdo objevil Ameriku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u="sng" dirty="0" smtClean="0"/>
              <a:t>Existuje právě jedno x, které objevilo Ameriku, a to má hnědé oči</a:t>
            </a:r>
          </a:p>
          <a:p>
            <a:pPr marL="0" indent="0">
              <a:buNone/>
            </a:pPr>
            <a:r>
              <a:rPr lang="cs-CZ" sz="2400" dirty="0" smtClean="0"/>
              <a:t>Existuje x, které objevilo Ameriku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sng" dirty="0" smtClean="0">
                <a:solidFill>
                  <a:schemeClr val="bg1">
                    <a:lumMod val="85000"/>
                  </a:schemeClr>
                </a:solidFill>
              </a:rPr>
              <a:t>Naděžda si chtěla vzít za muže Stalina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Naděžda si chtěla vzít za muže nejmasovějšího vraha v dějinách lidstva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1800" dirty="0" smtClean="0"/>
              <a:t>					</a:t>
            </a:r>
            <a:r>
              <a:rPr lang="cs-CZ" sz="1800" dirty="0" err="1" smtClean="0">
                <a:solidFill>
                  <a:schemeClr val="bg1">
                    <a:lumMod val="85000"/>
                  </a:schemeClr>
                </a:solidFill>
              </a:rPr>
              <a:t>Willard</a:t>
            </a:r>
            <a:r>
              <a:rPr lang="cs-CZ" sz="18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V. O. 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</a:rPr>
              <a:t>Quine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 (1908-2000)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Pegas je bílý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x(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Pegasuje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(x)  Bílé(x))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632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/>
              <a:t>					Saul </a:t>
            </a:r>
            <a:r>
              <a:rPr lang="cs-CZ" sz="1800" dirty="0" err="1" smtClean="0"/>
              <a:t>Kripke</a:t>
            </a:r>
            <a:r>
              <a:rPr lang="cs-CZ" sz="1800" dirty="0" smtClean="0"/>
              <a:t> (nar. 1940)</a:t>
            </a:r>
          </a:p>
          <a:p>
            <a:pPr marL="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lastní jméno = pevný znak (</a:t>
            </a:r>
            <a:r>
              <a:rPr lang="cs-CZ" sz="2400" dirty="0" err="1" smtClean="0"/>
              <a:t>rigid</a:t>
            </a:r>
            <a:r>
              <a:rPr lang="cs-CZ" sz="2400" dirty="0" smtClean="0"/>
              <a:t> </a:t>
            </a:r>
            <a:r>
              <a:rPr lang="cs-CZ" sz="2400" dirty="0" err="1" smtClean="0"/>
              <a:t>designator</a:t>
            </a:r>
            <a:r>
              <a:rPr lang="cs-CZ" sz="2400" dirty="0" smtClean="0"/>
              <a:t>), označuje totéž individuum napříč možnými světy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 smtClean="0"/>
              <a:t>					</a:t>
            </a:r>
            <a:r>
              <a:rPr lang="cs-CZ" sz="1800" dirty="0" smtClean="0">
                <a:solidFill>
                  <a:schemeClr val="bg1">
                    <a:lumMod val="85000"/>
                  </a:schemeClr>
                </a:solidFill>
              </a:rPr>
              <a:t>John </a:t>
            </a:r>
            <a:r>
              <a:rPr lang="cs-CZ" sz="1800" dirty="0" err="1" smtClean="0">
                <a:solidFill>
                  <a:schemeClr val="bg1">
                    <a:lumMod val="85000"/>
                  </a:schemeClr>
                </a:solidFill>
              </a:rPr>
              <a:t>Searle</a:t>
            </a:r>
            <a:r>
              <a:rPr lang="cs-CZ" sz="1800" dirty="0" smtClean="0">
                <a:solidFill>
                  <a:schemeClr val="bg1">
                    <a:lumMod val="85000"/>
                  </a:schemeClr>
                </a:solidFill>
              </a:rPr>
              <a:t> (nar. 1932)</a:t>
            </a: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Searle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– teorie svazků („cluster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theorie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“) – „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sufficient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number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Některé věty nemají pravdivostní hodnotu – „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truth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value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gaps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 smtClean="0"/>
              <a:t>					</a:t>
            </a:r>
            <a:r>
              <a:rPr lang="cs-CZ" sz="1800" dirty="0" smtClean="0">
                <a:solidFill>
                  <a:schemeClr val="bg1">
                    <a:lumMod val="85000"/>
                  </a:schemeClr>
                </a:solidFill>
              </a:rPr>
              <a:t>Alexius </a:t>
            </a:r>
            <a:r>
              <a:rPr lang="cs-CZ" sz="1800" dirty="0" err="1" smtClean="0">
                <a:solidFill>
                  <a:schemeClr val="bg1">
                    <a:lumMod val="85000"/>
                  </a:schemeClr>
                </a:solidFill>
              </a:rPr>
              <a:t>Meinong</a:t>
            </a:r>
            <a:r>
              <a:rPr lang="cs-CZ" sz="1800" dirty="0" smtClean="0">
                <a:solidFill>
                  <a:schemeClr val="bg1">
                    <a:lumMod val="85000"/>
                  </a:schemeClr>
                </a:solidFill>
              </a:rPr>
              <a:t> (1853-1920)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„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meinongovské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universum“ – obsahuje i neexistující objekty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2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ominalismus</a:t>
            </a:r>
          </a:p>
          <a:p>
            <a:pPr marL="0" indent="0">
              <a:buNone/>
            </a:pPr>
            <a:r>
              <a:rPr lang="cs-CZ" dirty="0"/>
              <a:t>k</a:t>
            </a:r>
            <a:r>
              <a:rPr lang="cs-CZ" dirty="0" smtClean="0"/>
              <a:t>onceptualismus</a:t>
            </a:r>
          </a:p>
          <a:p>
            <a:pPr marL="0" indent="0">
              <a:buNone/>
            </a:pPr>
            <a:r>
              <a:rPr lang="cs-CZ" dirty="0"/>
              <a:t>r</a:t>
            </a:r>
            <a:r>
              <a:rPr lang="cs-CZ" dirty="0" smtClean="0"/>
              <a:t>ealismus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3200" dirty="0" smtClean="0"/>
              <a:t>Argument třetího muže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98066"/>
            <a:ext cx="704197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Platón (427-347 př. Kr.)</a:t>
            </a:r>
          </a:p>
          <a:p>
            <a:pPr marL="0" indent="0">
              <a:buNone/>
            </a:pPr>
            <a:r>
              <a:rPr lang="cs-CZ" sz="1800" dirty="0" smtClean="0"/>
              <a:t>Aristotelés (384-322 př. Kr.)</a:t>
            </a:r>
            <a:endParaRPr lang="cs-CZ" sz="1800" dirty="0"/>
          </a:p>
        </p:txBody>
      </p:sp>
      <p:sp>
        <p:nvSpPr>
          <p:cNvPr id="4" name="Veselý obličej 3"/>
          <p:cNvSpPr/>
          <p:nvPr/>
        </p:nvSpPr>
        <p:spPr>
          <a:xfrm>
            <a:off x="3275856" y="3501008"/>
            <a:ext cx="720080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5154414" y="4630189"/>
            <a:ext cx="576064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1763688" y="4797152"/>
            <a:ext cx="576064" cy="457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823743" y="5313815"/>
            <a:ext cx="455953" cy="550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1619672" y="5254352"/>
            <a:ext cx="204071" cy="118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ývojový diagram: ruční operace 12"/>
          <p:cNvSpPr/>
          <p:nvPr/>
        </p:nvSpPr>
        <p:spPr>
          <a:xfrm>
            <a:off x="5148064" y="5329194"/>
            <a:ext cx="576064" cy="59493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 flipH="1" flipV="1">
            <a:off x="4932040" y="537321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2279696" y="5373216"/>
            <a:ext cx="27608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3322712" y="4274173"/>
            <a:ext cx="673224" cy="777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V="1">
            <a:off x="5724128" y="5329194"/>
            <a:ext cx="216024" cy="116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2555776" y="4437112"/>
            <a:ext cx="576064" cy="360040"/>
          </a:xfrm>
          <a:prstGeom prst="straightConnector1">
            <a:avLst/>
          </a:prstGeom>
          <a:ln>
            <a:headEnd w="lg" len="lg"/>
            <a:tailEnd type="arrow"/>
          </a:ln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4391980" y="4437112"/>
            <a:ext cx="540060" cy="360040"/>
          </a:xfrm>
          <a:prstGeom prst="straightConnector1">
            <a:avLst/>
          </a:prstGeom>
          <a:ln w="12700" cmpd="sng">
            <a:tailEnd type="arrow"/>
          </a:ln>
          <a:scene3d>
            <a:camera prst="orthographicFront"/>
            <a:lightRig rig="threePt" dir="t"/>
          </a:scene3d>
          <a:sp3d contour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Veselý obličej 31"/>
          <p:cNvSpPr/>
          <p:nvPr/>
        </p:nvSpPr>
        <p:spPr>
          <a:xfrm>
            <a:off x="5893296" y="1711311"/>
            <a:ext cx="720080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5940152" y="2484907"/>
            <a:ext cx="673224" cy="777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34"/>
          <p:cNvCxnSpPr/>
          <p:nvPr/>
        </p:nvCxnSpPr>
        <p:spPr>
          <a:xfrm flipV="1">
            <a:off x="6613376" y="2484907"/>
            <a:ext cx="288032" cy="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 flipV="1">
            <a:off x="5677272" y="2484907"/>
            <a:ext cx="262880" cy="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V="1">
            <a:off x="4391980" y="2708920"/>
            <a:ext cx="1332148" cy="792088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 contour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V="1">
            <a:off x="5677272" y="3501008"/>
            <a:ext cx="262880" cy="93610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 contour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3995936" y="4221088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 flipV="1">
            <a:off x="3131840" y="4221088"/>
            <a:ext cx="1908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Volný tvar 50"/>
          <p:cNvSpPr/>
          <p:nvPr/>
        </p:nvSpPr>
        <p:spPr>
          <a:xfrm>
            <a:off x="5208317" y="5027984"/>
            <a:ext cx="444338" cy="280678"/>
          </a:xfrm>
          <a:custGeom>
            <a:avLst/>
            <a:gdLst>
              <a:gd name="connsiteX0" fmla="*/ 84119 w 444338"/>
              <a:gd name="connsiteY0" fmla="*/ 28925 h 280678"/>
              <a:gd name="connsiteX1" fmla="*/ 153392 w 444338"/>
              <a:gd name="connsiteY1" fmla="*/ 70489 h 280678"/>
              <a:gd name="connsiteX2" fmla="*/ 194956 w 444338"/>
              <a:gd name="connsiteY2" fmla="*/ 70489 h 280678"/>
              <a:gd name="connsiteX3" fmla="*/ 222665 w 444338"/>
              <a:gd name="connsiteY3" fmla="*/ 28925 h 280678"/>
              <a:gd name="connsiteX4" fmla="*/ 291938 w 444338"/>
              <a:gd name="connsiteY4" fmla="*/ 84343 h 280678"/>
              <a:gd name="connsiteX5" fmla="*/ 361210 w 444338"/>
              <a:gd name="connsiteY5" fmla="*/ 15071 h 280678"/>
              <a:gd name="connsiteX6" fmla="*/ 402774 w 444338"/>
              <a:gd name="connsiteY6" fmla="*/ 42780 h 280678"/>
              <a:gd name="connsiteX7" fmla="*/ 430483 w 444338"/>
              <a:gd name="connsiteY7" fmla="*/ 84343 h 280678"/>
              <a:gd name="connsiteX8" fmla="*/ 444338 w 444338"/>
              <a:gd name="connsiteY8" fmla="*/ 153616 h 280678"/>
              <a:gd name="connsiteX9" fmla="*/ 430483 w 444338"/>
              <a:gd name="connsiteY9" fmla="*/ 250598 h 280678"/>
              <a:gd name="connsiteX10" fmla="*/ 388919 w 444338"/>
              <a:gd name="connsiteY10" fmla="*/ 236743 h 280678"/>
              <a:gd name="connsiteX11" fmla="*/ 375065 w 444338"/>
              <a:gd name="connsiteY11" fmla="*/ 181325 h 280678"/>
              <a:gd name="connsiteX12" fmla="*/ 361210 w 444338"/>
              <a:gd name="connsiteY12" fmla="*/ 222889 h 280678"/>
              <a:gd name="connsiteX13" fmla="*/ 347356 w 444338"/>
              <a:gd name="connsiteY13" fmla="*/ 278307 h 280678"/>
              <a:gd name="connsiteX14" fmla="*/ 305792 w 444338"/>
              <a:gd name="connsiteY14" fmla="*/ 264452 h 280678"/>
              <a:gd name="connsiteX15" fmla="*/ 291938 w 444338"/>
              <a:gd name="connsiteY15" fmla="*/ 222889 h 280678"/>
              <a:gd name="connsiteX16" fmla="*/ 264228 w 444338"/>
              <a:gd name="connsiteY16" fmla="*/ 195180 h 280678"/>
              <a:gd name="connsiteX17" fmla="*/ 208810 w 444338"/>
              <a:gd name="connsiteY17" fmla="*/ 278307 h 280678"/>
              <a:gd name="connsiteX18" fmla="*/ 194956 w 444338"/>
              <a:gd name="connsiteY18" fmla="*/ 195180 h 280678"/>
              <a:gd name="connsiteX19" fmla="*/ 111828 w 444338"/>
              <a:gd name="connsiteY19" fmla="*/ 250598 h 280678"/>
              <a:gd name="connsiteX20" fmla="*/ 56410 w 444338"/>
              <a:gd name="connsiteY20" fmla="*/ 181325 h 280678"/>
              <a:gd name="connsiteX21" fmla="*/ 42556 w 444338"/>
              <a:gd name="connsiteY21" fmla="*/ 250598 h 280678"/>
              <a:gd name="connsiteX22" fmla="*/ 992 w 444338"/>
              <a:gd name="connsiteY22" fmla="*/ 236743 h 280678"/>
              <a:gd name="connsiteX23" fmla="*/ 42556 w 444338"/>
              <a:gd name="connsiteY23" fmla="*/ 153616 h 280678"/>
              <a:gd name="connsiteX24" fmla="*/ 56410 w 444338"/>
              <a:gd name="connsiteY24" fmla="*/ 84343 h 280678"/>
              <a:gd name="connsiteX25" fmla="*/ 84119 w 444338"/>
              <a:gd name="connsiteY25" fmla="*/ 42780 h 280678"/>
              <a:gd name="connsiteX26" fmla="*/ 97974 w 444338"/>
              <a:gd name="connsiteY26" fmla="*/ 1216 h 280678"/>
              <a:gd name="connsiteX27" fmla="*/ 139538 w 444338"/>
              <a:gd name="connsiteY27" fmla="*/ 42780 h 28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4338" h="280678">
                <a:moveTo>
                  <a:pt x="84119" y="28925"/>
                </a:moveTo>
                <a:cubicBezTo>
                  <a:pt x="107210" y="42780"/>
                  <a:pt x="126463" y="70489"/>
                  <a:pt x="153392" y="70489"/>
                </a:cubicBezTo>
                <a:cubicBezTo>
                  <a:pt x="210753" y="70489"/>
                  <a:pt x="115546" y="-48627"/>
                  <a:pt x="194956" y="70489"/>
                </a:cubicBezTo>
                <a:cubicBezTo>
                  <a:pt x="204192" y="56634"/>
                  <a:pt x="206868" y="34191"/>
                  <a:pt x="222665" y="28925"/>
                </a:cubicBezTo>
                <a:cubicBezTo>
                  <a:pt x="280073" y="9789"/>
                  <a:pt x="281402" y="52735"/>
                  <a:pt x="291938" y="84343"/>
                </a:cubicBezTo>
                <a:cubicBezTo>
                  <a:pt x="304253" y="65871"/>
                  <a:pt x="330423" y="15071"/>
                  <a:pt x="361210" y="15071"/>
                </a:cubicBezTo>
                <a:cubicBezTo>
                  <a:pt x="377861" y="15071"/>
                  <a:pt x="388919" y="33544"/>
                  <a:pt x="402774" y="42780"/>
                </a:cubicBezTo>
                <a:cubicBezTo>
                  <a:pt x="426008" y="-26925"/>
                  <a:pt x="413271" y="-10321"/>
                  <a:pt x="430483" y="84343"/>
                </a:cubicBezTo>
                <a:cubicBezTo>
                  <a:pt x="434696" y="107511"/>
                  <a:pt x="439720" y="130525"/>
                  <a:pt x="444338" y="153616"/>
                </a:cubicBezTo>
                <a:cubicBezTo>
                  <a:pt x="439720" y="185943"/>
                  <a:pt x="448597" y="223427"/>
                  <a:pt x="430483" y="250598"/>
                </a:cubicBezTo>
                <a:cubicBezTo>
                  <a:pt x="422382" y="262749"/>
                  <a:pt x="398042" y="248147"/>
                  <a:pt x="388919" y="236743"/>
                </a:cubicBezTo>
                <a:cubicBezTo>
                  <a:pt x="377024" y="221874"/>
                  <a:pt x="379683" y="199798"/>
                  <a:pt x="375065" y="181325"/>
                </a:cubicBezTo>
                <a:cubicBezTo>
                  <a:pt x="370447" y="195180"/>
                  <a:pt x="365222" y="208847"/>
                  <a:pt x="361210" y="222889"/>
                </a:cubicBezTo>
                <a:cubicBezTo>
                  <a:pt x="355979" y="241198"/>
                  <a:pt x="362589" y="266882"/>
                  <a:pt x="347356" y="278307"/>
                </a:cubicBezTo>
                <a:cubicBezTo>
                  <a:pt x="335673" y="287069"/>
                  <a:pt x="319647" y="269070"/>
                  <a:pt x="305792" y="264452"/>
                </a:cubicBezTo>
                <a:cubicBezTo>
                  <a:pt x="301174" y="250598"/>
                  <a:pt x="299452" y="235412"/>
                  <a:pt x="291938" y="222889"/>
                </a:cubicBezTo>
                <a:cubicBezTo>
                  <a:pt x="285217" y="211688"/>
                  <a:pt x="273465" y="185944"/>
                  <a:pt x="264228" y="195180"/>
                </a:cubicBezTo>
                <a:cubicBezTo>
                  <a:pt x="147193" y="312212"/>
                  <a:pt x="334929" y="236266"/>
                  <a:pt x="208810" y="278307"/>
                </a:cubicBezTo>
                <a:cubicBezTo>
                  <a:pt x="204192" y="250598"/>
                  <a:pt x="221966" y="202897"/>
                  <a:pt x="194956" y="195180"/>
                </a:cubicBezTo>
                <a:cubicBezTo>
                  <a:pt x="162935" y="186031"/>
                  <a:pt x="111828" y="250598"/>
                  <a:pt x="111828" y="250598"/>
                </a:cubicBezTo>
                <a:cubicBezTo>
                  <a:pt x="110506" y="246631"/>
                  <a:pt x="89834" y="156257"/>
                  <a:pt x="56410" y="181325"/>
                </a:cubicBezTo>
                <a:cubicBezTo>
                  <a:pt x="37571" y="195454"/>
                  <a:pt x="47174" y="227507"/>
                  <a:pt x="42556" y="250598"/>
                </a:cubicBezTo>
                <a:cubicBezTo>
                  <a:pt x="28701" y="245980"/>
                  <a:pt x="7523" y="249805"/>
                  <a:pt x="992" y="236743"/>
                </a:cubicBezTo>
                <a:cubicBezTo>
                  <a:pt x="-7202" y="220356"/>
                  <a:pt x="37890" y="160615"/>
                  <a:pt x="42556" y="153616"/>
                </a:cubicBezTo>
                <a:cubicBezTo>
                  <a:pt x="47174" y="130525"/>
                  <a:pt x="48142" y="106392"/>
                  <a:pt x="56410" y="84343"/>
                </a:cubicBezTo>
                <a:cubicBezTo>
                  <a:pt x="62256" y="68752"/>
                  <a:pt x="76672" y="57673"/>
                  <a:pt x="84119" y="42780"/>
                </a:cubicBezTo>
                <a:cubicBezTo>
                  <a:pt x="90650" y="29718"/>
                  <a:pt x="93356" y="15071"/>
                  <a:pt x="97974" y="1216"/>
                </a:cubicBezTo>
                <a:cubicBezTo>
                  <a:pt x="128245" y="46623"/>
                  <a:pt x="109032" y="42780"/>
                  <a:pt x="139538" y="427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99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i="1" dirty="0" err="1" smtClean="0"/>
              <a:t>Sókratés</a:t>
            </a:r>
            <a:r>
              <a:rPr lang="cs-CZ" sz="2400" i="1" dirty="0" smtClean="0"/>
              <a:t> je člověk: </a:t>
            </a:r>
            <a:r>
              <a:rPr lang="cs-CZ" sz="2400" dirty="0" smtClean="0"/>
              <a:t>s </a:t>
            </a:r>
            <a:r>
              <a:rPr lang="cs-CZ" sz="2400" dirty="0" smtClean="0">
                <a:sym typeface="Symbol"/>
              </a:rPr>
              <a:t>x; Člověk(x)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Objekt s je ve vztahu  s objektem </a:t>
            </a:r>
            <a:r>
              <a:rPr lang="cs-CZ" sz="2400" dirty="0">
                <a:sym typeface="Symbol"/>
              </a:rPr>
              <a:t>x; Člověk(x)</a:t>
            </a:r>
            <a:r>
              <a:rPr lang="cs-CZ" sz="2400" dirty="0" smtClean="0">
                <a:sym typeface="Symbol"/>
              </a:rPr>
              <a:t>  (označme „Č“):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s, Č  </a:t>
            </a:r>
            <a:r>
              <a:rPr lang="cs-CZ" sz="2400" dirty="0" err="1" smtClean="0">
                <a:sym typeface="Symbol"/>
              </a:rPr>
              <a:t>x,y</a:t>
            </a:r>
            <a:r>
              <a:rPr lang="cs-CZ" sz="2400" dirty="0" smtClean="0">
                <a:sym typeface="Symbol"/>
              </a:rPr>
              <a:t>; x y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</a:t>
            </a:r>
            <a:r>
              <a:rPr lang="cs-CZ" sz="2400" dirty="0">
                <a:sym typeface="Symbol"/>
              </a:rPr>
              <a:t>s, Č</a:t>
            </a:r>
            <a:r>
              <a:rPr lang="cs-CZ" sz="2400" dirty="0" smtClean="0">
                <a:sym typeface="Symbol"/>
              </a:rPr>
              <a:t>,</a:t>
            </a:r>
            <a:r>
              <a:rPr lang="cs-CZ" sz="2400" dirty="0" err="1">
                <a:sym typeface="Symbol"/>
              </a:rPr>
              <a:t>x,y</a:t>
            </a:r>
            <a:r>
              <a:rPr lang="cs-CZ" sz="2400" dirty="0">
                <a:sym typeface="Symbol"/>
              </a:rPr>
              <a:t>; x y</a:t>
            </a:r>
            <a:r>
              <a:rPr lang="cs-CZ" sz="2400" dirty="0" smtClean="0">
                <a:sym typeface="Symbol"/>
              </a:rPr>
              <a:t> </a:t>
            </a:r>
            <a:r>
              <a:rPr lang="cs-CZ" sz="2400" dirty="0" err="1">
                <a:sym typeface="Symbol"/>
              </a:rPr>
              <a:t>x,y</a:t>
            </a:r>
            <a:r>
              <a:rPr lang="cs-CZ" sz="2400" dirty="0">
                <a:sym typeface="Symbol"/>
              </a:rPr>
              <a:t>; x y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atd.</a:t>
            </a: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V ZF relace náležení </a:t>
            </a:r>
            <a:r>
              <a:rPr lang="cs-CZ" sz="2400" dirty="0">
                <a:sym typeface="Symbol"/>
              </a:rPr>
              <a:t>R</a:t>
            </a:r>
            <a:r>
              <a:rPr lang="cs-CZ" sz="2400" baseline="-25000" dirty="0">
                <a:sym typeface="Symbol"/>
              </a:rPr>
              <a:t> </a:t>
            </a:r>
            <a:r>
              <a:rPr lang="cs-CZ" sz="2400" dirty="0" smtClean="0">
                <a:sym typeface="Symbol"/>
              </a:rPr>
              <a:t>nemůže být množinou, je to vlastní třída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(x(x x), tedy </a:t>
            </a:r>
            <a:r>
              <a:rPr lang="cs-CZ" sz="2400" dirty="0">
                <a:sym typeface="Symbol"/>
              </a:rPr>
              <a:t></a:t>
            </a:r>
            <a:r>
              <a:rPr lang="cs-CZ" sz="2400" dirty="0" smtClean="0">
                <a:sym typeface="Symbol"/>
              </a:rPr>
              <a:t>x(x,</a:t>
            </a:r>
            <a:r>
              <a:rPr lang="cs-CZ" sz="2400" dirty="0">
                <a:sym typeface="Symbol"/>
              </a:rPr>
              <a:t> x</a:t>
            </a:r>
            <a:r>
              <a:rPr lang="cs-CZ" sz="2400" dirty="0" smtClean="0">
                <a:sym typeface="Symbol"/>
              </a:rPr>
              <a:t>  R</a:t>
            </a:r>
            <a:r>
              <a:rPr lang="cs-CZ" sz="2400" baseline="-25000" dirty="0" smtClean="0">
                <a:sym typeface="Symbol"/>
              </a:rPr>
              <a:t></a:t>
            </a:r>
            <a:r>
              <a:rPr lang="cs-CZ" sz="2400" dirty="0"/>
              <a:t>), </a:t>
            </a:r>
            <a:r>
              <a:rPr lang="cs-CZ" sz="2400" dirty="0" smtClean="0"/>
              <a:t>tedy </a:t>
            </a:r>
            <a:r>
              <a:rPr lang="cs-CZ" sz="2400" dirty="0">
                <a:sym typeface="Symbol"/>
              </a:rPr>
              <a:t>x </a:t>
            </a:r>
            <a:r>
              <a:rPr lang="cs-CZ" sz="2400" dirty="0" smtClean="0">
                <a:sym typeface="Symbol"/>
              </a:rPr>
              <a:t>x,</a:t>
            </a:r>
            <a:r>
              <a:rPr lang="cs-CZ" sz="2400" dirty="0" err="1" smtClean="0">
                <a:sym typeface="Symbol"/>
              </a:rPr>
              <a:t>x,x</a:t>
            </a:r>
            <a:r>
              <a:rPr lang="cs-CZ" sz="2400" dirty="0" smtClean="0">
                <a:sym typeface="Symbol"/>
              </a:rPr>
              <a:t>  </a:t>
            </a:r>
            <a:r>
              <a:rPr lang="cs-CZ" sz="2400" dirty="0">
                <a:sym typeface="Symbol"/>
              </a:rPr>
              <a:t>R</a:t>
            </a:r>
            <a:r>
              <a:rPr lang="cs-CZ" sz="2400" baseline="-25000" dirty="0" smtClean="0">
                <a:sym typeface="Symbol"/>
              </a:rPr>
              <a:t></a:t>
            </a:r>
            <a:r>
              <a:rPr lang="cs-CZ" sz="2400" dirty="0">
                <a:sym typeface="Symbol"/>
              </a:rPr>
              <a:t>, </a:t>
            </a:r>
            <a:r>
              <a:rPr lang="cs-CZ" sz="2400" dirty="0" smtClean="0">
                <a:sym typeface="Symbol"/>
              </a:rPr>
              <a:t>tudíž </a:t>
            </a:r>
            <a:r>
              <a:rPr lang="cs-CZ" sz="2400" dirty="0">
                <a:sym typeface="Symbol"/>
              </a:rPr>
              <a:t></a:t>
            </a:r>
            <a:r>
              <a:rPr lang="cs-CZ" sz="2400" dirty="0" smtClean="0">
                <a:sym typeface="Symbol"/>
              </a:rPr>
              <a:t>x(x   </a:t>
            </a:r>
            <a:r>
              <a:rPr lang="cs-CZ" sz="2400" dirty="0">
                <a:sym typeface="Symbol"/>
              </a:rPr>
              <a:t>R</a:t>
            </a:r>
            <a:r>
              <a:rPr lang="cs-CZ" sz="2400" baseline="-25000" dirty="0" smtClean="0">
                <a:sym typeface="Symbol"/>
              </a:rPr>
              <a:t></a:t>
            </a:r>
            <a:r>
              <a:rPr lang="cs-CZ" sz="2400" dirty="0">
                <a:sym typeface="Symbol"/>
              </a:rPr>
              <a:t>) , tj</a:t>
            </a:r>
            <a:r>
              <a:rPr lang="cs-CZ" sz="2400" dirty="0" smtClean="0">
                <a:sym typeface="Symbol"/>
              </a:rPr>
              <a:t>.  </a:t>
            </a:r>
            <a:r>
              <a:rPr lang="cs-CZ" sz="2400" dirty="0">
                <a:sym typeface="Symbol"/>
              </a:rPr>
              <a:t>R</a:t>
            </a:r>
            <a:r>
              <a:rPr lang="cs-CZ" sz="2400" baseline="-25000" dirty="0">
                <a:sym typeface="Symbol"/>
              </a:rPr>
              <a:t> </a:t>
            </a:r>
            <a:r>
              <a:rPr lang="cs-CZ" sz="2400" dirty="0" smtClean="0">
                <a:sym typeface="Symbol"/>
              </a:rPr>
              <a:t>je množina všech množin.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792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dirty="0" smtClean="0"/>
              <a:t>Extenze a intenze</a:t>
            </a:r>
            <a:endParaRPr lang="cs-CZ" sz="3000" dirty="0"/>
          </a:p>
          <a:p>
            <a:pPr marL="0" indent="0">
              <a:buNone/>
            </a:pPr>
            <a:r>
              <a:rPr lang="cs-CZ" sz="2400" dirty="0" smtClean="0"/>
              <a:t>Extenzionální kontexty </a:t>
            </a:r>
          </a:p>
          <a:p>
            <a:pPr marL="0" indent="0">
              <a:buNone/>
            </a:pPr>
            <a:r>
              <a:rPr lang="cs-CZ" sz="2400" dirty="0" smtClean="0"/>
              <a:t>pravdivost je dána čistě označovaným, nezávisí na způsobu danosti, tudíž lze vzájemně nahrazovat pojmy se stejnou extenzí </a:t>
            </a:r>
            <a:r>
              <a:rPr lang="cs-CZ" sz="2400" i="1" dirty="0" smtClean="0"/>
              <a:t>salva </a:t>
            </a:r>
            <a:r>
              <a:rPr lang="cs-CZ" sz="2400" i="1" dirty="0" err="1" smtClean="0"/>
              <a:t>veritate</a:t>
            </a:r>
            <a:r>
              <a:rPr lang="cs-CZ" sz="2400" i="1" dirty="0" smtClean="0"/>
              <a:t> </a:t>
            </a:r>
            <a:r>
              <a:rPr lang="cs-CZ" sz="2400" dirty="0" smtClean="0"/>
              <a:t>(</a:t>
            </a:r>
            <a:r>
              <a:rPr lang="cs-CZ" sz="2400" b="1" dirty="0" err="1" smtClean="0"/>
              <a:t>substituovatelnost</a:t>
            </a:r>
            <a:r>
              <a:rPr lang="cs-CZ" sz="2400" b="1" dirty="0" smtClean="0"/>
              <a:t> </a:t>
            </a:r>
            <a:r>
              <a:rPr lang="cs-CZ" sz="2400" b="1" i="1" dirty="0" smtClean="0"/>
              <a:t>salva </a:t>
            </a:r>
            <a:r>
              <a:rPr lang="cs-CZ" sz="2400" b="1" i="1" dirty="0" err="1" smtClean="0"/>
              <a:t>veritate</a:t>
            </a:r>
            <a:r>
              <a:rPr lang="cs-CZ" sz="2400" dirty="0" smtClean="0"/>
              <a:t>)</a:t>
            </a: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smtClean="0"/>
              <a:t>Trojúhelník ABC je rovnoúhlý. </a:t>
            </a:r>
            <a:r>
              <a:rPr lang="cs-CZ" sz="2400" dirty="0" smtClean="0">
                <a:sym typeface="Symbol"/>
              </a:rPr>
              <a:t></a:t>
            </a:r>
            <a:r>
              <a:rPr lang="cs-CZ" sz="2400" i="1" dirty="0" smtClean="0"/>
              <a:t> Trojúhelník ABC je rovnostranný.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Intenzionální kontexty 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Pepíček ví, že rovnostranný trojúhelník má všechny strany stejně dlouhé </a:t>
            </a: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 Pepíček ví, že rovnoúhlý trojúhelník má všechny strany stejně dlouhé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Osm je nutně větší než čtyři </a:t>
            </a: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Počet planet je nutně větší než čtyři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Josef chce vyfotit yettiho </a:t>
            </a: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cs-CZ" sz="2400" i="1" dirty="0" smtClean="0">
                <a:solidFill>
                  <a:schemeClr val="bg1">
                    <a:lumMod val="65000"/>
                  </a:schemeClr>
                </a:solidFill>
              </a:rPr>
              <a:t>Josef chce vyfotit rovnostranný pravoúhlý trojúhelník</a:t>
            </a:r>
            <a:endParaRPr lang="cs-CZ" sz="24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00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	geometrický útvar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prostorový		 rovinný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    nepravidelný	pravidelný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mtClean="0"/>
              <a:t>	       mnohoúhelník     čtyřúhelník    trojúhelník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kosodélník	pravoúhelník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		obdélník		čtverec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763688" y="1988840"/>
            <a:ext cx="504056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779912" y="198884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3563888" y="270892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572000" y="270892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012160" y="3501008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H="1">
            <a:off x="4211960" y="3501008"/>
            <a:ext cx="36004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292080" y="3501008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436096" y="4293096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644008" y="4293096"/>
            <a:ext cx="36004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092280" y="5085184"/>
            <a:ext cx="36004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H="1">
            <a:off x="5436096" y="5085184"/>
            <a:ext cx="288032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2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 smtClean="0"/>
              <a:t>Sókratés</a:t>
            </a:r>
            <a:r>
              <a:rPr lang="cs-CZ" sz="2400" dirty="0" smtClean="0"/>
              <a:t> </a:t>
            </a:r>
            <a:r>
              <a:rPr lang="cs-CZ" sz="2400" b="1" dirty="0" smtClean="0"/>
              <a:t>je</a:t>
            </a:r>
            <a:r>
              <a:rPr lang="cs-CZ" sz="2400" dirty="0" smtClean="0"/>
              <a:t> moudrý</a:t>
            </a:r>
          </a:p>
          <a:p>
            <a:pPr marL="0" indent="0">
              <a:buNone/>
            </a:pPr>
            <a:r>
              <a:rPr lang="cs-CZ" sz="2400" dirty="0" smtClean="0"/>
              <a:t>Pes </a:t>
            </a:r>
            <a:r>
              <a:rPr lang="cs-CZ" sz="2400" b="1" dirty="0" smtClean="0"/>
              <a:t>je</a:t>
            </a:r>
            <a:r>
              <a:rPr lang="cs-CZ" sz="2400" dirty="0" smtClean="0"/>
              <a:t> savec</a:t>
            </a:r>
          </a:p>
          <a:p>
            <a:pPr marL="0" indent="0">
              <a:buNone/>
            </a:pPr>
            <a:r>
              <a:rPr lang="cs-CZ" sz="2400" dirty="0" smtClean="0"/>
              <a:t>Jitřenka </a:t>
            </a:r>
            <a:r>
              <a:rPr lang="cs-CZ" sz="2400" b="1" dirty="0" smtClean="0"/>
              <a:t>je</a:t>
            </a:r>
            <a:r>
              <a:rPr lang="cs-CZ" sz="2400" dirty="0" smtClean="0"/>
              <a:t> večernice</a:t>
            </a:r>
          </a:p>
          <a:p>
            <a:pPr marL="0" indent="0">
              <a:buNone/>
            </a:pPr>
            <a:r>
              <a:rPr lang="cs-CZ" sz="2400" smtClean="0"/>
              <a:t>Bůh </a:t>
            </a:r>
            <a:r>
              <a:rPr lang="cs-CZ" sz="2400" b="1" smtClean="0"/>
              <a:t>je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8006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 descr="Peregrin, Jaroslav - Vlasáková, Lenka: Filosofie logik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1681956"/>
            <a:ext cx="4362450" cy="4362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48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err="1" smtClean="0"/>
              <a:t>Frege</a:t>
            </a:r>
            <a:r>
              <a:rPr lang="cs-CZ" sz="2400" dirty="0" smtClean="0"/>
              <a:t>: výrok </a:t>
            </a:r>
            <a:r>
              <a:rPr lang="cs-CZ" sz="2400" i="1" dirty="0" smtClean="0"/>
              <a:t>Velryba je savec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>
                <a:sym typeface="Symbol"/>
              </a:rPr>
              <a:t>x(V(x)  S(x))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„Ovšemže se na první pohled zdá, že věta ‚Všechny velryby jsou savci‘ je o zvířatech, nikoli o pojmech; kdybychom se ale zeptali, o kterém zvířeti je tedy řeč, nemohli bychom ukázat na žádné jednotlivé zvíře. (…) Je zcela nemožné mluvit o předmětu, aniž bychom ho nějak označili nebo pojmenovali. Slovo ‚velryba‘ však nepojmenovává žádnou jednotlivinu.“</a:t>
            </a: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Kvantifikátory mohou být chápány jako </a:t>
            </a:r>
            <a:r>
              <a:rPr lang="cs-CZ" sz="2400" dirty="0" err="1" smtClean="0">
                <a:sym typeface="Symbol"/>
              </a:rPr>
              <a:t>druhořádové</a:t>
            </a:r>
            <a:r>
              <a:rPr lang="cs-CZ" sz="2400" dirty="0" smtClean="0">
                <a:sym typeface="Symbol"/>
              </a:rPr>
              <a:t> vlastnosti pojmů</a:t>
            </a:r>
          </a:p>
          <a:p>
            <a:pPr marL="0" indent="0">
              <a:buNone/>
            </a:pPr>
            <a:r>
              <a:rPr lang="cs-CZ" sz="2200" dirty="0" smtClean="0"/>
              <a:t>(</a:t>
            </a:r>
            <a:r>
              <a:rPr lang="en-US" sz="2200" dirty="0" err="1" smtClean="0"/>
              <a:t>Frege</a:t>
            </a:r>
            <a:r>
              <a:rPr lang="en-US" sz="2200" dirty="0" smtClean="0"/>
              <a:t> </a:t>
            </a:r>
            <a:r>
              <a:rPr lang="en-US" sz="2200" dirty="0"/>
              <a:t>originally conceived of the quantifier </a:t>
            </a:r>
            <a:r>
              <a:rPr lang="en-US" sz="2200" dirty="0" smtClean="0"/>
              <a:t>∀</a:t>
            </a:r>
            <a:r>
              <a:rPr lang="en-US" sz="2200" dirty="0"/>
              <a:t> as a monadic predicate that is true of a first-level concept </a:t>
            </a:r>
            <a:r>
              <a:rPr lang="en-US" sz="2200" dirty="0" smtClean="0"/>
              <a:t>F</a:t>
            </a:r>
            <a:r>
              <a:rPr lang="en-US" sz="2200" dirty="0"/>
              <a:t> under which only objects fall if, and only if, all objects fall under </a:t>
            </a:r>
            <a:r>
              <a:rPr lang="en-US" sz="2200" dirty="0" smtClean="0"/>
              <a:t>F; </a:t>
            </a:r>
            <a:r>
              <a:rPr lang="en-US" sz="2200" dirty="0"/>
              <a:t>likewise, </a:t>
            </a:r>
            <a:r>
              <a:rPr lang="en-US" sz="2200" dirty="0" err="1"/>
              <a:t>Frege</a:t>
            </a:r>
            <a:r>
              <a:rPr lang="en-US" sz="2200" dirty="0"/>
              <a:t> assimilated </a:t>
            </a:r>
            <a:r>
              <a:rPr lang="en-US" sz="2200" dirty="0" smtClean="0"/>
              <a:t>∃</a:t>
            </a:r>
            <a:r>
              <a:rPr lang="en-US" sz="2200" dirty="0"/>
              <a:t> to a monadic predicate that is true of a first-level concept if, and only if, at least one object falls under </a:t>
            </a:r>
            <a:r>
              <a:rPr lang="en-US" sz="2200" dirty="0" smtClean="0"/>
              <a:t>F.</a:t>
            </a:r>
            <a:r>
              <a:rPr lang="cs-CZ" sz="2200" dirty="0" smtClean="0"/>
              <a:t>)</a:t>
            </a:r>
            <a:endParaRPr lang="cs-CZ" sz="2200" dirty="0" smtClean="0">
              <a:sym typeface="Symbol"/>
            </a:endParaRP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V  S</a:t>
            </a: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Intenzionální </a:t>
            </a:r>
            <a:r>
              <a:rPr lang="cs-CZ" sz="2400" dirty="0" err="1" smtClean="0">
                <a:sym typeface="Symbol"/>
              </a:rPr>
              <a:t>obsaženost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589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7931224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Kvalitativní identita</a:t>
            </a:r>
          </a:p>
          <a:p>
            <a:pPr marL="0" indent="0">
              <a:buNone/>
            </a:pPr>
            <a:r>
              <a:rPr lang="cs-CZ" sz="2400" dirty="0" smtClean="0"/>
              <a:t>Numerická identita: jedna věc je pojmenována více jmény (Aristotelés)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 smtClean="0"/>
              <a:t>						</a:t>
            </a:r>
            <a:r>
              <a:rPr lang="cs-CZ" sz="1800" dirty="0" smtClean="0">
                <a:solidFill>
                  <a:schemeClr val="bg1">
                    <a:lumMod val="75000"/>
                  </a:schemeClr>
                </a:solidFill>
              </a:rPr>
              <a:t>L</a:t>
            </a:r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cs-CZ" sz="1800" dirty="0" err="1">
                <a:solidFill>
                  <a:schemeClr val="bg1">
                    <a:lumMod val="75000"/>
                  </a:schemeClr>
                </a:solidFill>
              </a:rPr>
              <a:t>Wittgenstein</a:t>
            </a:r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 (1889-1951)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Wittgenstein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„říci o dvou věcech, že jsou identické, je nesmysl, a říci o jedné, že je identická sama se sebou, je jako neříci vůbec nic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bg1">
                    <a:lumMod val="75000"/>
                  </a:schemeClr>
                </a:solidFill>
              </a:rPr>
              <a:t>„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Identity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is often said to be a relation each thing bears to itself and to no other thing 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cs-CZ" sz="1600" dirty="0" smtClean="0">
                <a:solidFill>
                  <a:schemeClr val="bg1">
                    <a:lumMod val="75000"/>
                  </a:schemeClr>
                </a:solidFill>
              </a:rPr>
              <a:t>…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).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This characterization is clearly circular (“no other thing”) and paradoxical too, unless the notion of “each thing” is qualified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cs-CZ" sz="1600" dirty="0" smtClean="0">
                <a:solidFill>
                  <a:schemeClr val="bg1">
                    <a:lumMod val="75000"/>
                  </a:schemeClr>
                </a:solidFill>
              </a:rPr>
              <a:t>“ </a:t>
            </a:r>
            <a:r>
              <a:rPr lang="cs-CZ" sz="1600" dirty="0" err="1" smtClean="0">
                <a:solidFill>
                  <a:schemeClr val="bg1">
                    <a:lumMod val="75000"/>
                  </a:schemeClr>
                </a:solidFill>
              </a:rPr>
              <a:t>Stanford</a:t>
            </a:r>
            <a:r>
              <a:rPr lang="cs-CZ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1600" dirty="0" err="1" smtClean="0">
                <a:solidFill>
                  <a:schemeClr val="bg1">
                    <a:lumMod val="75000"/>
                  </a:schemeClr>
                </a:solidFill>
              </a:rPr>
              <a:t>Encyclopedia</a:t>
            </a:r>
            <a:r>
              <a:rPr lang="cs-CZ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1600" dirty="0" err="1" smtClean="0">
                <a:solidFill>
                  <a:schemeClr val="bg1">
                    <a:lumMod val="75000"/>
                  </a:schemeClr>
                </a:solidFill>
              </a:rPr>
              <a:t>of</a:t>
            </a:r>
            <a:r>
              <a:rPr lang="cs-CZ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1600" dirty="0" err="1" smtClean="0">
                <a:solidFill>
                  <a:schemeClr val="bg1">
                    <a:lumMod val="75000"/>
                  </a:schemeClr>
                </a:solidFill>
              </a:rPr>
              <a:t>Philosophy</a:t>
            </a:r>
            <a:endParaRPr lang="cs-CZ" sz="1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Dedekind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: „To, že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jsou pouze znaky nebo jména pro jednu a tutéž věc, je vyjádřeno zápisem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=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a rovněž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=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a.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“ 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Carnap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: „Máme tu pojem identity: ‚</a:t>
            </a: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= </a:t>
            </a: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‘</a:t>
            </a: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znamená, že ‚a‘ a ‚b‘ jsou jmény téhož objektu.“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Zermelo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: „Jestliže dva symboly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označují tentýž objekt, píšeme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= 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.“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2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60648"/>
            <a:ext cx="8003232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						</a:t>
            </a:r>
          </a:p>
          <a:p>
            <a:pPr marL="0" indent="0">
              <a:buNone/>
            </a:pPr>
            <a:r>
              <a:rPr lang="cs-CZ" sz="2400" dirty="0" err="1" smtClean="0"/>
              <a:t>Frege</a:t>
            </a:r>
            <a:r>
              <a:rPr lang="cs-CZ" sz="2400" dirty="0" smtClean="0"/>
              <a:t>: dva smysly vedou k témuž významu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bg1">
                    <a:lumMod val="85000"/>
                  </a:schemeClr>
                </a:solidFill>
              </a:rPr>
              <a:t>Leibnizův zákon identity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„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nerozlišitelnost identických“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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„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identita nerozlišitelných“</a:t>
            </a:r>
            <a:endParaRPr lang="cs-CZ" sz="2400" dirty="0" smtClean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x = y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iff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 p(p(x)  p(y))</a:t>
            </a: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haecceitas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, 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totost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“ (Jan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Duns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Scotus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)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Prvořádová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 logika s identitou – jen axiomatické schéma: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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xy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(x = y  P(x)  P(y))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r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eflexivita: x(x = x)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(tranzitivita a symetrie jsou z předchozího odvoditelné)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186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Quine</a:t>
            </a:r>
            <a:r>
              <a:rPr lang="cs-CZ" sz="2400" dirty="0"/>
              <a:t> – příjmové </a:t>
            </a:r>
            <a:r>
              <a:rPr lang="cs-CZ" sz="2400" dirty="0" smtClean="0"/>
              <a:t>skupiny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Etchemendy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: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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xy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(x = y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Časová identita – pojem substance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	</a:t>
            </a:r>
            <a:r>
              <a:rPr lang="cs-CZ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				</a:t>
            </a:r>
            <a:r>
              <a:rPr lang="cs-CZ" sz="18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W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. V. 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Quine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(1908-2000)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Quine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: „No entity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without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identity“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Identita řeky – jméno referuje k časové posloupnosti různých „stádií“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9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76672"/>
            <a:ext cx="807524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Existence</a:t>
            </a:r>
          </a:p>
          <a:p>
            <a:pPr marL="0" indent="0">
              <a:buNone/>
            </a:pPr>
            <a:r>
              <a:rPr lang="cs-CZ" sz="2400" i="1" dirty="0" smtClean="0"/>
              <a:t>Mariánský sloup na Staroměstském náměstí existuje 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 smtClean="0"/>
              <a:t>Mariánský sloup na Staroměstském náměstí je vysoký 16 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Ontologický důkaz (Anselm z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Cantebury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Kant: „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Jistému existujícímu mořskému tvoru přísluší ty predikáty, které mi myšleny dohromady dávají jednorožce“</a:t>
            </a: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Frege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: věta „Existuje Julius Caesar“ vůbec nedává smysl (není to výrok), smysl dává pouze věta „Existuje muž jménem Julius Caesar“</a:t>
            </a: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Quine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: „To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be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is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to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be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value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of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a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variable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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xU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(P(x)  x(U(x)  P(x))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34386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 smtClean="0"/>
              <a:t>Wittgenstein</a:t>
            </a:r>
            <a:r>
              <a:rPr lang="cs-CZ" sz="2400" dirty="0" smtClean="0"/>
              <a:t>: ‘Všichni muži nosí šedivý flanel‘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Nauka o supozici: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Panda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  <a:sym typeface="Symbol"/>
              </a:rPr>
              <a:t>je podstatné jméno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Každá panda teď odpočívá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Panda vymírá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Panda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  <a:sym typeface="Symbol"/>
              </a:rPr>
              <a:t>nemůže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létat</a:t>
            </a: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endParaRPr lang="cs-CZ" sz="2400" i="1" dirty="0" smtClean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Transcendentní pojmy,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transcendentálie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 – překračující Aristotelovy kategorie 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797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err="1" smtClean="0"/>
              <a:t>Synkategorematické</a:t>
            </a:r>
            <a:r>
              <a:rPr lang="cs-CZ" sz="2400" dirty="0" smtClean="0"/>
              <a:t> výrazy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Logická forma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ýrok: kladný X záporný		obecný X částečný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becný kladný 	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Každý slon má chobot       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Každé A je B</a:t>
            </a:r>
            <a:endParaRPr lang="cs-CZ" sz="2400" i="1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becný záporný 	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Žádný slon nelétá 	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    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Žádné A není B</a:t>
            </a:r>
            <a:endParaRPr lang="cs-CZ" sz="2400" i="1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č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ástečný kladný 	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Někteří sloni jsou v zoo     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Některé A je B</a:t>
            </a:r>
            <a:endParaRPr lang="cs-CZ" sz="2400" i="1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č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ástečný záporný 	</a:t>
            </a: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Někteří sloni nežijí v Asii   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Některé A není B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Trojúhelník, který má všechny strany stejně dlouhé, má střed kružnice vepsané v těžišti.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Velryba je savec.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Každý Maďar může za to, že je Maďar. 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85000"/>
                  </a:schemeClr>
                </a:solidFill>
              </a:rPr>
              <a:t>Komu se nelení, tomu se zelení.</a:t>
            </a: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7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628800"/>
            <a:ext cx="46085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Každý člověk je smrtelný</a:t>
            </a:r>
          </a:p>
          <a:p>
            <a:pPr marL="0" indent="0">
              <a:buNone/>
            </a:pPr>
            <a:r>
              <a:rPr lang="cs-CZ" sz="2400" u="sng" dirty="0" smtClean="0"/>
              <a:t>Každý politik je člověk</a:t>
            </a:r>
          </a:p>
          <a:p>
            <a:pPr marL="0" indent="0">
              <a:buNone/>
            </a:pPr>
            <a:r>
              <a:rPr lang="cs-CZ" sz="2400" dirty="0" smtClean="0"/>
              <a:t>Každý politik je smrtelný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tromy jsou dřeviny</a:t>
            </a:r>
          </a:p>
          <a:p>
            <a:pPr marL="0" indent="0">
              <a:buNone/>
            </a:pPr>
            <a:r>
              <a:rPr lang="cs-CZ" sz="2400" u="sng" dirty="0" smtClean="0"/>
              <a:t>Bříza je strom</a:t>
            </a:r>
          </a:p>
          <a:p>
            <a:pPr marL="0" indent="0">
              <a:buNone/>
            </a:pPr>
            <a:r>
              <a:rPr lang="cs-CZ" sz="2400" dirty="0" smtClean="0"/>
              <a:t>Bříza je dřevina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f</a:t>
            </a:r>
            <a:r>
              <a:rPr lang="cs-CZ" sz="2400" dirty="0" smtClean="0"/>
              <a:t>ormalizovaný vs. formální jazyk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40152" y="1600200"/>
            <a:ext cx="27466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Každé M je P</a:t>
            </a:r>
          </a:p>
          <a:p>
            <a:pPr marL="0" indent="0">
              <a:buNone/>
            </a:pPr>
            <a:r>
              <a:rPr lang="cs-CZ" sz="2400" u="sng" dirty="0" smtClean="0"/>
              <a:t>Každé S je M</a:t>
            </a:r>
          </a:p>
          <a:p>
            <a:pPr marL="0" indent="0">
              <a:buNone/>
            </a:pPr>
            <a:r>
              <a:rPr lang="cs-CZ" sz="2400" dirty="0" smtClean="0"/>
              <a:t>Každé S je P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820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Logické výrazy</a:t>
            </a:r>
          </a:p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dirty="0" err="1" smtClean="0"/>
              <a:t>topic-neutral</a:t>
            </a:r>
            <a:r>
              <a:rPr lang="cs-CZ" sz="2400" dirty="0" smtClean="0"/>
              <a:t>“ – používané ve všech kontextech</a:t>
            </a:r>
          </a:p>
          <a:p>
            <a:pPr marL="0" indent="0">
              <a:buNone/>
            </a:pPr>
            <a:r>
              <a:rPr lang="cs-CZ" sz="2400" dirty="0"/>
              <a:t>i</a:t>
            </a:r>
            <a:r>
              <a:rPr lang="cs-CZ" sz="2400" dirty="0" smtClean="0"/>
              <a:t>nvariantní vůči permutacím univerza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Extenzionální operátory a spojky: výsledná hodnota závisí pouze na označovaném (na </a:t>
            </a: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fregovském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významu, extenzi) – logické spojky jsou chápány jako funkce pravdivostních hodnot dílčích výroků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Intenzionální operátory a spojky: výsledná hodnota závisí i na obsahu</a:t>
            </a:r>
            <a:r>
              <a:rPr lang="cs-CZ" sz="2400" smtClean="0">
                <a:solidFill>
                  <a:schemeClr val="bg1">
                    <a:lumMod val="75000"/>
                  </a:schemeClr>
                </a:solidFill>
              </a:rPr>
              <a:t>, na „způsobu danosti“- 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je možné, je nutné, je známo, protože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282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Extenzionální spojky – binární - počet možností 2</a:t>
            </a:r>
            <a:r>
              <a:rPr lang="cs-CZ" sz="2400" baseline="30000" dirty="0" smtClean="0"/>
              <a:t>4</a:t>
            </a:r>
            <a:r>
              <a:rPr lang="cs-CZ" sz="2400" dirty="0" smtClean="0"/>
              <a:t> funkcí</a:t>
            </a:r>
          </a:p>
          <a:p>
            <a:pPr marL="0" indent="0">
              <a:buNone/>
            </a:pPr>
            <a:r>
              <a:rPr lang="cs-CZ" sz="2400" dirty="0" smtClean="0"/>
              <a:t>„adekvátní“  („úplná“) množina logických spojek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, , , , , 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 </a:t>
            </a:r>
            <a:r>
              <a:rPr lang="cs-CZ" sz="2400" dirty="0" err="1" smtClean="0">
                <a:sym typeface="Symbol"/>
              </a:rPr>
              <a:t>Peircova</a:t>
            </a:r>
            <a:r>
              <a:rPr lang="cs-CZ" sz="2400" dirty="0" smtClean="0">
                <a:sym typeface="Symbol"/>
              </a:rPr>
              <a:t> šipka „NOR“ – „ani  ani </a:t>
            </a:r>
            <a:r>
              <a:rPr lang="cs-CZ" sz="2400" dirty="0">
                <a:sym typeface="Symbol"/>
              </a:rPr>
              <a:t></a:t>
            </a:r>
            <a:r>
              <a:rPr lang="cs-CZ" sz="2400" dirty="0" smtClean="0">
                <a:sym typeface="Symbol"/>
              </a:rPr>
              <a:t>“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 </a:t>
            </a:r>
            <a:r>
              <a:rPr lang="cs-CZ" sz="2400" dirty="0" err="1" smtClean="0"/>
              <a:t>Shefferův</a:t>
            </a:r>
            <a:r>
              <a:rPr lang="cs-CZ" sz="2400" dirty="0" smtClean="0"/>
              <a:t> funktor „NAND“ – „ne zároveň </a:t>
            </a:r>
            <a:r>
              <a:rPr lang="cs-CZ" sz="2400" dirty="0">
                <a:sym typeface="Symbol"/>
              </a:rPr>
              <a:t></a:t>
            </a:r>
            <a:r>
              <a:rPr lang="cs-CZ" sz="2400" dirty="0" smtClean="0"/>
              <a:t> i </a:t>
            </a:r>
            <a:r>
              <a:rPr lang="cs-CZ" sz="2400" dirty="0" smtClean="0">
                <a:sym typeface="Symbol"/>
              </a:rPr>
              <a:t></a:t>
            </a:r>
            <a:r>
              <a:rPr lang="cs-CZ" sz="2400" dirty="0" smtClean="0"/>
              <a:t>“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94479"/>
              </p:ext>
            </p:extLst>
          </p:nvPr>
        </p:nvGraphicFramePr>
        <p:xfrm>
          <a:off x="1835696" y="2924944"/>
          <a:ext cx="1944216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/>
                <a:gridCol w="648071"/>
                <a:gridCol w="648073"/>
              </a:tblGrid>
              <a:tr h="3657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92636"/>
              </p:ext>
            </p:extLst>
          </p:nvPr>
        </p:nvGraphicFramePr>
        <p:xfrm>
          <a:off x="1907704" y="4941168"/>
          <a:ext cx="1944216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/>
                <a:gridCol w="648072"/>
                <a:gridCol w="648072"/>
              </a:tblGrid>
              <a:tr h="1390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43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55000" lnSpcReduction="20000"/>
          </a:bodyPr>
          <a:lstStyle/>
          <a:p>
            <a:pPr marL="0" indent="0" hangingPunct="0">
              <a:buNone/>
            </a:pPr>
            <a:r>
              <a:rPr lang="cs-CZ" b="1" dirty="0"/>
              <a:t>Literatura k přednášce Filosofie logiky</a:t>
            </a:r>
            <a:endParaRPr lang="cs-CZ" dirty="0"/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 err="1"/>
              <a:t>Haack</a:t>
            </a:r>
            <a:r>
              <a:rPr lang="cs-CZ" dirty="0"/>
              <a:t>, Susan: 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Logics</a:t>
            </a:r>
            <a:r>
              <a:rPr lang="cs-CZ" dirty="0"/>
              <a:t>, Cambridge University </a:t>
            </a:r>
            <a:r>
              <a:rPr lang="cs-CZ" dirty="0" err="1"/>
              <a:t>Press</a:t>
            </a:r>
            <a:r>
              <a:rPr lang="cs-CZ" dirty="0"/>
              <a:t>, 1978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/>
              <a:t>Kolář, Petr: </a:t>
            </a:r>
            <a:r>
              <a:rPr lang="cs-CZ" i="1" dirty="0"/>
              <a:t>Argumenty filosofické logiky</a:t>
            </a:r>
            <a:r>
              <a:rPr lang="cs-CZ" dirty="0"/>
              <a:t>, </a:t>
            </a:r>
            <a:r>
              <a:rPr lang="cs-CZ" dirty="0" err="1"/>
              <a:t>Filosofia</a:t>
            </a:r>
            <a:r>
              <a:rPr lang="cs-CZ" dirty="0"/>
              <a:t>, Praha 1999</a:t>
            </a:r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Stephen</a:t>
            </a:r>
            <a:r>
              <a:rPr lang="cs-CZ" dirty="0"/>
              <a:t>: </a:t>
            </a:r>
            <a:r>
              <a:rPr lang="cs-CZ" i="1" dirty="0" err="1"/>
              <a:t>Thinking</a:t>
            </a:r>
            <a:r>
              <a:rPr lang="cs-CZ" i="1" dirty="0"/>
              <a:t> </a:t>
            </a:r>
            <a:r>
              <a:rPr lang="cs-CZ" i="1" dirty="0" err="1"/>
              <a:t>about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i="1" dirty="0"/>
              <a:t> -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Introduction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dirty="0"/>
              <a:t>, Oxford University </a:t>
            </a:r>
            <a:r>
              <a:rPr lang="cs-CZ" dirty="0" err="1"/>
              <a:t>Press</a:t>
            </a:r>
            <a:r>
              <a:rPr lang="cs-CZ" dirty="0"/>
              <a:t>, New York, 1995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 err="1"/>
              <a:t>Tugendhat</a:t>
            </a:r>
            <a:r>
              <a:rPr lang="cs-CZ" dirty="0"/>
              <a:t>, Ernst </a:t>
            </a:r>
            <a:r>
              <a:rPr lang="cs-CZ" dirty="0">
                <a:sym typeface="Symbol"/>
              </a:rPr>
              <a:t></a:t>
            </a:r>
            <a:r>
              <a:rPr lang="cs-CZ" dirty="0"/>
              <a:t> Wolf, Ursula: </a:t>
            </a:r>
            <a:r>
              <a:rPr lang="cs-CZ" i="1" dirty="0"/>
              <a:t>Logicko-sémantická propedeutika</a:t>
            </a:r>
            <a:r>
              <a:rPr lang="cs-CZ" dirty="0"/>
              <a:t>, přel. Martin Pokorný, Rezek, Praha </a:t>
            </a:r>
            <a:r>
              <a:rPr lang="cs-CZ" dirty="0" smtClean="0"/>
              <a:t>1997</a:t>
            </a:r>
          </a:p>
          <a:p>
            <a:pPr marL="0" indent="0" hangingPunct="0">
              <a:buNone/>
            </a:pPr>
            <a:r>
              <a:rPr lang="cs-CZ" dirty="0" smtClean="0"/>
              <a:t>_________</a:t>
            </a:r>
          </a:p>
          <a:p>
            <a:pPr marL="0" indent="0" hangingPunct="0">
              <a:buNone/>
            </a:pPr>
            <a:r>
              <a:rPr lang="cs-CZ" dirty="0"/>
              <a:t>Aaron, R. I.: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universals</a:t>
            </a:r>
            <a:r>
              <a:rPr lang="cs-CZ" dirty="0"/>
              <a:t>, </a:t>
            </a:r>
            <a:r>
              <a:rPr lang="cs-CZ" dirty="0" err="1"/>
              <a:t>Clarendon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Oxford 1952</a:t>
            </a:r>
          </a:p>
          <a:p>
            <a:pPr marL="0" indent="0" hangingPunc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 hangingPunct="0">
              <a:buNone/>
            </a:pPr>
            <a:r>
              <a:rPr lang="cs-CZ" i="1" dirty="0"/>
              <a:t>Analytická filosofie – první čítanka</a:t>
            </a:r>
            <a:r>
              <a:rPr lang="cs-CZ" dirty="0"/>
              <a:t>, uspořádal J. Fiala, II. vydání, O.P.S. Plzeň, 2000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i="1" dirty="0"/>
              <a:t>Analytická filosofie – druhá čítanka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uspořádal J. Fiala, O.P.S. Plzeň 2000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i="1" dirty="0"/>
              <a:t>Analytická filosofie – třetí čítanka</a:t>
            </a:r>
            <a:r>
              <a:rPr lang="cs-CZ" dirty="0"/>
              <a:t>, uspořádal J. Fiala, O.P.S. Plzeň </a:t>
            </a:r>
            <a:r>
              <a:rPr lang="cs-CZ" dirty="0" smtClean="0"/>
              <a:t>2002</a:t>
            </a:r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smtClean="0"/>
              <a:t>….</a:t>
            </a: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1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8003232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Materiální implikace</a:t>
            </a:r>
          </a:p>
          <a:p>
            <a:pPr marL="0" indent="0">
              <a:buNone/>
            </a:pPr>
            <a:r>
              <a:rPr lang="cs-CZ" sz="2400" dirty="0" smtClean="0"/>
              <a:t>Kondicionál</a:t>
            </a:r>
          </a:p>
          <a:p>
            <a:pPr marL="0" indent="0">
              <a:buNone/>
            </a:pPr>
            <a:r>
              <a:rPr lang="cs-CZ" sz="2400" i="1" dirty="0" smtClean="0"/>
              <a:t>Když to pořádně utáhneš, nebude to kapat.</a:t>
            </a:r>
          </a:p>
          <a:p>
            <a:pPr marL="0" indent="0">
              <a:buNone/>
            </a:pPr>
            <a:r>
              <a:rPr lang="cs-CZ" sz="2400" i="1" dirty="0"/>
              <a:t>Jestliže hned nevyrazíme, ujede nám vlak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r>
              <a:rPr lang="cs-CZ" sz="2400" i="1" dirty="0" smtClean="0"/>
              <a:t>Jestliže má tato kráva čtyři rohy, má tato kráva pět rohů.</a:t>
            </a:r>
          </a:p>
          <a:p>
            <a:pPr marL="0" indent="0">
              <a:buNone/>
            </a:pPr>
            <a:r>
              <a:rPr lang="cs-CZ" sz="2400" i="1" dirty="0" smtClean="0"/>
              <a:t>Jestliže mi je dvacet, obíhá Země kolem Venuše.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„paradoxy“ materiální implikace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  (  )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  ()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(  )  (  )</a:t>
            </a:r>
          </a:p>
          <a:p>
            <a:pPr marL="0" indent="0">
              <a:buNone/>
            </a:pPr>
            <a:endParaRPr lang="cs-CZ" sz="24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4137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sym typeface="Symbol"/>
              </a:rPr>
              <a:t>Striktní implikace: nutně platí, že   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„paradoxy“ striktní </a:t>
            </a:r>
            <a:r>
              <a:rPr lang="cs-CZ" sz="2400" dirty="0" smtClean="0">
                <a:sym typeface="Symbol"/>
              </a:rPr>
              <a:t>implikace:</a:t>
            </a: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nutná pravda je striktně implikována čímkoli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nutná nepravda striktně implikuje cokoli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10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 descr="Intension und Extension - WissensWe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552728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42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 smtClean="0"/>
              <a:t>	</a:t>
            </a:r>
          </a:p>
          <a:p>
            <a:pPr marL="0" indent="0">
              <a:spcBef>
                <a:spcPts val="600"/>
              </a:spcBef>
              <a:buNone/>
            </a:pPr>
            <a:endParaRPr lang="cs-CZ" sz="2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 smtClean="0"/>
              <a:t>	Jitřenka	 			     poslední hvězda viditelná 						na ranním nebi</a:t>
            </a:r>
            <a:endParaRPr lang="cs-CZ" sz="2400" dirty="0"/>
          </a:p>
          <a:p>
            <a:pPr marL="0" indent="0">
              <a:lnSpc>
                <a:spcPct val="200000"/>
              </a:lnSpc>
              <a:spcBef>
                <a:spcPts val="600"/>
              </a:spcBef>
              <a:buNone/>
            </a:pPr>
            <a:r>
              <a:rPr lang="cs-CZ" sz="2400" dirty="0" smtClean="0"/>
              <a:t>	člověk  	         </a:t>
            </a:r>
            <a:r>
              <a:rPr lang="cs-CZ" sz="4200" dirty="0" smtClean="0"/>
              <a:t>/</a:t>
            </a:r>
            <a:r>
              <a:rPr lang="cs-CZ" sz="4400" dirty="0" smtClean="0">
                <a:sym typeface="Symbol"/>
              </a:rPr>
              <a:t>   ,  ,  , , ,… </a:t>
            </a:r>
            <a:r>
              <a:rPr lang="cs-CZ" sz="2400" dirty="0" smtClean="0">
                <a:sym typeface="Symbol"/>
              </a:rPr>
              <a:t>způsob danosti/atributy</a:t>
            </a:r>
          </a:p>
          <a:p>
            <a:pPr marL="0" indent="0">
              <a:lnSpc>
                <a:spcPct val="200000"/>
              </a:lnSpc>
              <a:spcBef>
                <a:spcPts val="600"/>
              </a:spcBef>
              <a:buNone/>
            </a:pPr>
            <a:r>
              <a:rPr lang="cs-CZ" sz="2400" dirty="0" smtClean="0">
                <a:sym typeface="Symbol"/>
              </a:rPr>
              <a:t>	Jan pláče</a:t>
            </a:r>
            <a:r>
              <a:rPr lang="cs-CZ" sz="2400" dirty="0">
                <a:sym typeface="Symbol"/>
              </a:rPr>
              <a:t>	</a:t>
            </a:r>
            <a:r>
              <a:rPr lang="cs-CZ" sz="2400" dirty="0" smtClean="0">
                <a:sym typeface="Symbol"/>
              </a:rPr>
              <a:t>	0/1	       propozice, obsah sdělení	</a:t>
            </a:r>
            <a:endParaRPr lang="cs-CZ" sz="44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17591"/>
              </p:ext>
            </p:extLst>
          </p:nvPr>
        </p:nvGraphicFramePr>
        <p:xfrm>
          <a:off x="1619672" y="306328"/>
          <a:ext cx="6696745" cy="23179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44216"/>
                <a:gridCol w="2160240"/>
                <a:gridCol w="2592289"/>
              </a:tblGrid>
              <a:tr h="34975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extenze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intenze</a:t>
                      </a:r>
                      <a:endParaRPr lang="cs-CZ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singulární</a:t>
                      </a:r>
                      <a:r>
                        <a:rPr lang="cs-CZ" baseline="0" dirty="0" smtClean="0"/>
                        <a:t> výrazy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označovaný objekt (denotát)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danosti denotátu</a:t>
                      </a:r>
                      <a:endParaRPr lang="cs-CZ" dirty="0"/>
                    </a:p>
                  </a:txBody>
                  <a:tcPr/>
                </a:tc>
              </a:tr>
              <a:tr h="874383">
                <a:tc>
                  <a:txBody>
                    <a:bodyPr/>
                    <a:lstStyle/>
                    <a:p>
                      <a:r>
                        <a:rPr lang="cs-CZ" dirty="0" smtClean="0"/>
                        <a:t>obecné výrazy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množina instancí (</a:t>
                      </a:r>
                      <a:r>
                        <a:rPr lang="cs-CZ" dirty="0" err="1" smtClean="0"/>
                        <a:t>Frege</a:t>
                      </a:r>
                      <a:r>
                        <a:rPr lang="cs-CZ" dirty="0" smtClean="0"/>
                        <a:t>: nenasycená funkce)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danosti funkce</a:t>
                      </a:r>
                      <a:r>
                        <a:rPr lang="cs-CZ" smtClean="0"/>
                        <a:t>(?)/vlastnost/esenciální </a:t>
                      </a:r>
                      <a:r>
                        <a:rPr lang="cs-CZ" dirty="0" smtClean="0"/>
                        <a:t>atributy</a:t>
                      </a:r>
                      <a:endParaRPr lang="cs-CZ" dirty="0"/>
                    </a:p>
                  </a:txBody>
                  <a:tcPr/>
                </a:tc>
              </a:tr>
              <a:tr h="397728">
                <a:tc>
                  <a:txBody>
                    <a:bodyPr/>
                    <a:lstStyle/>
                    <a:p>
                      <a:r>
                        <a:rPr lang="cs-CZ" dirty="0" smtClean="0"/>
                        <a:t>věty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pravdivostní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propozice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 descr="Venuš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184" y="3284984"/>
            <a:ext cx="885825" cy="899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Não adianta nada saber de Coaching se não sabes nada sobre o teu Avatar –  Eneacoachi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" r="79671"/>
          <a:stretch/>
        </p:blipFill>
        <p:spPr bwMode="auto">
          <a:xfrm>
            <a:off x="3269562" y="4317751"/>
            <a:ext cx="295275" cy="920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 descr="Não adianta nada saber de Coaching se não sabes nada sobre o teu Avatar –  Eneacoachi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22" r="65124"/>
          <a:stretch/>
        </p:blipFill>
        <p:spPr bwMode="auto">
          <a:xfrm>
            <a:off x="3680866" y="4293096"/>
            <a:ext cx="295275" cy="920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 descr="Não adianta nada saber de Coaching se não sabes nada sobre o teu Avatar –  Eneacoachi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51" r="20496"/>
          <a:stretch/>
        </p:blipFill>
        <p:spPr bwMode="auto">
          <a:xfrm>
            <a:off x="4095272" y="4313907"/>
            <a:ext cx="289560" cy="9048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Obrázek 10" descr="Não adianta nada saber de Coaching se não sabes nada sobre o teu Avatar –  Eneacoachi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0" r="5124"/>
          <a:stretch/>
        </p:blipFill>
        <p:spPr bwMode="auto">
          <a:xfrm>
            <a:off x="4569616" y="4428986"/>
            <a:ext cx="276225" cy="784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ázek 11" descr="panáček klipart Clipart obrázky | Zdarma klipart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352" y="4369647"/>
            <a:ext cx="382270" cy="68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46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56184"/>
          </a:xfrm>
        </p:spPr>
        <p:txBody>
          <a:bodyPr>
            <a:normAutofit fontScale="90000"/>
          </a:bodyPr>
          <a:lstStyle/>
          <a:p>
            <a:pPr marL="0" indent="0"/>
            <a:r>
              <a:rPr lang="cs-CZ" sz="2400" dirty="0"/>
              <a:t>Extenzionální kontext: pravdivost je dána tím, co je označené (tj. extenzí), nezáleží tedy na tom, jakým způsobem je to dáno, popsané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Intenzionální kontext: pravdivost závisí na způsobu danosti</a:t>
            </a:r>
            <a:br>
              <a:rPr lang="cs-CZ" sz="2400" dirty="0"/>
            </a:br>
            <a:r>
              <a:rPr lang="cs-CZ" sz="2400" i="1" dirty="0"/>
              <a:t>Richard Lví Srdce se tak jmenoval díky své chrabrosti</a:t>
            </a:r>
            <a:r>
              <a:rPr lang="cs-CZ" sz="2400" dirty="0"/>
              <a:t> </a:t>
            </a:r>
            <a:r>
              <a:rPr lang="cs-CZ" sz="2700" dirty="0"/>
              <a:t/>
            </a:r>
            <a:br>
              <a:rPr lang="cs-CZ" sz="2700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Pravdivost věty </a:t>
            </a:r>
            <a:r>
              <a:rPr lang="cs-CZ" sz="2400" i="1" dirty="0"/>
              <a:t>Není pravda, že p </a:t>
            </a:r>
            <a:r>
              <a:rPr lang="cs-CZ" sz="2400" dirty="0"/>
              <a:t>závisí pouze na pravdivostní hodnotě p</a:t>
            </a:r>
          </a:p>
          <a:p>
            <a:pPr marL="0" indent="0">
              <a:buNone/>
            </a:pPr>
            <a:r>
              <a:rPr lang="cs-CZ" sz="2400" dirty="0" smtClean="0"/>
              <a:t>pravdivost „p </a:t>
            </a:r>
            <a:r>
              <a:rPr lang="cs-CZ" sz="2400" dirty="0">
                <a:sym typeface="Symbol"/>
              </a:rPr>
              <a:t>a</a:t>
            </a:r>
            <a:r>
              <a:rPr lang="cs-CZ" sz="2400" dirty="0" smtClean="0">
                <a:sym typeface="Symbol"/>
              </a:rPr>
              <a:t> q“ závisí jen na pravdivosti p a pravdivosti q, nikoli na tom, co obě věty říkají</a:t>
            </a:r>
          </a:p>
          <a:p>
            <a:pPr marL="0" indent="0">
              <a:buNone/>
            </a:pPr>
            <a:r>
              <a:rPr lang="cs-CZ" sz="2400" dirty="0" smtClean="0">
                <a:sym typeface="Symbol"/>
              </a:rPr>
              <a:t>pravdivost věty </a:t>
            </a:r>
            <a:r>
              <a:rPr lang="cs-CZ" sz="2400" i="1" dirty="0" smtClean="0">
                <a:sym typeface="Symbol"/>
              </a:rPr>
              <a:t>Je pravda, že hlavní město USA je New York</a:t>
            </a:r>
            <a:r>
              <a:rPr lang="cs-CZ" sz="2400" dirty="0" smtClean="0">
                <a:sym typeface="Symbol"/>
              </a:rPr>
              <a:t> závisí pouze na pravdivosti dílčí věty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i="1" dirty="0"/>
              <a:t>Nutně p</a:t>
            </a:r>
            <a:r>
              <a:rPr lang="cs-CZ" sz="2400" dirty="0"/>
              <a:t> – pravdivost závisí nejen na pravdivosti p, ale i na tom, co říká</a:t>
            </a:r>
            <a:endParaRPr lang="cs-CZ" sz="2400" i="1" dirty="0"/>
          </a:p>
          <a:p>
            <a:pPr marL="0" indent="0">
              <a:buNone/>
            </a:pPr>
            <a:r>
              <a:rPr lang="cs-CZ" sz="2400" dirty="0" smtClean="0"/>
              <a:t>pravdivost „p, protože q“ závisí nejen na pravdivosti, ale i na obsahu sdělení </a:t>
            </a:r>
          </a:p>
          <a:p>
            <a:pPr marL="0" indent="0">
              <a:buNone/>
            </a:pPr>
            <a:r>
              <a:rPr lang="cs-CZ" sz="2400" dirty="0" smtClean="0"/>
              <a:t>pravdivost věty </a:t>
            </a:r>
            <a:r>
              <a:rPr lang="cs-CZ" sz="2400" i="1" dirty="0"/>
              <a:t>Pepíček si myslí, že hlavní město USA je New York</a:t>
            </a:r>
            <a:r>
              <a:rPr lang="cs-CZ" sz="2400" dirty="0"/>
              <a:t> </a:t>
            </a:r>
            <a:r>
              <a:rPr lang="cs-CZ" sz="2400" dirty="0" smtClean="0"/>
              <a:t>vůbec nezávisí na pravdivosti dílčí věty p</a:t>
            </a:r>
          </a:p>
        </p:txBody>
      </p:sp>
    </p:spTree>
    <p:extLst>
      <p:ext uri="{BB962C8B-B14F-4D97-AF65-F5344CB8AC3E}">
        <p14:creationId xmlns:p14="http://schemas.microsoft.com/office/powerpoint/2010/main" val="15182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3826768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V extenzionálním kontextu lze nahradit každý výraz jiným výrazem s toutéž extenzí, aniž by se změnila pravdivostní hodnota výroku: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i="1" dirty="0"/>
              <a:t>Washington je </a:t>
            </a:r>
            <a:r>
              <a:rPr lang="cs-CZ" sz="2400" i="1" dirty="0">
                <a:solidFill>
                  <a:schemeClr val="tx2"/>
                </a:solidFill>
              </a:rPr>
              <a:t>Washington</a:t>
            </a:r>
          </a:p>
          <a:p>
            <a:pPr marL="0" indent="0">
              <a:buNone/>
            </a:pPr>
            <a:r>
              <a:rPr lang="cs-CZ" sz="2400" i="1" dirty="0"/>
              <a:t>Washington je </a:t>
            </a:r>
            <a:r>
              <a:rPr lang="cs-CZ" sz="2400" i="1" dirty="0">
                <a:solidFill>
                  <a:schemeClr val="tx2"/>
                </a:solidFill>
              </a:rPr>
              <a:t>hlavní město USA</a:t>
            </a:r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smtClean="0"/>
              <a:t>Trojúhelník ABC je </a:t>
            </a:r>
            <a:r>
              <a:rPr lang="cs-CZ" sz="2400" i="1" dirty="0" smtClean="0">
                <a:solidFill>
                  <a:schemeClr val="tx2"/>
                </a:solidFill>
              </a:rPr>
              <a:t>rovnostranný</a:t>
            </a:r>
          </a:p>
          <a:p>
            <a:pPr marL="0" indent="0">
              <a:buNone/>
            </a:pPr>
            <a:r>
              <a:rPr lang="cs-CZ" sz="2400" i="1" dirty="0" smtClean="0"/>
              <a:t>Trojúhelník ABC </a:t>
            </a:r>
            <a:r>
              <a:rPr lang="cs-CZ" sz="2400" i="1" smtClean="0"/>
              <a:t>je </a:t>
            </a:r>
            <a:r>
              <a:rPr lang="cs-CZ" sz="2400" i="1" smtClean="0">
                <a:solidFill>
                  <a:schemeClr val="tx2"/>
                </a:solidFill>
              </a:rPr>
              <a:t>rovnoúhlý</a:t>
            </a:r>
            <a:endParaRPr lang="cs-CZ" sz="2400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smtClean="0"/>
              <a:t>Prší a</a:t>
            </a:r>
            <a:r>
              <a:rPr lang="cs-CZ" sz="2400" i="1" dirty="0" smtClean="0">
                <a:solidFill>
                  <a:schemeClr val="tx2"/>
                </a:solidFill>
              </a:rPr>
              <a:t> je mokro</a:t>
            </a:r>
          </a:p>
          <a:p>
            <a:pPr marL="0" indent="0">
              <a:buNone/>
            </a:pPr>
            <a:r>
              <a:rPr lang="cs-CZ" sz="2400" i="1" dirty="0" smtClean="0"/>
              <a:t>Prší a</a:t>
            </a:r>
            <a:r>
              <a:rPr lang="cs-CZ" sz="2400" i="1" dirty="0" smtClean="0">
                <a:solidFill>
                  <a:schemeClr val="tx2"/>
                </a:solidFill>
              </a:rPr>
              <a:t> sníh je bílý</a:t>
            </a:r>
          </a:p>
          <a:p>
            <a:pPr marL="0" indent="0">
              <a:buNone/>
            </a:pP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i="1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27984" y="548680"/>
            <a:ext cx="4258816" cy="59766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V intenzionálním kontextu není vždy možné nahradit výraz jiným se stejnou extenzí, aby se nezměnila pravdivostní hodnota výroku: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smtClean="0"/>
              <a:t>Pepíček </a:t>
            </a:r>
            <a:r>
              <a:rPr lang="cs-CZ" sz="2400" i="1" dirty="0"/>
              <a:t>ví, že Washington je </a:t>
            </a:r>
            <a:r>
              <a:rPr lang="cs-CZ" sz="2400" i="1" dirty="0">
                <a:solidFill>
                  <a:schemeClr val="tx2"/>
                </a:solidFill>
              </a:rPr>
              <a:t>Washington</a:t>
            </a:r>
          </a:p>
          <a:p>
            <a:pPr marL="0" indent="0">
              <a:buNone/>
            </a:pPr>
            <a:r>
              <a:rPr lang="cs-CZ" sz="2400" i="1" dirty="0"/>
              <a:t>Pepíček ví, že Washington je </a:t>
            </a:r>
            <a:r>
              <a:rPr lang="cs-CZ" sz="2400" i="1" dirty="0">
                <a:solidFill>
                  <a:schemeClr val="tx2"/>
                </a:solidFill>
              </a:rPr>
              <a:t>hlavní město USA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smtClean="0"/>
              <a:t>Pepíček se učil, že trojúhelník se stejně dlouhými stranami je </a:t>
            </a:r>
            <a:r>
              <a:rPr lang="cs-CZ" sz="2400" i="1" dirty="0" smtClean="0">
                <a:solidFill>
                  <a:schemeClr val="tx2"/>
                </a:solidFill>
              </a:rPr>
              <a:t>rovnostranný</a:t>
            </a:r>
          </a:p>
          <a:p>
            <a:pPr marL="0" indent="0">
              <a:buNone/>
            </a:pPr>
            <a:r>
              <a:rPr lang="cs-CZ" sz="2400" i="1" dirty="0" smtClean="0"/>
              <a:t>Pepíček se učil, že trojúhelník se stejně dlouhými stranami je </a:t>
            </a:r>
            <a:r>
              <a:rPr lang="cs-CZ" sz="2400" i="1" dirty="0" smtClean="0">
                <a:solidFill>
                  <a:schemeClr val="tx2"/>
                </a:solidFill>
              </a:rPr>
              <a:t>rovnoúhlý</a:t>
            </a:r>
          </a:p>
          <a:p>
            <a:pPr marL="0" indent="0">
              <a:buNone/>
            </a:pP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400" i="1" dirty="0" smtClean="0"/>
              <a:t>Protože prší</a:t>
            </a:r>
            <a:r>
              <a:rPr lang="cs-CZ" sz="2400" i="1" dirty="0" smtClean="0">
                <a:solidFill>
                  <a:schemeClr val="tx2"/>
                </a:solidFill>
              </a:rPr>
              <a:t>, je mokro</a:t>
            </a:r>
          </a:p>
          <a:p>
            <a:pPr marL="0" indent="0">
              <a:buNone/>
            </a:pPr>
            <a:r>
              <a:rPr lang="cs-CZ" sz="2400" i="1" dirty="0" smtClean="0"/>
              <a:t>Protože prší</a:t>
            </a:r>
            <a:r>
              <a:rPr lang="cs-CZ" sz="2400" i="1" dirty="0" smtClean="0">
                <a:solidFill>
                  <a:schemeClr val="tx2"/>
                </a:solidFill>
              </a:rPr>
              <a:t>, je sníh bílý</a:t>
            </a:r>
          </a:p>
        </p:txBody>
      </p:sp>
    </p:spTree>
    <p:extLst>
      <p:ext uri="{BB962C8B-B14F-4D97-AF65-F5344CB8AC3E}">
        <p14:creationId xmlns:p14="http://schemas.microsoft.com/office/powerpoint/2010/main" val="4489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i="1" dirty="0" smtClean="0">
                <a:solidFill>
                  <a:schemeClr val="accent1"/>
                </a:solidFill>
              </a:rPr>
              <a:t>8</a:t>
            </a:r>
            <a:r>
              <a:rPr lang="cs-CZ" sz="2400" i="1" dirty="0" smtClean="0"/>
              <a:t> je větší než 4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accent1"/>
                </a:solidFill>
              </a:rPr>
              <a:t>Počet planet </a:t>
            </a:r>
            <a:r>
              <a:rPr lang="cs-CZ" sz="2400" i="1" dirty="0" smtClean="0"/>
              <a:t>je větší než 4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 smtClean="0"/>
              <a:t>Každý </a:t>
            </a:r>
            <a:r>
              <a:rPr lang="cs-CZ" sz="2400" i="1" dirty="0" smtClean="0">
                <a:solidFill>
                  <a:schemeClr val="accent1"/>
                </a:solidFill>
              </a:rPr>
              <a:t>yetti</a:t>
            </a:r>
            <a:r>
              <a:rPr lang="cs-CZ" sz="2400" i="1" dirty="0" smtClean="0"/>
              <a:t> je chlupatý</a:t>
            </a:r>
          </a:p>
          <a:p>
            <a:pPr marL="0" indent="0">
              <a:buNone/>
            </a:pPr>
            <a:r>
              <a:rPr lang="cs-CZ" sz="2400" i="1" dirty="0" smtClean="0"/>
              <a:t>Každý </a:t>
            </a:r>
            <a:r>
              <a:rPr lang="cs-CZ" sz="2400" i="1" dirty="0" smtClean="0">
                <a:solidFill>
                  <a:schemeClr val="accent1"/>
                </a:solidFill>
              </a:rPr>
              <a:t>pravoúhlý rovnostranný trojúhelník </a:t>
            </a:r>
            <a:r>
              <a:rPr lang="cs-CZ" sz="2400" i="1" dirty="0" smtClean="0"/>
              <a:t>je chlupatý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nechť vrahem Kennedyho byl ve skutečnosti John Lennon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John Lennon </a:t>
            </a:r>
            <a:r>
              <a:rPr lang="cs-CZ" sz="2400" i="1" dirty="0" smtClean="0"/>
              <a:t>uměl krásně zpívat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Vrah Kennedyho </a:t>
            </a:r>
            <a:r>
              <a:rPr lang="cs-CZ" sz="2400" i="1" dirty="0" smtClean="0"/>
              <a:t>uměl krásně zpívat</a:t>
            </a:r>
            <a:endParaRPr lang="cs-CZ" sz="2400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980728"/>
            <a:ext cx="4186808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8</a:t>
            </a:r>
            <a:r>
              <a:rPr lang="cs-CZ" sz="2400" i="1" dirty="0"/>
              <a:t> je </a:t>
            </a:r>
            <a:r>
              <a:rPr lang="cs-CZ" sz="2400" i="1" dirty="0" smtClean="0"/>
              <a:t>nutně větší </a:t>
            </a:r>
            <a:r>
              <a:rPr lang="cs-CZ" sz="2400" i="1" dirty="0"/>
              <a:t>než 4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Počet planet </a:t>
            </a:r>
            <a:r>
              <a:rPr lang="cs-CZ" sz="2400" i="1" dirty="0"/>
              <a:t>je </a:t>
            </a:r>
            <a:r>
              <a:rPr lang="cs-CZ" sz="2400" i="1" dirty="0" smtClean="0"/>
              <a:t>nutně větší </a:t>
            </a:r>
            <a:r>
              <a:rPr lang="cs-CZ" sz="2400" i="1" dirty="0"/>
              <a:t>než </a:t>
            </a:r>
            <a:r>
              <a:rPr lang="cs-CZ" sz="2400" i="1" dirty="0" smtClean="0"/>
              <a:t>4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indent="0">
              <a:buNone/>
            </a:pPr>
            <a:r>
              <a:rPr lang="cs-CZ" sz="2400" i="1" dirty="0" smtClean="0"/>
              <a:t>Tonda chce vyfotografovat </a:t>
            </a:r>
            <a:r>
              <a:rPr lang="cs-CZ" sz="2400" i="1" dirty="0" smtClean="0">
                <a:solidFill>
                  <a:schemeClr val="accent1"/>
                </a:solidFill>
              </a:rPr>
              <a:t>yettiho</a:t>
            </a:r>
          </a:p>
          <a:p>
            <a:pPr marL="0" indent="0">
              <a:buNone/>
            </a:pPr>
            <a:r>
              <a:rPr lang="cs-CZ" sz="2400" i="1" dirty="0" smtClean="0"/>
              <a:t>Tonda chce vyfotografovat </a:t>
            </a:r>
            <a:r>
              <a:rPr lang="cs-CZ" sz="2400" i="1" dirty="0">
                <a:solidFill>
                  <a:schemeClr val="accent1"/>
                </a:solidFill>
              </a:rPr>
              <a:t>pravoúhlý </a:t>
            </a:r>
            <a:r>
              <a:rPr lang="cs-CZ" sz="2400" i="1" dirty="0" smtClean="0">
                <a:solidFill>
                  <a:schemeClr val="accent1"/>
                </a:solidFill>
              </a:rPr>
              <a:t>rovnostranný trojúhelník</a:t>
            </a:r>
          </a:p>
          <a:p>
            <a:pPr marL="0" indent="0">
              <a:buNone/>
            </a:pPr>
            <a:endParaRPr lang="cs-CZ" sz="2400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400" i="1" dirty="0" smtClean="0"/>
              <a:t>FBI pátrala po </a:t>
            </a:r>
            <a:r>
              <a:rPr lang="cs-CZ" sz="2400" i="1" dirty="0">
                <a:solidFill>
                  <a:schemeClr val="accent1"/>
                </a:solidFill>
              </a:rPr>
              <a:t>vrahu Kennedyho</a:t>
            </a:r>
          </a:p>
          <a:p>
            <a:pPr marL="0" indent="0">
              <a:buNone/>
            </a:pPr>
            <a:r>
              <a:rPr lang="cs-CZ" sz="2400" i="1" dirty="0" smtClean="0"/>
              <a:t>FBI pátrala po </a:t>
            </a:r>
            <a:r>
              <a:rPr lang="cs-CZ" sz="2400" i="1" dirty="0">
                <a:solidFill>
                  <a:schemeClr val="accent1"/>
                </a:solidFill>
              </a:rPr>
              <a:t>Johnu Lennonovi</a:t>
            </a:r>
          </a:p>
          <a:p>
            <a:pPr marL="0" indent="0">
              <a:buNone/>
            </a:pPr>
            <a:endParaRPr lang="cs-CZ" sz="2400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5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Konjunkce</a:t>
            </a:r>
          </a:p>
          <a:p>
            <a:pPr marL="0" indent="0">
              <a:buNone/>
            </a:pPr>
            <a:r>
              <a:rPr lang="cs-CZ" sz="2400" dirty="0" smtClean="0"/>
              <a:t>spojka a, i, také,…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cs-CZ" sz="2400" i="1" dirty="0" smtClean="0"/>
              <a:t>Je zataženo, prší, fouká vítr. </a:t>
            </a:r>
          </a:p>
          <a:p>
            <a:pPr marL="0" indent="0">
              <a:buNone/>
            </a:pPr>
            <a:r>
              <a:rPr lang="cs-CZ" sz="2400" i="1" dirty="0" smtClean="0"/>
              <a:t>Zírám do knihy. Je to nuda. Mám hlad.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 smtClean="0"/>
              <a:t>Nějaký člověk je moudrý. </a:t>
            </a:r>
            <a:r>
              <a:rPr lang="cs-CZ" sz="2400" dirty="0" smtClean="0"/>
              <a:t>	</a:t>
            </a:r>
            <a:r>
              <a:rPr lang="cs-CZ" sz="2400" dirty="0" smtClean="0">
                <a:sym typeface="Symbol"/>
              </a:rPr>
              <a:t>x(Č(x)  M(x))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i="1" dirty="0" smtClean="0">
                <a:sym typeface="Symbol"/>
              </a:rPr>
              <a:t>Stiskl spoušť a byl na místě mrtev. – </a:t>
            </a:r>
            <a:r>
              <a:rPr lang="cs-CZ" sz="2400" dirty="0" smtClean="0">
                <a:sym typeface="Symbol"/>
              </a:rPr>
              <a:t>časová souslednost, záleží na pořadí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91029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Kvantifikátory</a:t>
            </a:r>
          </a:p>
          <a:p>
            <a:pPr marL="0" indent="0">
              <a:buNone/>
            </a:pPr>
            <a:r>
              <a:rPr lang="cs-CZ" sz="2400" dirty="0" smtClean="0"/>
              <a:t>neskládají se s výrokem, ale s </a:t>
            </a:r>
            <a:r>
              <a:rPr lang="cs-CZ" sz="2400" i="1" dirty="0" smtClean="0"/>
              <a:t>otevřenou formulí</a:t>
            </a:r>
            <a:r>
              <a:rPr lang="cs-CZ" sz="2400" dirty="0" smtClean="0"/>
              <a:t> obsahující </a:t>
            </a:r>
            <a:r>
              <a:rPr lang="cs-CZ" sz="2400" i="1" dirty="0" smtClean="0"/>
              <a:t>volné proměnné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P(a)  X  P(x)	P(  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bg1">
                    <a:lumMod val="75000"/>
                  </a:schemeClr>
                </a:solidFill>
              </a:rPr>
              <a:t>Substituční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 pojetí kvantifikace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Každý člověk běží	</a:t>
            </a:r>
            <a:r>
              <a:rPr lang="cs-CZ" sz="2400" i="1" dirty="0" err="1" smtClean="0">
                <a:solidFill>
                  <a:schemeClr val="bg1">
                    <a:lumMod val="75000"/>
                  </a:schemeClr>
                </a:solidFill>
              </a:rPr>
              <a:t>Sókratés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 běží	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Č(s)  B(s)</a:t>
            </a:r>
            <a:endParaRPr lang="cs-CZ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x(Č(x)  B(x))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	Platón běží		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Č(p)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 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B(p)</a:t>
            </a:r>
            <a:endParaRPr lang="cs-CZ" sz="24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		Aristotelés běží	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Č(a)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 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B(a)</a:t>
            </a:r>
            <a:endParaRPr lang="cs-CZ" sz="2400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cs-CZ" sz="2400" i="1" dirty="0" smtClean="0">
                <a:solidFill>
                  <a:schemeClr val="bg1">
                    <a:lumMod val="75000"/>
                  </a:schemeClr>
                </a:solidFill>
              </a:rPr>
              <a:t>		…			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Č(t)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 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B(t)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Předmětné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 (objektové) pojetí kvantifikace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pomocí pojmu </a:t>
            </a:r>
            <a:r>
              <a:rPr lang="cs-CZ" sz="2400" b="1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splňování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 – předmět (posloupnost) splňuje P(x), pokud má vlastnost vyjádřenou predikátem P</a:t>
            </a:r>
          </a:p>
          <a:p>
            <a:pPr marL="0" indent="0">
              <a:buNone/>
            </a:pPr>
            <a:r>
              <a:rPr lang="cs-CZ" sz="17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						Alfred </a:t>
            </a:r>
            <a:r>
              <a:rPr lang="cs-CZ" sz="1700" dirty="0" err="1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Tarski</a:t>
            </a:r>
            <a:r>
              <a:rPr lang="cs-CZ" sz="1700" dirty="0" smtClean="0">
                <a:solidFill>
                  <a:schemeClr val="bg1">
                    <a:lumMod val="75000"/>
                  </a:schemeClr>
                </a:solidFill>
                <a:sym typeface="Symbol"/>
              </a:rPr>
              <a:t> (1901-1983)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⟨</a:t>
            </a:r>
            <a:r>
              <a:rPr lang="cs-CZ" sz="2400">
                <a:solidFill>
                  <a:schemeClr val="bg1">
                    <a:lumMod val="75000"/>
                  </a:schemeClr>
                </a:solidFill>
              </a:rPr>
              <a:t>v(x</a:t>
            </a:r>
            <a:r>
              <a:rPr lang="cs-CZ" sz="2400" baseline="-2500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cs-CZ" sz="2400" smtClean="0">
                <a:solidFill>
                  <a:schemeClr val="bg1">
                    <a:lumMod val="75000"/>
                  </a:schemeClr>
                </a:solidFill>
              </a:rPr>
              <a:t>),…, v(</a:t>
            </a:r>
            <a:r>
              <a:rPr lang="cs-CZ" sz="2400" dirty="0" err="1" smtClean="0">
                <a:solidFill>
                  <a:schemeClr val="bg1">
                    <a:lumMod val="75000"/>
                  </a:schemeClr>
                </a:solidFill>
              </a:rPr>
              <a:t>x</a:t>
            </a:r>
            <a:r>
              <a:rPr lang="cs-CZ" sz="2400" baseline="-25000" dirty="0" err="1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)⟩ ∈ I(P</a:t>
            </a:r>
            <a:r>
              <a:rPr lang="cs-CZ" sz="2400" baseline="-25000" dirty="0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cs-CZ" sz="2400" baseline="30000" dirty="0" smtClean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cs-CZ" sz="24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40975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Zápor ‚ne‘</a:t>
            </a:r>
          </a:p>
          <a:p>
            <a:pPr marL="0" indent="0">
              <a:buNone/>
            </a:pPr>
            <a:r>
              <a:rPr lang="cs-CZ" sz="2400" dirty="0" smtClean="0"/>
              <a:t>Aristotelés - neurčité termíny – </a:t>
            </a:r>
            <a:r>
              <a:rPr lang="cs-CZ" sz="2400" i="1" dirty="0" smtClean="0"/>
              <a:t>neběží, nebílý, </a:t>
            </a:r>
            <a:r>
              <a:rPr lang="cs-CZ" sz="2400" i="1" dirty="0" err="1" smtClean="0"/>
              <a:t>nečlověk</a:t>
            </a:r>
            <a:endParaRPr lang="cs-CZ" sz="2400" i="1" dirty="0" smtClean="0"/>
          </a:p>
          <a:p>
            <a:pPr marL="0" indent="0">
              <a:buNone/>
            </a:pPr>
            <a:r>
              <a:rPr lang="cs-CZ" sz="2400" dirty="0" smtClean="0"/>
              <a:t>Russell: </a:t>
            </a:r>
            <a:r>
              <a:rPr lang="cs-CZ" sz="2400" i="1" dirty="0" smtClean="0"/>
              <a:t>Současný francouzský král je neholohlavý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 smtClean="0"/>
              <a:t>Negativní vymezení – </a:t>
            </a:r>
            <a:r>
              <a:rPr lang="cs-CZ" sz="2400" i="1" dirty="0" smtClean="0"/>
              <a:t>něco tam běželo, nebyl to pes, nebylo to černé, nemělo to rohy, …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 err="1" smtClean="0"/>
              <a:t>privace</a:t>
            </a:r>
            <a:r>
              <a:rPr lang="cs-CZ" sz="2400" dirty="0" smtClean="0"/>
              <a:t> (</a:t>
            </a:r>
            <a:r>
              <a:rPr lang="cs-CZ" sz="2400" dirty="0" err="1" smtClean="0"/>
              <a:t>zbavenost</a:t>
            </a:r>
            <a:r>
              <a:rPr lang="cs-CZ" sz="2400" dirty="0" smtClean="0"/>
              <a:t>) - nevidomý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218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5736" y="1196752"/>
            <a:ext cx="6491064" cy="492941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Logika se týká: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lidského myšlení</a:t>
            </a:r>
          </a:p>
          <a:p>
            <a:pPr marL="0" indent="0">
              <a:buNone/>
            </a:pPr>
            <a:r>
              <a:rPr lang="cs-CZ" dirty="0" smtClean="0"/>
              <a:t>- skutečnosti</a:t>
            </a:r>
          </a:p>
          <a:p>
            <a:pPr marL="0" indent="0">
              <a:buNone/>
            </a:pPr>
            <a:r>
              <a:rPr lang="cs-CZ" dirty="0" smtClean="0"/>
              <a:t>-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43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Definice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	reálná</a:t>
            </a:r>
            <a:r>
              <a:rPr lang="cs-CZ" sz="2400" dirty="0" smtClean="0"/>
              <a:t> definice – vystihujeme esenci, bytnost věci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	nominální</a:t>
            </a:r>
            <a:r>
              <a:rPr lang="cs-CZ" sz="2400" dirty="0" smtClean="0"/>
              <a:t> definice – definujeme „jméno“ (nomen), jak je 				používáme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cs-CZ" sz="2400" b="1" dirty="0" err="1" smtClean="0">
                <a:solidFill>
                  <a:schemeClr val="bg1">
                    <a:lumMod val="85000"/>
                  </a:schemeClr>
                </a:solidFill>
              </a:rPr>
              <a:t>stipulativní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„definice“ = definiční dohoda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bg1">
                    <a:lumMod val="85000"/>
                  </a:schemeClr>
                </a:solidFill>
              </a:rPr>
              <a:t>	deskriptivní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definice – vystihuje používaný pojem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b="1" dirty="0" smtClean="0">
                <a:solidFill>
                  <a:schemeClr val="bg1">
                    <a:lumMod val="85000"/>
                  </a:schemeClr>
                </a:solidFill>
              </a:rPr>
              <a:t>extenzionální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„definice“ – vymezíme extenzi (výčtem, 		uvedením příkladu, ostenzivně,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kvaziostenzivně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cs-CZ" sz="2400" b="1" dirty="0" smtClean="0">
                <a:solidFill>
                  <a:schemeClr val="bg1">
                    <a:lumMod val="85000"/>
                  </a:schemeClr>
                </a:solidFill>
              </a:rPr>
              <a:t>intenzionální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definice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835010" y="1603881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827584" y="2060848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831297" y="3551990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831297" y="3968181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831297" y="5085184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835010" y="5517232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92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b="1" dirty="0" smtClean="0"/>
              <a:t>explicitní</a:t>
            </a:r>
            <a:r>
              <a:rPr lang="cs-CZ" sz="2400" dirty="0" smtClean="0"/>
              <a:t> definice 	</a:t>
            </a:r>
            <a:r>
              <a:rPr lang="cs-CZ" sz="2400" b="1" dirty="0" smtClean="0"/>
              <a:t>definiendum </a:t>
            </a:r>
            <a:r>
              <a:rPr lang="cs-CZ" sz="2400" b="1" dirty="0"/>
              <a:t>=</a:t>
            </a:r>
            <a:r>
              <a:rPr lang="cs-CZ" sz="2400" b="1" baseline="-25000" dirty="0" err="1"/>
              <a:t>def</a:t>
            </a:r>
            <a:r>
              <a:rPr lang="cs-CZ" sz="2400" b="1" dirty="0"/>
              <a:t> definiens</a:t>
            </a:r>
            <a:r>
              <a:rPr lang="cs-CZ" sz="2400" dirty="0"/>
              <a:t>,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implicitní</a:t>
            </a:r>
            <a:r>
              <a:rPr lang="cs-CZ" sz="2400" dirty="0" smtClean="0"/>
              <a:t> definice – prohlásíme za pravdivý soubor 	výroků/formulí obsahujících definovaný termín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klasická definice: </a:t>
            </a:r>
          </a:p>
          <a:p>
            <a:pPr marL="0" indent="0">
              <a:buNone/>
            </a:pPr>
            <a:r>
              <a:rPr lang="cs-CZ" sz="2400" b="1" dirty="0" smtClean="0"/>
              <a:t>	definiendum </a:t>
            </a:r>
            <a:r>
              <a:rPr lang="cs-CZ" sz="2400" b="1" dirty="0"/>
              <a:t>= genus proximum + </a:t>
            </a:r>
            <a:r>
              <a:rPr lang="cs-CZ" sz="2400" b="1" dirty="0" err="1"/>
              <a:t>differentia</a:t>
            </a:r>
            <a:r>
              <a:rPr lang="cs-CZ" sz="2400" b="1" dirty="0"/>
              <a:t> </a:t>
            </a:r>
            <a:r>
              <a:rPr lang="cs-CZ" sz="2400" b="1" dirty="0" err="1"/>
              <a:t>specifica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	       </a:t>
            </a:r>
            <a:r>
              <a:rPr lang="cs-CZ" sz="2400" dirty="0" smtClean="0"/>
              <a:t>	  (</a:t>
            </a:r>
            <a:r>
              <a:rPr lang="cs-CZ" sz="2400" dirty="0"/>
              <a:t>nejbližší nadřazený rod  + druhový rozdíl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smtClean="0"/>
              <a:t>er </a:t>
            </a:r>
            <a:r>
              <a:rPr lang="cs-CZ" sz="2400" dirty="0"/>
              <a:t>genus proximum et </a:t>
            </a:r>
            <a:r>
              <a:rPr lang="cs-CZ" sz="2400" dirty="0" err="1"/>
              <a:t>differentiam</a:t>
            </a:r>
            <a:r>
              <a:rPr lang="cs-CZ" sz="2400" dirty="0"/>
              <a:t> </a:t>
            </a:r>
            <a:r>
              <a:rPr lang="cs-CZ" sz="2400" dirty="0" err="1"/>
              <a:t>specificam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kontextuální definice – např. </a:t>
            </a:r>
            <a:r>
              <a:rPr lang="cs-CZ" sz="2400" dirty="0" err="1" smtClean="0"/>
              <a:t>Russellova</a:t>
            </a:r>
            <a:r>
              <a:rPr lang="cs-CZ" sz="2400" dirty="0" smtClean="0"/>
              <a:t> definice „to jediné x, které“</a:t>
            </a:r>
          </a:p>
          <a:p>
            <a:pPr marL="0" indent="0">
              <a:buNone/>
            </a:pPr>
            <a:r>
              <a:rPr lang="cs-CZ" sz="2400" dirty="0" smtClean="0"/>
              <a:t>teoretická definice –  např. nadváha</a:t>
            </a:r>
          </a:p>
          <a:p>
            <a:pPr marL="0" indent="0">
              <a:buNone/>
            </a:pPr>
            <a:r>
              <a:rPr lang="cs-CZ" sz="2400" dirty="0" smtClean="0"/>
              <a:t>operativní definice – např. IQ</a:t>
            </a:r>
          </a:p>
          <a:p>
            <a:pPr marL="0" indent="0">
              <a:buNone/>
            </a:pPr>
            <a:r>
              <a:rPr lang="cs-CZ" sz="2400" dirty="0" smtClean="0"/>
              <a:t>rekurzivní definice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835289" y="1027245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834035" y="1459293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9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Problémy a chyby v definování</a:t>
            </a:r>
          </a:p>
          <a:p>
            <a:pPr marL="0" indent="0">
              <a:buNone/>
            </a:pPr>
            <a:r>
              <a:rPr lang="cs-CZ" sz="2400" dirty="0" smtClean="0"/>
              <a:t>definice </a:t>
            </a:r>
          </a:p>
          <a:p>
            <a:pPr marL="0" indent="0">
              <a:buNone/>
            </a:pPr>
            <a:r>
              <a:rPr lang="cs-CZ" sz="2400" dirty="0" smtClean="0"/>
              <a:t>- je </a:t>
            </a:r>
            <a:r>
              <a:rPr lang="cs-CZ" sz="2400" dirty="0" err="1"/>
              <a:t>stipulativní</a:t>
            </a:r>
            <a:r>
              <a:rPr lang="cs-CZ" sz="2400" dirty="0"/>
              <a:t>, ale zacházíme s ní jako s deskriptivní</a:t>
            </a:r>
          </a:p>
          <a:p>
            <a:pPr marL="0" indent="0">
              <a:buNone/>
            </a:pPr>
            <a:r>
              <a:rPr lang="cs-CZ" sz="2400" dirty="0" smtClean="0"/>
              <a:t>- není extenzionálně adekvátní (široká/úzká)</a:t>
            </a:r>
          </a:p>
          <a:p>
            <a:pPr marL="0" lvl="1" indent="0">
              <a:buNone/>
            </a:pPr>
            <a:r>
              <a:rPr lang="cs-CZ" sz="2400" dirty="0" smtClean="0"/>
              <a:t>- kruhem -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možné =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aseline="-250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to, co je pravdivé v nějakém </a:t>
            </a:r>
            <a:r>
              <a:rPr lang="cs-CZ" sz="2400" i="1" dirty="0">
                <a:solidFill>
                  <a:schemeClr val="accent3">
                    <a:lumMod val="75000"/>
                  </a:schemeClr>
                </a:solidFill>
              </a:rPr>
              <a:t>možném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       	světě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(možný svět =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aseline="-250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stav věcí, který by </a:t>
            </a:r>
            <a:r>
              <a:rPr lang="cs-CZ" sz="2400" i="1" dirty="0">
                <a:solidFill>
                  <a:schemeClr val="accent3">
                    <a:lumMod val="75000"/>
                  </a:schemeClr>
                </a:solidFill>
              </a:rPr>
              <a:t>mohl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nastat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0" lvl="1" indent="0">
              <a:buNone/>
            </a:pPr>
            <a:r>
              <a:rPr lang="cs-CZ" sz="2400" dirty="0" smtClean="0"/>
              <a:t>- pomocí </a:t>
            </a:r>
            <a:r>
              <a:rPr lang="cs-CZ" sz="2400" dirty="0"/>
              <a:t>záporu: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moudrost =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aseline="-250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nepřítomnost pošetilosti</a:t>
            </a:r>
          </a:p>
          <a:p>
            <a:pPr marL="342900" lvl="1" indent="-342900">
              <a:buFontTx/>
              <a:buChar char="-"/>
            </a:pPr>
            <a:r>
              <a:rPr lang="cs-CZ" sz="2400" dirty="0" smtClean="0"/>
              <a:t>obskurní </a:t>
            </a:r>
            <a:r>
              <a:rPr lang="cs-CZ" sz="2400" dirty="0"/>
              <a:t>(</a:t>
            </a:r>
            <a:r>
              <a:rPr lang="cs-CZ" sz="2400" dirty="0" err="1"/>
              <a:t>obscurum</a:t>
            </a:r>
            <a:r>
              <a:rPr lang="cs-CZ" sz="2400" dirty="0"/>
              <a:t> per </a:t>
            </a:r>
            <a:r>
              <a:rPr lang="cs-CZ" sz="2400" dirty="0" err="1"/>
              <a:t>obscurius</a:t>
            </a:r>
            <a:r>
              <a:rPr lang="cs-CZ" sz="2400" dirty="0"/>
              <a:t>/</a:t>
            </a:r>
            <a:r>
              <a:rPr lang="cs-CZ" sz="2400" dirty="0" err="1"/>
              <a:t>ignotum</a:t>
            </a:r>
            <a:r>
              <a:rPr lang="cs-CZ" sz="2400" dirty="0"/>
              <a:t> per </a:t>
            </a:r>
            <a:r>
              <a:rPr lang="cs-CZ" sz="2400" dirty="0" err="1"/>
              <a:t>ignotius</a:t>
            </a:r>
            <a:r>
              <a:rPr lang="cs-CZ" sz="2400" dirty="0"/>
              <a:t>) </a:t>
            </a:r>
            <a:endParaRPr lang="cs-CZ" sz="2400" dirty="0" smtClean="0"/>
          </a:p>
          <a:p>
            <a:pPr marL="0" lvl="1" indent="0">
              <a:buNone/>
            </a:pP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delta particle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i="1" dirty="0">
                <a:solidFill>
                  <a:schemeClr val="accent3">
                    <a:lumMod val="75000"/>
                  </a:schemeClr>
                </a:solidFill>
              </a:rPr>
              <a:t>=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aseline="-250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a very short-lived hyperon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Collins Concise </a:t>
            </a:r>
            <a:r>
              <a:rPr lang="cs-CZ" sz="1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English Dictionary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© HarperCollins Publishers</a:t>
            </a:r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 smtClean="0"/>
              <a:t>- není intenzionálně adekvátní, nedefinujeme pomocí                      esenciálních vlastností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	rovnostranný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trojúhelník =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aseline="-250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trojúhelník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, který má 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	všechny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úhly 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stejné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	kruh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=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aseline="-250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cs-CZ" sz="2400" baseline="-25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 oblíbený tvar Josefa Čapka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2960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S</a:t>
            </a:r>
            <a:r>
              <a:rPr lang="cs-CZ" sz="2400" dirty="0" err="1" smtClean="0"/>
              <a:t>tipulativní</a:t>
            </a:r>
            <a:r>
              <a:rPr lang="cs-CZ" sz="2400" dirty="0" smtClean="0"/>
              <a:t> definice</a:t>
            </a:r>
          </a:p>
          <a:p>
            <a:pPr marL="0" indent="0">
              <a:buNone/>
            </a:pPr>
            <a:r>
              <a:rPr lang="cs-CZ" sz="2400" dirty="0" smtClean="0"/>
              <a:t>Legální </a:t>
            </a:r>
            <a:r>
              <a:rPr lang="cs-CZ" sz="2400" dirty="0"/>
              <a:t>definice </a:t>
            </a:r>
            <a:r>
              <a:rPr lang="cs-CZ" sz="2400" i="1" dirty="0"/>
              <a:t>smrti</a:t>
            </a:r>
            <a:r>
              <a:rPr lang="cs-CZ" sz="2400" dirty="0"/>
              <a:t>: „nevratná ztráta funkce celého mozku, včetně mozkového kmene, nebo nevratná zástava krevního oběhu“ </a:t>
            </a:r>
            <a:r>
              <a:rPr lang="cs-CZ" sz="1800" dirty="0"/>
              <a:t>§ 2 písm. e) zákona č. 285/2002 Sb., transplantační zákon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Implicitní definice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explikace (dvojí význam)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může být implicitní definice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stipulativní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Frege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 X  </a:t>
            </a:r>
            <a:r>
              <a:rPr lang="cs-CZ" sz="2400" dirty="0" err="1" smtClean="0">
                <a:solidFill>
                  <a:schemeClr val="bg1">
                    <a:lumMod val="85000"/>
                  </a:schemeClr>
                </a:solidFill>
              </a:rPr>
              <a:t>Hilbert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p/p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tonk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q	p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tonk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q/q	</a:t>
            </a:r>
            <a:r>
              <a:rPr lang="cs-CZ" sz="2400" smtClean="0">
                <a:solidFill>
                  <a:schemeClr val="bg1">
                    <a:lumMod val="85000"/>
                  </a:schemeClr>
                </a:solidFill>
              </a:rPr>
              <a:t>(Prior)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908720"/>
            <a:ext cx="7139136" cy="521744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Různá pojetí výroků:</a:t>
            </a:r>
          </a:p>
          <a:p>
            <a:pPr marL="0" indent="0">
              <a:buNone/>
            </a:pPr>
            <a:r>
              <a:rPr lang="cs-CZ" dirty="0" smtClean="0"/>
              <a:t>- propozice</a:t>
            </a:r>
          </a:p>
          <a:p>
            <a:pPr marL="0" indent="0">
              <a:buNone/>
            </a:pPr>
            <a:r>
              <a:rPr lang="cs-CZ" dirty="0" smtClean="0"/>
              <a:t>- větný typ (sentence type)</a:t>
            </a:r>
          </a:p>
          <a:p>
            <a:pPr marL="0" indent="0">
              <a:buNone/>
            </a:pPr>
            <a:r>
              <a:rPr lang="cs-CZ" dirty="0" smtClean="0"/>
              <a:t>- větný výskyt (sentence token)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 smtClean="0"/>
              <a:t>- promluva (</a:t>
            </a:r>
            <a:r>
              <a:rPr lang="cs-CZ" sz="2800" dirty="0" err="1" smtClean="0"/>
              <a:t>utterance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66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556792"/>
            <a:ext cx="699512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Sníh je bílý</a:t>
            </a:r>
          </a:p>
          <a:p>
            <a:pPr marL="0" indent="0">
              <a:buNone/>
            </a:pPr>
            <a:r>
              <a:rPr lang="cs-CZ" sz="4000" dirty="0" smtClean="0"/>
              <a:t>Sníh je bílý</a:t>
            </a:r>
          </a:p>
          <a:p>
            <a:pPr marL="0" indent="0">
              <a:buNone/>
            </a:pPr>
            <a:r>
              <a:rPr lang="cs-CZ" sz="4000" dirty="0" smtClean="0"/>
              <a:t>Sníh má bílou barvu</a:t>
            </a:r>
          </a:p>
          <a:p>
            <a:pPr marL="0" indent="0">
              <a:buNone/>
            </a:pPr>
            <a:r>
              <a:rPr lang="cs-CZ" sz="4000" dirty="0" err="1" smtClean="0"/>
              <a:t>Snow</a:t>
            </a:r>
            <a:r>
              <a:rPr lang="cs-CZ" sz="4000" dirty="0" smtClean="0"/>
              <a:t> </a:t>
            </a:r>
            <a:r>
              <a:rPr lang="cs-CZ" sz="4000" dirty="0" err="1" smtClean="0"/>
              <a:t>is</a:t>
            </a:r>
            <a:r>
              <a:rPr lang="cs-CZ" sz="4000" dirty="0" smtClean="0"/>
              <a:t> </a:t>
            </a:r>
            <a:r>
              <a:rPr lang="cs-CZ" sz="4000" dirty="0" err="1" smtClean="0"/>
              <a:t>white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5781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052736"/>
            <a:ext cx="4464496" cy="507342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ubjekt </a:t>
            </a:r>
            <a:r>
              <a:rPr lang="cs-CZ" i="1" dirty="0" smtClean="0"/>
              <a:t>   </a:t>
            </a:r>
            <a:r>
              <a:rPr lang="cs-CZ" dirty="0" smtClean="0"/>
              <a:t>     predikát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Sókratés</a:t>
            </a:r>
            <a:r>
              <a:rPr lang="cs-CZ" i="1" dirty="0" smtClean="0"/>
              <a:t> je moudrý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Člověk je smrtelný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smtClean="0"/>
              <a:t>	M(s)</a:t>
            </a: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	x Č(x)  S(x)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987824" y="162880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4932040" y="162880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66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1720" y="1600200"/>
            <a:ext cx="66350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Části výroku</a:t>
            </a:r>
          </a:p>
          <a:p>
            <a:pPr>
              <a:buFontTx/>
              <a:buChar char="-"/>
            </a:pPr>
            <a:r>
              <a:rPr lang="cs-CZ" sz="2400" dirty="0" smtClean="0"/>
              <a:t>singulární výrazy </a:t>
            </a:r>
          </a:p>
          <a:p>
            <a:pPr>
              <a:buFontTx/>
              <a:buChar char="-"/>
            </a:pPr>
            <a:r>
              <a:rPr lang="cs-CZ" sz="2400" dirty="0"/>
              <a:t>o</a:t>
            </a:r>
            <a:r>
              <a:rPr lang="cs-CZ" sz="2400" dirty="0" smtClean="0"/>
              <a:t>becné výrazy</a:t>
            </a:r>
          </a:p>
          <a:p>
            <a:pPr>
              <a:buFontTx/>
              <a:buChar char="-"/>
            </a:pPr>
            <a:r>
              <a:rPr lang="cs-CZ" sz="2400" dirty="0"/>
              <a:t>t</a:t>
            </a:r>
            <a:r>
              <a:rPr lang="cs-CZ" sz="2400" dirty="0" smtClean="0"/>
              <a:t>vary slovesa být</a:t>
            </a:r>
          </a:p>
          <a:p>
            <a:pPr>
              <a:buFontTx/>
              <a:buChar char="-"/>
            </a:pPr>
            <a:r>
              <a:rPr lang="cs-CZ" sz="2400" dirty="0" err="1"/>
              <a:t>s</a:t>
            </a:r>
            <a:r>
              <a:rPr lang="cs-CZ" sz="2400" dirty="0" err="1" smtClean="0"/>
              <a:t>ynkategorematické</a:t>
            </a:r>
            <a:r>
              <a:rPr lang="cs-CZ" sz="2400" dirty="0" smtClean="0"/>
              <a:t> výrazy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3981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Singulární výrazy:</a:t>
            </a:r>
          </a:p>
          <a:p>
            <a:pPr>
              <a:buFontTx/>
              <a:buChar char="-"/>
            </a:pPr>
            <a:r>
              <a:rPr lang="cs-CZ" sz="2400" dirty="0" smtClean="0"/>
              <a:t>vlastní jména (Karel Gott)</a:t>
            </a:r>
          </a:p>
          <a:p>
            <a:pPr>
              <a:buFontTx/>
              <a:buChar char="-"/>
            </a:pPr>
            <a:r>
              <a:rPr lang="cs-CZ" sz="2400" dirty="0"/>
              <a:t>u</a:t>
            </a:r>
            <a:r>
              <a:rPr lang="cs-CZ" sz="2400" dirty="0" smtClean="0"/>
              <a:t>rčité popisy - </a:t>
            </a:r>
            <a:r>
              <a:rPr lang="cs-CZ" sz="2400" dirty="0" err="1" smtClean="0">
                <a:solidFill>
                  <a:srgbClr val="0070C0"/>
                </a:solidFill>
              </a:rPr>
              <a:t>definite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descriptions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(nejvyšší hora světa, současný americký prezident)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V klasické logice platí nutně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  <a:sym typeface="Symbol"/>
              </a:rPr>
              <a:t>x(x = a), kde „a“ je individuová konstanta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20773</TotalTime>
  <Words>1485</Words>
  <Application>Microsoft Office PowerPoint</Application>
  <PresentationFormat>Předvádění na obrazovce (4:3)</PresentationFormat>
  <Paragraphs>470</Paragraphs>
  <Slides>43</Slides>
  <Notes>1</Notes>
  <HiddenSlides>31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systému Office</vt:lpstr>
      <vt:lpstr>Filosofické aspekty logiky a matematiky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Vlastní jména</vt:lpstr>
      <vt:lpstr> </vt:lpstr>
      <vt:lpstr> </vt:lpstr>
      <vt:lpstr> </vt:lpstr>
      <vt:lpstr> Argument třetího muže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Extenzionální kontext: pravdivost je dána tím, co je označené (tj. extenzí), nezáleží tedy na tom, jakým způsobem je to dáno, popsané  Intenzionální kontext: pravdivost závisí na způsobu danosti Richard Lví Srdce se tak jmenoval díky své chrabrosti   </vt:lpstr>
      <vt:lpstr> </vt:lpstr>
      <vt:lpstr> </vt:lpstr>
      <vt:lpstr> </vt:lpstr>
      <vt:lpstr> </vt:lpstr>
      <vt:lpstr> </vt:lpstr>
      <vt:lpstr>Definice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8. 10. 2020</dc:title>
  <dc:creator>Uživatel systému Windows</dc:creator>
  <cp:lastModifiedBy>Uživatel systému Windows</cp:lastModifiedBy>
  <cp:revision>512</cp:revision>
  <dcterms:created xsi:type="dcterms:W3CDTF">2020-10-06T09:50:42Z</dcterms:created>
  <dcterms:modified xsi:type="dcterms:W3CDTF">2020-11-13T20:00:39Z</dcterms:modified>
</cp:coreProperties>
</file>