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95" r:id="rId3"/>
    <p:sldId id="257" r:id="rId4"/>
    <p:sldId id="297" r:id="rId5"/>
    <p:sldId id="298" r:id="rId6"/>
    <p:sldId id="296" r:id="rId7"/>
    <p:sldId id="299" r:id="rId8"/>
    <p:sldId id="300" r:id="rId9"/>
    <p:sldId id="301" r:id="rId10"/>
    <p:sldId id="302" r:id="rId11"/>
    <p:sldId id="303" r:id="rId12"/>
    <p:sldId id="304" r:id="rId13"/>
    <p:sldId id="307" r:id="rId14"/>
    <p:sldId id="308" r:id="rId15"/>
    <p:sldId id="258" r:id="rId16"/>
    <p:sldId id="322" r:id="rId17"/>
    <p:sldId id="330" r:id="rId18"/>
    <p:sldId id="331" r:id="rId19"/>
    <p:sldId id="332" r:id="rId20"/>
    <p:sldId id="337" r:id="rId21"/>
    <p:sldId id="338" r:id="rId22"/>
    <p:sldId id="281" r:id="rId23"/>
    <p:sldId id="276" r:id="rId24"/>
    <p:sldId id="277" r:id="rId25"/>
    <p:sldId id="292" r:id="rId26"/>
    <p:sldId id="293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94" autoAdjust="0"/>
    <p:restoredTop sz="94660"/>
  </p:normalViewPr>
  <p:slideViewPr>
    <p:cSldViewPr>
      <p:cViewPr varScale="1">
        <p:scale>
          <a:sx n="68" d="100"/>
          <a:sy n="68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CFB1B26-DB47-4A4E-B851-C14752A69F63}" type="datetimeFigureOut">
              <a:rPr lang="cs-CZ" smtClean="0"/>
              <a:pPr/>
              <a:t>24.10.2019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AFB94F-5591-46A1-BB7C-05CD7A947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Patofyziologie dýchání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Dýchací systém</a:t>
            </a:r>
          </a:p>
        </p:txBody>
      </p:sp>
    </p:spTree>
    <p:extLst>
      <p:ext uri="{BB962C8B-B14F-4D97-AF65-F5344CB8AC3E}">
        <p14:creationId xmlns:p14="http://schemas.microsoft.com/office/powerpoint/2010/main" xmlns="" val="645026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/>
              <a:t>Typy poruch </a:t>
            </a:r>
          </a:p>
          <a:p>
            <a:pPr>
              <a:buNone/>
            </a:pPr>
            <a:r>
              <a:rPr lang="cs-CZ" sz="2000" dirty="0"/>
              <a:t>Odchylky krevních plynů</a:t>
            </a:r>
          </a:p>
          <a:p>
            <a:pPr>
              <a:buNone/>
            </a:pPr>
            <a:r>
              <a:rPr lang="cs-CZ" sz="2000" dirty="0"/>
              <a:t>Poruchy ventilace</a:t>
            </a:r>
          </a:p>
          <a:p>
            <a:pPr>
              <a:buNone/>
            </a:pPr>
            <a:r>
              <a:rPr lang="cs-CZ" sz="2000" dirty="0"/>
              <a:t>Poruchy difuze</a:t>
            </a:r>
          </a:p>
          <a:p>
            <a:pPr>
              <a:buNone/>
            </a:pPr>
            <a:r>
              <a:rPr lang="cs-CZ" sz="2000" dirty="0"/>
              <a:t>Poruchy </a:t>
            </a:r>
            <a:r>
              <a:rPr lang="cs-CZ" sz="2000" dirty="0" err="1"/>
              <a:t>perfuze</a:t>
            </a:r>
            <a:endParaRPr lang="cs-CZ" sz="2000" dirty="0"/>
          </a:p>
          <a:p>
            <a:pPr>
              <a:buNone/>
            </a:pPr>
            <a:r>
              <a:rPr lang="cs-CZ" sz="2000" dirty="0"/>
              <a:t>Patologické dýchání</a:t>
            </a:r>
          </a:p>
          <a:p>
            <a:pPr>
              <a:buNone/>
            </a:pPr>
            <a:r>
              <a:rPr lang="cs-CZ" sz="2000" dirty="0"/>
              <a:t>Choroby respiračního aparátu</a:t>
            </a:r>
          </a:p>
          <a:p>
            <a:pPr>
              <a:buNone/>
            </a:pPr>
            <a:r>
              <a:rPr lang="cs-CZ" sz="2000" dirty="0"/>
              <a:t>Poruchy regulace dýchání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Obsah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Dýchání má jako základní vitální funkce dvě důležité role: </a:t>
            </a:r>
          </a:p>
          <a:p>
            <a:pPr marL="0" indent="0"/>
            <a:r>
              <a:rPr lang="cs-CZ" sz="2000" dirty="0"/>
              <a:t>Sycení krve kyslíkem</a:t>
            </a:r>
          </a:p>
          <a:p>
            <a:pPr marL="0" indent="0"/>
            <a:r>
              <a:rPr lang="cs-CZ" sz="2000" dirty="0"/>
              <a:t>Regulace </a:t>
            </a:r>
            <a:r>
              <a:rPr lang="cs-CZ" sz="2000" dirty="0" err="1"/>
              <a:t>acidobazické</a:t>
            </a:r>
            <a:r>
              <a:rPr lang="cs-CZ" sz="2000" dirty="0"/>
              <a:t> rovnováhy</a:t>
            </a:r>
          </a:p>
          <a:p>
            <a:pPr marL="0" indent="0">
              <a:buNone/>
            </a:pPr>
            <a:r>
              <a:rPr lang="cs-CZ" sz="2000" dirty="0"/>
              <a:t>Poruchy dýchání kteréhokoliv druhu se projevují subjektivními obtížemi a respirační </a:t>
            </a:r>
            <a:r>
              <a:rPr lang="cs-CZ" sz="2000" dirty="0" err="1"/>
              <a:t>insufuciencí</a:t>
            </a:r>
            <a:r>
              <a:rPr lang="cs-CZ" sz="2000" dirty="0"/>
              <a:t>:</a:t>
            </a:r>
          </a:p>
          <a:p>
            <a:pPr marL="0" indent="0">
              <a:buNone/>
            </a:pPr>
            <a:r>
              <a:rPr lang="cs-CZ" sz="2000" b="1" dirty="0"/>
              <a:t>Parciální respirační insuficience</a:t>
            </a:r>
          </a:p>
          <a:p>
            <a:pPr marL="0" indent="0"/>
            <a:r>
              <a:rPr lang="cs-CZ" sz="2000" dirty="0"/>
              <a:t>Dochází k </a:t>
            </a:r>
            <a:r>
              <a:rPr lang="cs-CZ" sz="2000" dirty="0" err="1"/>
              <a:t>hypoxémii</a:t>
            </a:r>
            <a:r>
              <a:rPr lang="cs-CZ" sz="2000" dirty="0"/>
              <a:t> a </a:t>
            </a:r>
            <a:r>
              <a:rPr lang="cs-CZ" sz="2000" dirty="0" err="1"/>
              <a:t>normokapnii</a:t>
            </a:r>
            <a:r>
              <a:rPr lang="cs-CZ" sz="2000" dirty="0"/>
              <a:t> </a:t>
            </a:r>
          </a:p>
          <a:p>
            <a:pPr marL="0" indent="0">
              <a:buNone/>
            </a:pPr>
            <a:r>
              <a:rPr lang="cs-CZ" sz="2000" b="1" dirty="0"/>
              <a:t>Globální respirační insuficience</a:t>
            </a:r>
          </a:p>
          <a:p>
            <a:pPr marL="0" indent="0"/>
            <a:r>
              <a:rPr lang="cs-CZ" sz="2000" dirty="0"/>
              <a:t>Dochází k </a:t>
            </a:r>
            <a:r>
              <a:rPr lang="cs-CZ" sz="2000" dirty="0" err="1"/>
              <a:t>hypoxémii</a:t>
            </a:r>
            <a:r>
              <a:rPr lang="cs-CZ" sz="2000" dirty="0"/>
              <a:t> i </a:t>
            </a:r>
            <a:r>
              <a:rPr lang="cs-CZ" sz="2000" dirty="0" err="1"/>
              <a:t>hypokapnii</a:t>
            </a:r>
            <a:r>
              <a:rPr lang="cs-CZ" sz="2000" dirty="0"/>
              <a:t>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Dýchací systém</a:t>
            </a:r>
          </a:p>
        </p:txBody>
      </p:sp>
    </p:spTree>
    <p:extLst>
      <p:ext uri="{BB962C8B-B14F-4D97-AF65-F5344CB8AC3E}">
        <p14:creationId xmlns:p14="http://schemas.microsoft.com/office/powerpoint/2010/main" xmlns="" val="3837731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/>
              <a:t>Z klinického hlediska se patologické odchylky týkají především kyslíku (O2) a oxidu uhličitého (CO2). </a:t>
            </a:r>
          </a:p>
          <a:p>
            <a:pPr marL="0" indent="0">
              <a:buNone/>
            </a:pPr>
            <a:r>
              <a:rPr lang="cs-CZ" sz="2000" b="1" dirty="0"/>
              <a:t>Patologické odchylky kyslíku</a:t>
            </a:r>
          </a:p>
          <a:p>
            <a:pPr marL="0" indent="0"/>
            <a:r>
              <a:rPr lang="cs-CZ" sz="2000" b="1" dirty="0" err="1"/>
              <a:t>Hypoxémie</a:t>
            </a:r>
            <a:r>
              <a:rPr lang="cs-CZ" sz="2000" dirty="0"/>
              <a:t> je stav, kdy v krvi dochází ke snížení množství kyslíku. Tento stav se ztotožňuje zpravidla se změno parciálního tlaku kyslíku. </a:t>
            </a:r>
          </a:p>
          <a:p>
            <a:pPr marL="400050" lvl="1" indent="0"/>
            <a:r>
              <a:rPr lang="cs-CZ" sz="2000" dirty="0" err="1"/>
              <a:t>Normooxémie</a:t>
            </a:r>
            <a:r>
              <a:rPr lang="cs-CZ" sz="2000" dirty="0"/>
              <a:t>:  9,9-14,4 </a:t>
            </a:r>
            <a:r>
              <a:rPr lang="cs-CZ" sz="2000" dirty="0" err="1"/>
              <a:t>kPa</a:t>
            </a:r>
            <a:endParaRPr lang="cs-CZ" sz="2000" dirty="0"/>
          </a:p>
          <a:p>
            <a:pPr marL="400050" lvl="1" indent="0"/>
            <a:r>
              <a:rPr lang="cs-CZ" sz="2000" dirty="0" err="1"/>
              <a:t>Hypoxémie</a:t>
            </a:r>
            <a:r>
              <a:rPr lang="cs-CZ" sz="2000" dirty="0"/>
              <a:t>:  méně jak 8 </a:t>
            </a:r>
            <a:r>
              <a:rPr lang="cs-CZ" sz="2000" dirty="0" err="1"/>
              <a:t>kPa</a:t>
            </a:r>
            <a:endParaRPr lang="cs-CZ" sz="2000" dirty="0"/>
          </a:p>
          <a:p>
            <a:pPr marL="0" indent="0"/>
            <a:r>
              <a:rPr lang="cs-CZ" sz="2000" b="1" dirty="0"/>
              <a:t>Hypoxie </a:t>
            </a:r>
            <a:r>
              <a:rPr lang="cs-CZ" sz="2000" dirty="0"/>
              <a:t>je stav, který navazuje na </a:t>
            </a:r>
            <a:r>
              <a:rPr lang="cs-CZ" sz="2000" dirty="0" err="1"/>
              <a:t>hypooxémii</a:t>
            </a:r>
            <a:r>
              <a:rPr lang="cs-CZ" sz="2000" dirty="0"/>
              <a:t> a není tak dostatečně zásobení kyslíkem tkání. Klinicky se projevuje cyanózou.</a:t>
            </a:r>
          </a:p>
          <a:p>
            <a:pPr marL="0" indent="0"/>
            <a:r>
              <a:rPr lang="cs-CZ" sz="2000" b="1" dirty="0" err="1"/>
              <a:t>Hyperoxémie</a:t>
            </a:r>
            <a:r>
              <a:rPr lang="cs-CZ" sz="2000" dirty="0"/>
              <a:t> je stav, který odpovídá vyššímu nasycení krve kyslíkem. Dle parciálního tlaku v krvi je měřeno více jak 15 </a:t>
            </a:r>
            <a:r>
              <a:rPr lang="cs-CZ" sz="2000" dirty="0" err="1"/>
              <a:t>kPa</a:t>
            </a:r>
            <a:r>
              <a:rPr lang="cs-CZ" sz="2000" dirty="0"/>
              <a:t>. Dochází při něm při </a:t>
            </a:r>
            <a:r>
              <a:rPr lang="cs-CZ" sz="2000" dirty="0" err="1"/>
              <a:t>hyperventilaci</a:t>
            </a:r>
            <a:r>
              <a:rPr lang="cs-CZ" sz="2000" dirty="0"/>
              <a:t> a otravách kyslíkem. Využívá se rovněž v léčbě při intoxikaci CO.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Odchylky krevních plynů</a:t>
            </a:r>
          </a:p>
        </p:txBody>
      </p:sp>
    </p:spTree>
    <p:extLst>
      <p:ext uri="{BB962C8B-B14F-4D97-AF65-F5344CB8AC3E}">
        <p14:creationId xmlns:p14="http://schemas.microsoft.com/office/powerpoint/2010/main" xmlns="" val="3837731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/>
              <a:t>Patologické odchylky oxidu uhličitého</a:t>
            </a:r>
          </a:p>
          <a:p>
            <a:pPr marL="0" indent="0">
              <a:buNone/>
            </a:pPr>
            <a:r>
              <a:rPr lang="cs-CZ" sz="2000" dirty="0"/>
              <a:t>Množství CO2  v krvi podstatně ovlivňuje </a:t>
            </a:r>
            <a:r>
              <a:rPr lang="cs-CZ" sz="2000" dirty="0" err="1"/>
              <a:t>acidobazickou</a:t>
            </a:r>
            <a:r>
              <a:rPr lang="cs-CZ" sz="2000" dirty="0"/>
              <a:t> rovnováhu a cirkulaci. </a:t>
            </a:r>
            <a:r>
              <a:rPr lang="cs-CZ" sz="2000" dirty="0" err="1"/>
              <a:t>Normokapnie</a:t>
            </a:r>
            <a:r>
              <a:rPr lang="cs-CZ" sz="2000" dirty="0"/>
              <a:t>: 4,8-5,8</a:t>
            </a:r>
          </a:p>
          <a:p>
            <a:pPr marL="0" indent="0"/>
            <a:r>
              <a:rPr lang="cs-CZ" sz="2000" b="1" dirty="0" err="1"/>
              <a:t>Hypokapnie</a:t>
            </a:r>
            <a:r>
              <a:rPr lang="cs-CZ" sz="2000" b="1" dirty="0"/>
              <a:t> </a:t>
            </a:r>
            <a:r>
              <a:rPr lang="cs-CZ" sz="2000" dirty="0"/>
              <a:t>je snížení parciálního tlaku CO2 v krvi pod 4,5 </a:t>
            </a:r>
            <a:r>
              <a:rPr lang="cs-CZ" sz="2000" dirty="0" err="1"/>
              <a:t>kPa</a:t>
            </a:r>
            <a:r>
              <a:rPr lang="cs-CZ" sz="2000" dirty="0"/>
              <a:t>. Dochází k ní při </a:t>
            </a:r>
            <a:r>
              <a:rPr lang="cs-CZ" sz="2000" dirty="0" err="1"/>
              <a:t>hyperventilaci</a:t>
            </a:r>
            <a:r>
              <a:rPr lang="cs-CZ" sz="2000" dirty="0"/>
              <a:t> a rozvíjí respirační alkalózu. Důsledek </a:t>
            </a:r>
            <a:r>
              <a:rPr lang="cs-CZ" sz="2000" dirty="0" err="1"/>
              <a:t>hypokapnie</a:t>
            </a:r>
            <a:r>
              <a:rPr lang="cs-CZ" sz="2000" dirty="0"/>
              <a:t> je vazokonstrikce včetně mozkových cév.</a:t>
            </a:r>
          </a:p>
          <a:p>
            <a:pPr marL="0" indent="0"/>
            <a:r>
              <a:rPr lang="cs-CZ" sz="2000" b="1" dirty="0" err="1"/>
              <a:t>Hyperkapnie</a:t>
            </a:r>
            <a:r>
              <a:rPr lang="cs-CZ" sz="2000" b="1" dirty="0"/>
              <a:t> </a:t>
            </a:r>
            <a:r>
              <a:rPr lang="cs-CZ" sz="2000" dirty="0"/>
              <a:t>je stav zvýšení parciálního tlaku CO2 nad 7 </a:t>
            </a:r>
            <a:r>
              <a:rPr lang="cs-CZ" sz="2000" dirty="0" err="1"/>
              <a:t>kPa</a:t>
            </a:r>
            <a:r>
              <a:rPr lang="cs-CZ" sz="2000" dirty="0"/>
              <a:t>. Je důsledkem hypoventilace a dochází při ní k </a:t>
            </a:r>
            <a:r>
              <a:rPr lang="cs-CZ" sz="2000" dirty="0" err="1"/>
              <a:t>vazodilataci</a:t>
            </a:r>
            <a:r>
              <a:rPr lang="cs-CZ" sz="2000" dirty="0"/>
              <a:t> a respirační acidóze.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Odchylky krevních plynů</a:t>
            </a:r>
          </a:p>
        </p:txBody>
      </p:sp>
    </p:spTree>
    <p:extLst>
      <p:ext uri="{BB962C8B-B14F-4D97-AF65-F5344CB8AC3E}">
        <p14:creationId xmlns:p14="http://schemas.microsoft.com/office/powerpoint/2010/main" xmlns="" val="3837731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Při poruchách dýchání se hodnotí především:</a:t>
            </a:r>
          </a:p>
          <a:p>
            <a:pPr marL="0" indent="0">
              <a:buNone/>
            </a:pPr>
            <a:r>
              <a:rPr lang="cs-CZ" sz="2000" b="1" dirty="0"/>
              <a:t>Ventilace</a:t>
            </a:r>
            <a:r>
              <a:rPr lang="cs-CZ" sz="2000" dirty="0"/>
              <a:t> </a:t>
            </a:r>
          </a:p>
          <a:p>
            <a:pPr marL="0" indent="0">
              <a:buNone/>
            </a:pPr>
            <a:r>
              <a:rPr lang="cs-CZ" sz="2000" dirty="0"/>
              <a:t>Proces při </a:t>
            </a:r>
            <a:r>
              <a:rPr lang="cs-CZ" sz="2000" dirty="0" err="1"/>
              <a:t>nemž</a:t>
            </a:r>
            <a:r>
              <a:rPr lang="cs-CZ" sz="2000" dirty="0"/>
              <a:t> dochází k výměně plynů mezi vnějším prostředím a alveoly. </a:t>
            </a:r>
            <a:r>
              <a:rPr lang="cs-CZ" sz="2000" dirty="0" err="1"/>
              <a:t>Probhá</a:t>
            </a:r>
            <a:r>
              <a:rPr lang="cs-CZ" sz="2000" dirty="0"/>
              <a:t> pomocí horních a dolních dýchacích cest</a:t>
            </a:r>
          </a:p>
          <a:p>
            <a:pPr marL="0" indent="0">
              <a:buNone/>
            </a:pPr>
            <a:r>
              <a:rPr lang="cs-CZ" sz="2000" b="1" dirty="0" err="1"/>
              <a:t>Perfuze</a:t>
            </a:r>
            <a:r>
              <a:rPr lang="cs-CZ" sz="2000" b="1" dirty="0"/>
              <a:t> </a:t>
            </a:r>
          </a:p>
          <a:p>
            <a:pPr marL="0" indent="0">
              <a:buNone/>
            </a:pPr>
            <a:r>
              <a:rPr lang="cs-CZ" sz="2000" dirty="0"/>
              <a:t>Je schopnost přivádět a odvádět krev k alveolům.</a:t>
            </a:r>
          </a:p>
          <a:p>
            <a:pPr marL="0" indent="0">
              <a:buNone/>
            </a:pPr>
            <a:r>
              <a:rPr lang="cs-CZ" sz="2000" b="1" dirty="0"/>
              <a:t>Difuze</a:t>
            </a:r>
          </a:p>
          <a:p>
            <a:pPr marL="0" indent="0">
              <a:buNone/>
            </a:pPr>
            <a:r>
              <a:rPr lang="cs-CZ" sz="2000" dirty="0"/>
              <a:t>Je přenos plynů mezi alveoly a kapilárami. Probíhá přes </a:t>
            </a:r>
            <a:r>
              <a:rPr lang="cs-CZ" sz="2000" dirty="0" err="1"/>
              <a:t>alveolokapilární</a:t>
            </a:r>
            <a:r>
              <a:rPr lang="cs-CZ" sz="2000" dirty="0"/>
              <a:t> membránu. Závisí na tloušťce membrány a tlakovém gradientu plynu mezi prostředími.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Dýchací systém</a:t>
            </a:r>
          </a:p>
        </p:txBody>
      </p:sp>
    </p:spTree>
    <p:extLst>
      <p:ext uri="{BB962C8B-B14F-4D97-AF65-F5344CB8AC3E}">
        <p14:creationId xmlns:p14="http://schemas.microsoft.com/office/powerpoint/2010/main" xmlns="" val="3837731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Pro adekvátní výměnu plynů je rozhodující provzdušnění alveolů kde k výměně dochází (alveolární ventilace). Alveoly, které nejsou provzdušněny se označují jako mrtví prostor. Pro dostatečnou alveolární ventilaci jsou nezbytné tyto faktory:</a:t>
            </a:r>
          </a:p>
          <a:p>
            <a:pPr marL="0" indent="0"/>
            <a:r>
              <a:rPr lang="cs-CZ" sz="2000" dirty="0"/>
              <a:t>Průchodnost dýchacích cest</a:t>
            </a:r>
          </a:p>
          <a:p>
            <a:pPr marL="0" indent="0"/>
            <a:r>
              <a:rPr lang="cs-CZ" sz="2000" dirty="0"/>
              <a:t>Elasticita plic a hrudníku</a:t>
            </a:r>
          </a:p>
          <a:p>
            <a:pPr marL="0" indent="0"/>
            <a:r>
              <a:rPr lang="cs-CZ" sz="2000" dirty="0"/>
              <a:t>Tlak v pleurální dutině umožňující </a:t>
            </a:r>
            <a:r>
              <a:rPr lang="cs-CZ" sz="2000" dirty="0" err="1"/>
              <a:t>rozpjetí</a:t>
            </a:r>
            <a:r>
              <a:rPr lang="cs-CZ" sz="2000" dirty="0"/>
              <a:t> plic</a:t>
            </a:r>
          </a:p>
          <a:p>
            <a:pPr marL="0" indent="0"/>
            <a:r>
              <a:rPr lang="cs-CZ" sz="2000" dirty="0"/>
              <a:t>Činnost dýchacího svalstva</a:t>
            </a:r>
          </a:p>
          <a:p>
            <a:pPr marL="0" indent="0"/>
            <a:r>
              <a:rPr lang="cs-CZ" sz="2000" dirty="0"/>
              <a:t>Nervová regulace ventilace</a:t>
            </a:r>
          </a:p>
          <a:p>
            <a:pPr marL="0" indent="0">
              <a:buNone/>
            </a:pPr>
            <a:r>
              <a:rPr lang="cs-CZ" sz="2000" dirty="0"/>
              <a:t>Patologie ventilace vychází z poruch těchto mechanismů.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Poruchy ventilace</a:t>
            </a:r>
          </a:p>
        </p:txBody>
      </p:sp>
    </p:spTree>
    <p:extLst>
      <p:ext uri="{BB962C8B-B14F-4D97-AF65-F5344CB8AC3E}">
        <p14:creationId xmlns:p14="http://schemas.microsoft.com/office/powerpoint/2010/main" xmlns="" val="3837731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/>
              <a:t>Nedostatečná průchodnost dýchacích cest</a:t>
            </a:r>
          </a:p>
          <a:p>
            <a:pPr marL="0" indent="0">
              <a:buNone/>
            </a:pPr>
            <a:r>
              <a:rPr lang="cs-CZ" sz="2000" dirty="0"/>
              <a:t>Dochází k ní při jejich ucpání jak mechanickou překážkou horních a dolních dýchacích cest, tak při obstrukční plicní chorobě zánětlivou přestavbou, rovněž zalití alveolů transsudátem a </a:t>
            </a:r>
            <a:r>
              <a:rPr lang="cs-CZ" sz="2000" dirty="0" err="1"/>
              <a:t>exsudátem</a:t>
            </a:r>
            <a:r>
              <a:rPr lang="cs-CZ" sz="2000" dirty="0"/>
              <a:t> a kolapsem </a:t>
            </a:r>
            <a:r>
              <a:rPr lang="cs-CZ" sz="2000" dirty="0" err="1"/>
              <a:t>aveolů</a:t>
            </a:r>
            <a:r>
              <a:rPr lang="cs-CZ" sz="2000" dirty="0"/>
              <a:t>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b="1" dirty="0"/>
              <a:t>Poruchy poddajnosti plic a hrudní stěny</a:t>
            </a:r>
          </a:p>
          <a:p>
            <a:pPr marL="0" indent="0">
              <a:buNone/>
            </a:pPr>
            <a:r>
              <a:rPr lang="cs-CZ" sz="2000" dirty="0"/>
              <a:t>Poddajnost plic je porušena kvůli různým plicním chorobám, kdy dochází k přeměně plicní tkáně. Rozeznáváme </a:t>
            </a:r>
            <a:r>
              <a:rPr lang="cs-CZ" sz="2000" b="1" dirty="0"/>
              <a:t>fibrózu</a:t>
            </a:r>
            <a:r>
              <a:rPr lang="cs-CZ" sz="2000" dirty="0"/>
              <a:t>, kdy se zmnožuje vazivo v plicní tkáni (snížení poddajnosti) a </a:t>
            </a:r>
            <a:r>
              <a:rPr lang="cs-CZ" sz="2000" b="1" dirty="0"/>
              <a:t>emfyzém</a:t>
            </a:r>
            <a:r>
              <a:rPr lang="cs-CZ" sz="2000" dirty="0"/>
              <a:t>, při kterém vazivo ubývá a snižuje se elasticita plic. Poruchy hrudníku zahrnují zejména </a:t>
            </a:r>
            <a:r>
              <a:rPr lang="cs-CZ" sz="2000" dirty="0" err="1"/>
              <a:t>kyfoskoliozu</a:t>
            </a:r>
            <a:r>
              <a:rPr lang="cs-CZ" sz="2000" dirty="0"/>
              <a:t>, zlomeniny žeber, </a:t>
            </a:r>
            <a:r>
              <a:rPr lang="cs-CZ" sz="2000" dirty="0" err="1"/>
              <a:t>Bechtěrevova</a:t>
            </a:r>
            <a:r>
              <a:rPr lang="cs-CZ" sz="2000" dirty="0"/>
              <a:t> choroba a další deformity hrudníku.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Poruchy ventilace</a:t>
            </a:r>
          </a:p>
        </p:txBody>
      </p:sp>
    </p:spTree>
    <p:extLst>
      <p:ext uri="{BB962C8B-B14F-4D97-AF65-F5344CB8AC3E}">
        <p14:creationId xmlns:p14="http://schemas.microsoft.com/office/powerpoint/2010/main" xmlns="" val="3837731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/>
              <a:t>Poruchy </a:t>
            </a:r>
            <a:r>
              <a:rPr lang="cs-CZ" sz="2000" b="1" dirty="0" err="1"/>
              <a:t>interpleurálního</a:t>
            </a:r>
            <a:r>
              <a:rPr lang="cs-CZ" sz="2000" b="1" dirty="0"/>
              <a:t> tlaku</a:t>
            </a:r>
          </a:p>
          <a:p>
            <a:pPr marL="0" indent="0">
              <a:buNone/>
            </a:pPr>
            <a:r>
              <a:rPr lang="cs-CZ" sz="2000" dirty="0"/>
              <a:t>Nejzávažnější poruchou je pneumotorax, tedy vznik komunikace mezi pohrudniční dutinou a okolní atmosférou, při které dojde k postupnému vyrovnání tlaku s okolím.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b="1" dirty="0"/>
              <a:t>Porucha funkce dýchacích svalů.</a:t>
            </a:r>
          </a:p>
          <a:p>
            <a:pPr marL="0" indent="0">
              <a:buNone/>
            </a:pPr>
            <a:r>
              <a:rPr lang="cs-CZ" sz="2000" dirty="0"/>
              <a:t>Jejich funkce je porušena již při samotné respirační insuficienci, která zapříčiní nedostatečné pokrytí metabolických nároků a rozvoj anaerobního metabolismu </a:t>
            </a:r>
            <a:r>
              <a:rPr lang="cs-CZ" sz="2000" dirty="0" err="1"/>
              <a:t>myocytů</a:t>
            </a:r>
            <a:r>
              <a:rPr lang="cs-CZ" sz="2000" dirty="0"/>
              <a:t>. Dále ovlivňuje bránici především těhotenství a rozvinutý ascites, který tlačí na bránici. Rovněž myopatie může ovlivnit funkci dýchacího svalstva.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Poruchy ventilace</a:t>
            </a:r>
          </a:p>
        </p:txBody>
      </p:sp>
    </p:spTree>
    <p:extLst>
      <p:ext uri="{BB962C8B-B14F-4D97-AF65-F5344CB8AC3E}">
        <p14:creationId xmlns:p14="http://schemas.microsoft.com/office/powerpoint/2010/main" xmlns="" val="3837731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/>
              <a:t>Poruchy nervové regulace dýchání</a:t>
            </a:r>
          </a:p>
          <a:p>
            <a:pPr marL="0" indent="0">
              <a:buNone/>
            </a:pPr>
            <a:r>
              <a:rPr lang="cs-CZ" sz="2000" dirty="0"/>
              <a:t>Rozvíjí se především při:</a:t>
            </a:r>
          </a:p>
          <a:p>
            <a:pPr marL="0" indent="0"/>
            <a:r>
              <a:rPr lang="cs-CZ" sz="2000" dirty="0"/>
              <a:t>Intoxikace</a:t>
            </a:r>
          </a:p>
          <a:p>
            <a:pPr marL="0" indent="0"/>
            <a:r>
              <a:rPr lang="cs-CZ" sz="2000" dirty="0"/>
              <a:t>Otok mozku</a:t>
            </a:r>
          </a:p>
          <a:p>
            <a:pPr marL="400050" lvl="1" indent="0"/>
            <a:r>
              <a:rPr lang="cs-CZ" sz="2000" dirty="0"/>
              <a:t>Při zvětšení </a:t>
            </a:r>
            <a:r>
              <a:rPr lang="cs-CZ" sz="2000" dirty="0" err="1"/>
              <a:t>kompartmentu</a:t>
            </a:r>
            <a:r>
              <a:rPr lang="cs-CZ" sz="2000" dirty="0"/>
              <a:t> mozku dochází k utlačené dýchacích center. Dochází tak zejména při rozvinutí mozkové </a:t>
            </a:r>
            <a:r>
              <a:rPr lang="cs-CZ" sz="2000" dirty="0" err="1"/>
              <a:t>herniace</a:t>
            </a:r>
            <a:r>
              <a:rPr lang="cs-CZ" sz="2000" dirty="0"/>
              <a:t>.</a:t>
            </a:r>
          </a:p>
          <a:p>
            <a:pPr marL="0" indent="0"/>
            <a:r>
              <a:rPr lang="cs-CZ" sz="2000" dirty="0"/>
              <a:t>Míšní poranění  </a:t>
            </a:r>
          </a:p>
          <a:p>
            <a:pPr marL="400050" lvl="1" indent="0"/>
            <a:r>
              <a:rPr lang="cs-CZ" sz="2000" dirty="0"/>
              <a:t>Poranění krční páteře, zejména míšních </a:t>
            </a:r>
            <a:r>
              <a:rPr lang="cs-CZ" sz="2000"/>
              <a:t>segmentů C3-C5</a:t>
            </a:r>
            <a:endParaRPr lang="cs-CZ" sz="2000" dirty="0"/>
          </a:p>
          <a:p>
            <a:pPr marL="0" indent="0"/>
            <a:r>
              <a:rPr lang="cs-CZ" sz="2000" dirty="0"/>
              <a:t>Poruchy nervosvalové ploténky</a:t>
            </a:r>
          </a:p>
          <a:p>
            <a:pPr marL="400050" lvl="1" indent="0"/>
            <a:r>
              <a:rPr lang="cs-CZ" sz="2000" dirty="0" err="1"/>
              <a:t>Myasthenia</a:t>
            </a:r>
            <a:r>
              <a:rPr lang="cs-CZ" sz="2000" dirty="0"/>
              <a:t> gravis</a:t>
            </a:r>
          </a:p>
          <a:p>
            <a:pPr marL="400050" lvl="1" indent="0"/>
            <a:r>
              <a:rPr lang="cs-CZ" sz="2000" dirty="0"/>
              <a:t>Blokáda přenosu </a:t>
            </a:r>
            <a:r>
              <a:rPr lang="cs-CZ" sz="2000" dirty="0" err="1"/>
              <a:t>acetylcholinesterázy</a:t>
            </a: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Poruchy ventilace</a:t>
            </a:r>
          </a:p>
        </p:txBody>
      </p:sp>
    </p:spTree>
    <p:extLst>
      <p:ext uri="{BB962C8B-B14F-4D97-AF65-F5344CB8AC3E}">
        <p14:creationId xmlns:p14="http://schemas.microsoft.com/office/powerpoint/2010/main" xmlns="" val="3837731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Poruchy difuze se týkají zejména přestupu kyslíku přes </a:t>
            </a:r>
            <a:r>
              <a:rPr lang="cs-CZ" sz="2000" dirty="0" err="1"/>
              <a:t>alveolokapilární</a:t>
            </a:r>
            <a:r>
              <a:rPr lang="cs-CZ" sz="2000" dirty="0"/>
              <a:t> membránu. V důsledku tohoto jevu vzniká </a:t>
            </a:r>
            <a:r>
              <a:rPr lang="cs-CZ" sz="2000" dirty="0" err="1"/>
              <a:t>hypoxémie</a:t>
            </a:r>
            <a:r>
              <a:rPr lang="cs-CZ" sz="2000" dirty="0"/>
              <a:t>. Poruchy difuze zpravidla nevedou k zadržování CO2 v krvi. Poruchy vznikají především z těchto příčin:</a:t>
            </a:r>
          </a:p>
          <a:p>
            <a:pPr marL="0" indent="0"/>
            <a:r>
              <a:rPr lang="cs-CZ" sz="2000" dirty="0"/>
              <a:t>Ztluštění </a:t>
            </a:r>
            <a:r>
              <a:rPr lang="cs-CZ" sz="2000" dirty="0" err="1"/>
              <a:t>alveolokapilární</a:t>
            </a:r>
            <a:r>
              <a:rPr lang="cs-CZ" sz="2000" dirty="0"/>
              <a:t> membrány (plicní fibróza)</a:t>
            </a:r>
          </a:p>
          <a:p>
            <a:pPr marL="0" indent="0"/>
            <a:r>
              <a:rPr lang="cs-CZ" sz="2000" dirty="0"/>
              <a:t>Intersticiální otok plic</a:t>
            </a:r>
          </a:p>
          <a:p>
            <a:pPr marL="0" indent="0"/>
            <a:r>
              <a:rPr lang="cs-CZ" sz="2000" dirty="0"/>
              <a:t>Snížení difuzní plochy při restriktivních onemocněních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Poruchy difuze</a:t>
            </a:r>
          </a:p>
        </p:txBody>
      </p:sp>
    </p:spTree>
    <p:extLst>
      <p:ext uri="{BB962C8B-B14F-4D97-AF65-F5344CB8AC3E}">
        <p14:creationId xmlns:p14="http://schemas.microsoft.com/office/powerpoint/2010/main" xmlns="" val="38377316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Poruchy </a:t>
            </a:r>
            <a:r>
              <a:rPr lang="cs-CZ" sz="2000" dirty="0" err="1"/>
              <a:t>perfuze</a:t>
            </a:r>
            <a:r>
              <a:rPr lang="cs-CZ" sz="2000" dirty="0"/>
              <a:t> vycházejí z narušení poměru ventilace a </a:t>
            </a:r>
            <a:r>
              <a:rPr lang="cs-CZ" sz="2000" dirty="0" err="1"/>
              <a:t>perfuze</a:t>
            </a:r>
            <a:r>
              <a:rPr lang="cs-CZ" sz="2000" dirty="0"/>
              <a:t>. Jako kompenzační mechanismu se uplatňuje vazokonstrikce kapilár okolo neventilovaných alveol, čímž dochází k snížení poměru ventilace a </a:t>
            </a:r>
            <a:r>
              <a:rPr lang="cs-CZ" sz="2000" dirty="0" err="1"/>
              <a:t>perfuze</a:t>
            </a:r>
            <a:r>
              <a:rPr lang="cs-CZ" sz="2000" dirty="0"/>
              <a:t>. Při </a:t>
            </a:r>
            <a:r>
              <a:rPr lang="cs-CZ" sz="2000" dirty="0" err="1"/>
              <a:t>disregulaci</a:t>
            </a:r>
            <a:r>
              <a:rPr lang="cs-CZ" sz="2000" dirty="0"/>
              <a:t> tohoto mechanismu dochází k plicní hypertenzi. V tomto případě rozeznáváme dva typy poruch:</a:t>
            </a:r>
          </a:p>
          <a:p>
            <a:pPr marL="0" indent="0">
              <a:buNone/>
            </a:pPr>
            <a:r>
              <a:rPr lang="cs-CZ" sz="2000" dirty="0" err="1"/>
              <a:t>Perfundované</a:t>
            </a:r>
            <a:r>
              <a:rPr lang="cs-CZ" sz="2000" dirty="0"/>
              <a:t> alveoly, které nejsou ventilovány</a:t>
            </a:r>
          </a:p>
          <a:p>
            <a:pPr marL="0" indent="0">
              <a:buNone/>
            </a:pPr>
            <a:r>
              <a:rPr lang="cs-CZ" sz="2000" dirty="0"/>
              <a:t>Protékající krev okolo alveol není okysličována a tento stav vede k </a:t>
            </a:r>
            <a:r>
              <a:rPr lang="cs-CZ" sz="2000" dirty="0" err="1"/>
              <a:t>hypoxémii</a:t>
            </a:r>
            <a:r>
              <a:rPr lang="cs-CZ" sz="2000" dirty="0"/>
              <a:t>.</a:t>
            </a:r>
          </a:p>
          <a:p>
            <a:pPr marL="0" indent="0">
              <a:buNone/>
            </a:pPr>
            <a:r>
              <a:rPr lang="cs-CZ" sz="2000" dirty="0" err="1"/>
              <a:t>Neperfundované</a:t>
            </a:r>
            <a:r>
              <a:rPr lang="cs-CZ" sz="2000" dirty="0"/>
              <a:t> alveoly, které jsou ventilovány</a:t>
            </a:r>
          </a:p>
          <a:p>
            <a:pPr marL="0" indent="0">
              <a:buNone/>
            </a:pPr>
            <a:r>
              <a:rPr lang="cs-CZ" sz="2000" dirty="0"/>
              <a:t>Alveoly jsou okysličené, ale nedochází k difuze, čímž se zvětšuje mrtvý prostor.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Poruchy </a:t>
            </a:r>
            <a:r>
              <a:rPr lang="cs-CZ" dirty="0" err="1"/>
              <a:t>perfuze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37731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Při chorobách, které ovlivňují dýchací systém dochází ke změnám dechového cyklu.</a:t>
            </a:r>
          </a:p>
          <a:p>
            <a:r>
              <a:rPr lang="cs-CZ" sz="2000" dirty="0"/>
              <a:t>Eupnoe – fyziologické dýchání</a:t>
            </a:r>
          </a:p>
          <a:p>
            <a:r>
              <a:rPr lang="cs-CZ" sz="2000" dirty="0"/>
              <a:t>Tachypnoe – zvýšení dechové frekvence</a:t>
            </a:r>
          </a:p>
          <a:p>
            <a:r>
              <a:rPr lang="cs-CZ" sz="2000" dirty="0" err="1"/>
              <a:t>Hyperventilace</a:t>
            </a:r>
            <a:r>
              <a:rPr lang="cs-CZ" sz="2000" dirty="0"/>
              <a:t> – prohloubené dýchání</a:t>
            </a:r>
          </a:p>
          <a:p>
            <a:r>
              <a:rPr lang="cs-CZ" sz="2000" dirty="0"/>
              <a:t>Hypoventilace – mělké dýchání </a:t>
            </a:r>
          </a:p>
          <a:p>
            <a:r>
              <a:rPr lang="cs-CZ" sz="2000" dirty="0"/>
              <a:t>Apnoe - zástava dýchání</a:t>
            </a:r>
          </a:p>
          <a:p>
            <a:r>
              <a:rPr lang="cs-CZ" sz="2000" dirty="0"/>
              <a:t>Dyspnoe – pocit nedostatku vzduchu</a:t>
            </a:r>
          </a:p>
          <a:p>
            <a:r>
              <a:rPr lang="cs-CZ" sz="2000" dirty="0" err="1"/>
              <a:t>Apneusis</a:t>
            </a:r>
            <a:r>
              <a:rPr lang="cs-CZ" sz="2000" dirty="0"/>
              <a:t> – zástava dechu na vrcholu </a:t>
            </a:r>
            <a:r>
              <a:rPr lang="cs-CZ" sz="2000" dirty="0" err="1"/>
              <a:t>inspiria</a:t>
            </a:r>
            <a:endParaRPr lang="cs-CZ" sz="2000" dirty="0"/>
          </a:p>
          <a:p>
            <a:r>
              <a:rPr lang="cs-CZ" sz="2000" dirty="0" err="1"/>
              <a:t>Gasping</a:t>
            </a:r>
            <a:r>
              <a:rPr lang="cs-CZ" sz="2000" dirty="0"/>
              <a:t> – lapavé dýchání (</a:t>
            </a:r>
            <a:r>
              <a:rPr lang="cs-CZ" sz="2000" dirty="0" err="1"/>
              <a:t>agonální</a:t>
            </a:r>
            <a:r>
              <a:rPr lang="cs-CZ" sz="2000" dirty="0"/>
              <a:t> stavy)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Patologické dýchání</a:t>
            </a:r>
          </a:p>
        </p:txBody>
      </p:sp>
    </p:spTree>
    <p:extLst>
      <p:ext uri="{BB962C8B-B14F-4D97-AF65-F5344CB8AC3E}">
        <p14:creationId xmlns:p14="http://schemas.microsoft.com/office/powerpoint/2010/main" xmlns="" val="3307064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2000" b="1" dirty="0" err="1"/>
              <a:t>Kussmaulovo</a:t>
            </a:r>
            <a:r>
              <a:rPr lang="cs-CZ" sz="2000" b="1" dirty="0"/>
              <a:t> dýchání </a:t>
            </a:r>
          </a:p>
          <a:p>
            <a:pPr marL="0" indent="0">
              <a:buNone/>
            </a:pPr>
            <a:r>
              <a:rPr lang="cs-CZ" sz="2000" dirty="0"/>
              <a:t>Je řízené dýchání při metabolické </a:t>
            </a:r>
            <a:r>
              <a:rPr lang="cs-CZ" sz="2000" dirty="0" err="1"/>
              <a:t>acidoze</a:t>
            </a:r>
            <a:r>
              <a:rPr lang="cs-CZ" sz="2000" dirty="0"/>
              <a:t>. </a:t>
            </a:r>
            <a:r>
              <a:rPr lang="cs-CZ" sz="2000" dirty="0" err="1"/>
              <a:t>Dochzí</a:t>
            </a:r>
            <a:r>
              <a:rPr lang="cs-CZ" sz="2000" dirty="0"/>
              <a:t> k hyperpnoe, tedy zvýšení dechového objemu, prohloubení dechu a pravidelná frekvenci.</a:t>
            </a:r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r>
              <a:rPr lang="cs-CZ" sz="2000" b="1" dirty="0" err="1"/>
              <a:t>Cheynovo</a:t>
            </a:r>
            <a:r>
              <a:rPr lang="cs-CZ" sz="2000" b="1" dirty="0"/>
              <a:t>-</a:t>
            </a:r>
            <a:r>
              <a:rPr lang="cs-CZ" sz="2000" b="1" dirty="0" err="1"/>
              <a:t>Stokesovo</a:t>
            </a:r>
            <a:r>
              <a:rPr lang="cs-CZ" sz="2000" b="1" dirty="0"/>
              <a:t> dýchání </a:t>
            </a:r>
          </a:p>
          <a:p>
            <a:pPr marL="0" indent="0">
              <a:buNone/>
            </a:pPr>
            <a:r>
              <a:rPr lang="cs-CZ" sz="2000" dirty="0"/>
              <a:t>Projevuje se jako nepravidelné, při kterém se hloubka dechu periodicky prohlubuje a změlčuje. Je vyvolána opožděnou reakcí řízení dýchání na změny krevních plynů. Důsledkem je nedostatečné prokrvení mozku, dýchání řízeno nedostatkem kyslíku.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b="1" dirty="0" err="1"/>
              <a:t>Biotovo</a:t>
            </a:r>
            <a:r>
              <a:rPr lang="cs-CZ" sz="2000" b="1" dirty="0"/>
              <a:t> dýchání </a:t>
            </a:r>
          </a:p>
          <a:p>
            <a:pPr marL="0" indent="0">
              <a:buNone/>
            </a:pPr>
            <a:r>
              <a:rPr lang="cs-CZ" sz="2000" dirty="0"/>
              <a:t>Je nepravidelné, různě hluboké dýchání s apnoickými pauzami, které je důsledkem poškození neuronů řídících dýchání.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Patologické dýchání</a:t>
            </a:r>
          </a:p>
        </p:txBody>
      </p:sp>
    </p:spTree>
    <p:extLst>
      <p:ext uri="{BB962C8B-B14F-4D97-AF65-F5344CB8AC3E}">
        <p14:creationId xmlns:p14="http://schemas.microsoft.com/office/powerpoint/2010/main" xmlns="" val="1762897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/>
              <a:t>Hodnotí se </a:t>
            </a:r>
            <a:r>
              <a:rPr lang="cs-CZ" dirty="0"/>
              <a:t>: ventilace,  difúze, </a:t>
            </a:r>
            <a:r>
              <a:rPr lang="cs-CZ" dirty="0" err="1"/>
              <a:t>perfúze</a:t>
            </a:r>
            <a:r>
              <a:rPr lang="cs-CZ" dirty="0"/>
              <a:t>, poměr ventilace/</a:t>
            </a:r>
            <a:r>
              <a:rPr lang="cs-CZ" dirty="0" err="1"/>
              <a:t>perfúze</a:t>
            </a:r>
            <a:endParaRPr lang="cs-CZ" dirty="0"/>
          </a:p>
          <a:p>
            <a:r>
              <a:rPr lang="cs-CZ" b="1" dirty="0"/>
              <a:t>Poruchy:</a:t>
            </a:r>
            <a:r>
              <a:rPr lang="cs-CZ" dirty="0"/>
              <a:t> není zaručen dostatečný příjem kyslíku ani výdej oxidu uhličitého</a:t>
            </a:r>
          </a:p>
          <a:p>
            <a:pPr marL="0" indent="0">
              <a:buNone/>
            </a:pPr>
            <a:r>
              <a:rPr lang="cs-CZ" dirty="0"/>
              <a:t>   - </a:t>
            </a:r>
            <a:r>
              <a:rPr lang="cs-CZ" i="1" dirty="0"/>
              <a:t>Obstrukční plicní onemocnění</a:t>
            </a:r>
            <a:r>
              <a:rPr lang="cs-CZ" dirty="0"/>
              <a:t>: zvýšený odpor (rezistence) dýchacích cest kladených proudění vzduchu a tím omezená ventilace alveolů, hypoventilace části nebo všech alveolů</a:t>
            </a:r>
          </a:p>
          <a:p>
            <a:pPr marL="0" indent="0">
              <a:buNone/>
            </a:pPr>
            <a:r>
              <a:rPr lang="cs-CZ" dirty="0"/>
              <a:t>   - </a:t>
            </a:r>
            <a:r>
              <a:rPr lang="cs-CZ" i="1" dirty="0"/>
              <a:t>Restrikční plicní onemocnění</a:t>
            </a:r>
            <a:r>
              <a:rPr lang="cs-CZ" dirty="0"/>
              <a:t>: redukce </a:t>
            </a:r>
            <a:r>
              <a:rPr lang="cs-CZ" dirty="0" err="1"/>
              <a:t>funkceschopné</a:t>
            </a:r>
            <a:r>
              <a:rPr lang="cs-CZ" dirty="0"/>
              <a:t> plicní tkáně difuzní plochy a tím omezení výměny plynů, poruchy difuze také při prodloužení difuzní vzdálenosti mezi alveoly a krevní kapilárou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Dýchací systém</a:t>
            </a:r>
          </a:p>
        </p:txBody>
      </p:sp>
    </p:spTree>
    <p:extLst>
      <p:ext uri="{BB962C8B-B14F-4D97-AF65-F5344CB8AC3E}">
        <p14:creationId xmlns:p14="http://schemas.microsoft.com/office/powerpoint/2010/main" xmlns="" val="23347599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857232"/>
            <a:ext cx="8229600" cy="57150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1700" dirty="0"/>
              <a:t>Choroby respiračního aparátu se dají definovat jako patologický stav na podkladě změny funkce buněk a jejich morfologické poškození. Jejich projevem je respirační insuficience, tedy není zaručen dostatečný příjem kyslíku a výdej oxidu uhličitého.Onemocnění respiračního aparátu se dělí na dvě větve:</a:t>
            </a:r>
          </a:p>
          <a:p>
            <a:pPr marL="0" indent="0">
              <a:buNone/>
            </a:pPr>
            <a:r>
              <a:rPr lang="cs-CZ" sz="1700" b="1" dirty="0"/>
              <a:t>Obstrukční plicní onemocnění</a:t>
            </a:r>
          </a:p>
          <a:p>
            <a:pPr marL="0" indent="0">
              <a:buNone/>
            </a:pPr>
            <a:r>
              <a:rPr lang="cs-CZ" sz="1700" dirty="0"/>
              <a:t>Etiologie těchto onemocnění vychází ze zvýšeného odporu v dýchacích cestách na podkladě rezistence nejčastěji v malých </a:t>
            </a:r>
            <a:r>
              <a:rPr lang="cs-CZ" sz="1700" dirty="0" err="1"/>
              <a:t>bronších</a:t>
            </a:r>
            <a:r>
              <a:rPr lang="cs-CZ" sz="1700" dirty="0"/>
              <a:t> (</a:t>
            </a:r>
            <a:r>
              <a:rPr lang="cs-CZ" sz="1700" dirty="0" err="1"/>
              <a:t>zůžení</a:t>
            </a:r>
            <a:r>
              <a:rPr lang="cs-CZ" sz="1700" dirty="0"/>
              <a:t>, hlen). Projevuje se hypoventilací části nebo všech alveolů a obtížemi při výdechu. Nemocemi tohoto druhu jsou:</a:t>
            </a:r>
          </a:p>
          <a:p>
            <a:pPr marL="0" indent="0"/>
            <a:r>
              <a:rPr lang="cs-CZ" sz="1700" dirty="0"/>
              <a:t>CHOPN</a:t>
            </a:r>
          </a:p>
          <a:p>
            <a:pPr marL="0" indent="0"/>
            <a:r>
              <a:rPr lang="cs-CZ" sz="1700" dirty="0" err="1"/>
              <a:t>Asthma</a:t>
            </a:r>
            <a:r>
              <a:rPr lang="cs-CZ" sz="1700" dirty="0"/>
              <a:t> </a:t>
            </a:r>
            <a:r>
              <a:rPr lang="cs-CZ" sz="1700" dirty="0" err="1" smtClean="0"/>
              <a:t>bronchiale</a:t>
            </a:r>
            <a:endParaRPr lang="cs-CZ" sz="1700" dirty="0"/>
          </a:p>
          <a:p>
            <a:pPr marL="0" indent="0">
              <a:buNone/>
            </a:pPr>
            <a:r>
              <a:rPr lang="cs-CZ" sz="1700" b="1" dirty="0"/>
              <a:t>Restrikční plicní onemocnění</a:t>
            </a:r>
          </a:p>
          <a:p>
            <a:pPr marL="0" indent="0">
              <a:buNone/>
            </a:pPr>
            <a:r>
              <a:rPr lang="cs-CZ" sz="1700" dirty="0"/>
              <a:t>Choroby tohoto typu se projevují redukcí </a:t>
            </a:r>
            <a:r>
              <a:rPr lang="cs-CZ" sz="1700" dirty="0" err="1"/>
              <a:t>funkceschopné</a:t>
            </a:r>
            <a:r>
              <a:rPr lang="cs-CZ" sz="1700" dirty="0"/>
              <a:t> plicní tkáně a difuzní plochy. Snižuje se tak plicní vitální kapacita. Potíže se projevují zejména při nádechu. Celkový cyklus dýchání je zrychlený a povrchní. Mezi choroby tohoto typu patří: </a:t>
            </a:r>
          </a:p>
          <a:p>
            <a:pPr marL="0" indent="0"/>
            <a:r>
              <a:rPr lang="cs-CZ" sz="1700" dirty="0" err="1"/>
              <a:t>Pneumothorax</a:t>
            </a:r>
            <a:endParaRPr lang="cs-CZ" sz="1700" dirty="0"/>
          </a:p>
          <a:p>
            <a:pPr marL="0" indent="0"/>
            <a:r>
              <a:rPr lang="cs-CZ" sz="1700" dirty="0"/>
              <a:t>Pooperační stavy s resekcemi plicní tkáně</a:t>
            </a:r>
          </a:p>
          <a:p>
            <a:pPr marL="0" indent="0"/>
            <a:r>
              <a:rPr lang="cs-CZ" sz="1700" dirty="0"/>
              <a:t>Plicní fibrózy</a:t>
            </a:r>
          </a:p>
          <a:p>
            <a:pPr marL="0" indent="0"/>
            <a:r>
              <a:rPr lang="cs-CZ" sz="1700" dirty="0"/>
              <a:t>Pneumonie</a:t>
            </a:r>
          </a:p>
          <a:p>
            <a:pPr marL="0" indent="0"/>
            <a:r>
              <a:rPr lang="cs-CZ" sz="1700" dirty="0"/>
              <a:t>tuberkulóza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cs-CZ" dirty="0"/>
              <a:t>Choroby respiračního aparátu</a:t>
            </a:r>
          </a:p>
        </p:txBody>
      </p:sp>
    </p:spTree>
    <p:extLst>
      <p:ext uri="{BB962C8B-B14F-4D97-AF65-F5344CB8AC3E}">
        <p14:creationId xmlns:p14="http://schemas.microsoft.com/office/powerpoint/2010/main" xmlns="" val="1762897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57150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/>
              <a:t>Chronická obstrukční plicní nemoc (CHOPN)</a:t>
            </a:r>
          </a:p>
          <a:p>
            <a:pPr marL="0" indent="0">
              <a:buNone/>
            </a:pPr>
            <a:r>
              <a:rPr lang="cs-CZ" sz="2000" dirty="0"/>
              <a:t>Jde o nemoc dýchacích cest, na podkladě obstrukce malých bronchů chronickou nevratnou přestavbou, který vede ke zúžení dýchacích cest a snížení elasticity plic. Přestavba vzniká vlivem chronického zánětu, který je vyvolán znečištěním plic (kouření). Dochází k hypersekreci hlenu, který není poškozenými řasinkami evakuován a vzniká jeho stáze která problémy prohlubuje. Důsledkem tohoto onemocnění je </a:t>
            </a:r>
            <a:r>
              <a:rPr lang="cs-CZ" sz="2000" b="1" dirty="0"/>
              <a:t>emfyzém </a:t>
            </a:r>
            <a:r>
              <a:rPr lang="cs-CZ" sz="2000" dirty="0"/>
              <a:t>(rozedma plic). Emfyzém vzniká na podkladě zadržování vzduchu v alveolech při poškození schopnosti difuze, čímž postupně zanikají </a:t>
            </a:r>
            <a:r>
              <a:rPr lang="cs-CZ" sz="2000" dirty="0" err="1"/>
              <a:t>mezialveolární</a:t>
            </a:r>
            <a:r>
              <a:rPr lang="cs-CZ" sz="2000" dirty="0"/>
              <a:t> septa.</a:t>
            </a:r>
          </a:p>
          <a:p>
            <a:pPr marL="0" indent="0">
              <a:buNone/>
            </a:pPr>
            <a:r>
              <a:rPr lang="cs-CZ" sz="2000" dirty="0"/>
              <a:t>Nemoc se nejprve projevuje </a:t>
            </a:r>
            <a:r>
              <a:rPr lang="cs-CZ" sz="2000" dirty="0" err="1"/>
              <a:t>námahovou</a:t>
            </a:r>
            <a:r>
              <a:rPr lang="cs-CZ" sz="2000" dirty="0"/>
              <a:t> dušností, která přechází v dušnost v klidu. Dále se přidává globální respirační insuficience a metabolické poruchy.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Obstrukční plicní choroby</a:t>
            </a:r>
          </a:p>
        </p:txBody>
      </p:sp>
    </p:spTree>
    <p:extLst>
      <p:ext uri="{BB962C8B-B14F-4D97-AF65-F5344CB8AC3E}">
        <p14:creationId xmlns:p14="http://schemas.microsoft.com/office/powerpoint/2010/main" xmlns="" val="17628979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57150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err="1"/>
              <a:t>Asthma</a:t>
            </a:r>
            <a:r>
              <a:rPr lang="cs-CZ" sz="2000" b="1" dirty="0"/>
              <a:t> </a:t>
            </a:r>
            <a:r>
              <a:rPr lang="cs-CZ" sz="2000" b="1" dirty="0" err="1"/>
              <a:t>bonchiale</a:t>
            </a:r>
            <a:endParaRPr lang="cs-CZ" sz="2000" b="1" dirty="0"/>
          </a:p>
          <a:p>
            <a:pPr marL="0" indent="0">
              <a:buNone/>
            </a:pPr>
            <a:r>
              <a:rPr lang="cs-CZ" sz="2000" dirty="0"/>
              <a:t>Jde o stav, při kterém dochází k záchvatovité dušnosti na podkladě </a:t>
            </a:r>
            <a:r>
              <a:rPr lang="cs-CZ" sz="2000" dirty="0" err="1"/>
              <a:t>bronchospazmu</a:t>
            </a:r>
            <a:r>
              <a:rPr lang="cs-CZ" sz="2000" dirty="0"/>
              <a:t>. K záchvatům dochází po vyvolávající příčině, nejčastěji hypersenzitivní vnější podnět. Jde tedy o alergické onemocnění s výraznou zánětlivou složkou. Při přechodu do </a:t>
            </a:r>
            <a:r>
              <a:rPr lang="cs-CZ" sz="2000" dirty="0" err="1"/>
              <a:t>chroicity</a:t>
            </a:r>
            <a:r>
              <a:rPr lang="cs-CZ" sz="2000" dirty="0"/>
              <a:t> může vzniknout i CHOPN. Zúžení vzniká pomocí třech mechanismů:</a:t>
            </a:r>
          </a:p>
          <a:p>
            <a:pPr marL="0" indent="0"/>
            <a:r>
              <a:rPr lang="cs-CZ" sz="2000" dirty="0"/>
              <a:t>Spazmus </a:t>
            </a:r>
            <a:r>
              <a:rPr lang="cs-CZ" sz="2000" dirty="0" err="1"/>
              <a:t>hledké</a:t>
            </a:r>
            <a:r>
              <a:rPr lang="cs-CZ" sz="2000" dirty="0"/>
              <a:t> svaloviny bronchů</a:t>
            </a:r>
          </a:p>
          <a:p>
            <a:pPr marL="0" indent="0"/>
            <a:r>
              <a:rPr lang="cs-CZ" sz="2000" dirty="0"/>
              <a:t>Edém sliznice </a:t>
            </a:r>
          </a:p>
          <a:p>
            <a:pPr marL="0" indent="0"/>
            <a:r>
              <a:rPr lang="cs-CZ" sz="2000" dirty="0"/>
              <a:t>Hypersekrece hlenu</a:t>
            </a:r>
          </a:p>
          <a:p>
            <a:pPr marL="0" indent="0">
              <a:buNone/>
            </a:pPr>
            <a:r>
              <a:rPr lang="cs-CZ" sz="2000" dirty="0"/>
              <a:t>Spouštěč mechanismů zánět a jeho </a:t>
            </a:r>
            <a:r>
              <a:rPr lang="cs-CZ" sz="2000" dirty="0" err="1"/>
              <a:t>mediátory</a:t>
            </a:r>
            <a:r>
              <a:rPr lang="cs-CZ" sz="2000" dirty="0"/>
              <a:t>, konkrétně:</a:t>
            </a:r>
          </a:p>
          <a:p>
            <a:pPr marL="0" indent="0"/>
            <a:r>
              <a:rPr lang="cs-CZ" sz="2000" dirty="0"/>
              <a:t>Histamin</a:t>
            </a:r>
          </a:p>
          <a:p>
            <a:pPr marL="0" indent="0"/>
            <a:r>
              <a:rPr lang="cs-CZ" sz="2000" dirty="0" err="1"/>
              <a:t>Leukotrieny</a:t>
            </a:r>
            <a:r>
              <a:rPr lang="cs-CZ" sz="2000" dirty="0"/>
              <a:t>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Obstrukční plicní choroby</a:t>
            </a:r>
          </a:p>
        </p:txBody>
      </p:sp>
    </p:spTree>
    <p:extLst>
      <p:ext uri="{BB962C8B-B14F-4D97-AF65-F5344CB8AC3E}">
        <p14:creationId xmlns:p14="http://schemas.microsoft.com/office/powerpoint/2010/main" xmlns="" val="17628979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57150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Tato větev poruch respiračního aparátu se dělí na další dva podtypy. Rozlišujeme: </a:t>
            </a:r>
          </a:p>
          <a:p>
            <a:pPr marL="0" indent="0">
              <a:buNone/>
            </a:pPr>
            <a:r>
              <a:rPr lang="cs-CZ" sz="2000" b="1" dirty="0"/>
              <a:t>Funkční poruchy</a:t>
            </a:r>
          </a:p>
          <a:p>
            <a:pPr marL="0" indent="0"/>
            <a:r>
              <a:rPr lang="cs-CZ" sz="2000" dirty="0"/>
              <a:t>Dochází k změnám plicní tkáně. Například:</a:t>
            </a:r>
          </a:p>
          <a:p>
            <a:pPr marL="0" indent="0"/>
            <a:r>
              <a:rPr lang="cs-CZ" sz="2000" dirty="0"/>
              <a:t>Exsudace plazmatické tekutiny do alveolů</a:t>
            </a:r>
          </a:p>
          <a:p>
            <a:pPr marL="0" indent="0"/>
            <a:r>
              <a:rPr lang="cs-CZ" sz="2000" dirty="0"/>
              <a:t>Plicní edém</a:t>
            </a:r>
          </a:p>
          <a:p>
            <a:pPr marL="0" indent="0"/>
            <a:r>
              <a:rPr lang="cs-CZ" sz="2000" dirty="0"/>
              <a:t>Pneumonie</a:t>
            </a:r>
          </a:p>
          <a:p>
            <a:pPr marL="0" indent="0"/>
            <a:r>
              <a:rPr lang="cs-CZ" sz="2000" dirty="0" err="1"/>
              <a:t>Fibroza</a:t>
            </a:r>
            <a:r>
              <a:rPr lang="cs-CZ" sz="2000" dirty="0"/>
              <a:t> - vazivová tkáň vytlačuje plicní parenchym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b="1" dirty="0"/>
              <a:t>Anatomické poruchy</a:t>
            </a:r>
          </a:p>
          <a:p>
            <a:pPr marL="0" indent="0"/>
            <a:r>
              <a:rPr lang="cs-CZ" sz="2000" dirty="0"/>
              <a:t>Fyzická ztráta části plicní tkáně (resekce, vytlačení plicní tkáně nádorem...)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Restrikční plicní choroby</a:t>
            </a:r>
          </a:p>
        </p:txBody>
      </p:sp>
    </p:spTree>
    <p:extLst>
      <p:ext uri="{BB962C8B-B14F-4D97-AF65-F5344CB8AC3E}">
        <p14:creationId xmlns:p14="http://schemas.microsoft.com/office/powerpoint/2010/main" xmlns="" val="17628979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142984"/>
            <a:ext cx="8229600" cy="57150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b="1" dirty="0" err="1"/>
              <a:t>Pneumothorax</a:t>
            </a:r>
            <a:endParaRPr lang="cs-CZ" sz="1600" b="1" dirty="0"/>
          </a:p>
          <a:p>
            <a:pPr marL="0" indent="0">
              <a:buNone/>
            </a:pPr>
            <a:r>
              <a:rPr lang="cs-CZ" sz="1600" dirty="0"/>
              <a:t>Je stav, který se klasicky přiřazuje do traumatologického odvětví. Jeho příčinou je vniknutí vzduchu do </a:t>
            </a:r>
            <a:r>
              <a:rPr lang="cs-CZ" sz="1600" dirty="0" err="1"/>
              <a:t>pleurání</a:t>
            </a:r>
            <a:r>
              <a:rPr lang="cs-CZ" sz="1600" dirty="0"/>
              <a:t> dutiny a vyrovnání tlaků s okolní atmosférou, čímž dochází ke kolapsu plíce. Pneumotorax se dělí na několik podtypů podle komunikace s okolním prostředím:</a:t>
            </a:r>
          </a:p>
          <a:p>
            <a:pPr marL="0" indent="0">
              <a:buNone/>
            </a:pPr>
            <a:r>
              <a:rPr lang="cs-CZ" sz="1600" b="1" dirty="0"/>
              <a:t>Otevřený </a:t>
            </a:r>
            <a:r>
              <a:rPr lang="cs-CZ" sz="1600" b="1" dirty="0" err="1"/>
              <a:t>pneumothorax</a:t>
            </a:r>
            <a:endParaRPr lang="cs-CZ" sz="1600" b="1" dirty="0"/>
          </a:p>
          <a:p>
            <a:pPr marL="0" indent="0">
              <a:buNone/>
            </a:pPr>
            <a:r>
              <a:rPr lang="cs-CZ" sz="1600" dirty="0"/>
              <a:t>Vzniká nejčastěji úrazovým mechanismem, kdy dojde k penetrujícímu poranění hrudní stěny. Vytvoří s otvor, který komunikuje přímo s okolním prostředím a vyrovnává tak podtlak v hrudní dutině.</a:t>
            </a:r>
          </a:p>
          <a:p>
            <a:pPr marL="0" indent="0">
              <a:buNone/>
            </a:pPr>
            <a:r>
              <a:rPr lang="cs-CZ" sz="1600" b="1" dirty="0"/>
              <a:t>Uzavřený </a:t>
            </a:r>
            <a:r>
              <a:rPr lang="cs-CZ" sz="1600" b="1" dirty="0" err="1"/>
              <a:t>pneoumothorax</a:t>
            </a:r>
            <a:r>
              <a:rPr lang="cs-CZ" sz="1600" b="1" dirty="0"/>
              <a:t> (vnitřní)</a:t>
            </a:r>
          </a:p>
          <a:p>
            <a:pPr marL="0" indent="0">
              <a:buNone/>
            </a:pPr>
            <a:r>
              <a:rPr lang="cs-CZ" sz="1600" dirty="0"/>
              <a:t>Vzniká často spontánně, například prasknutím emfyzematózní buly, nebo trhlinou kaverny v plicním parenchymu. Dochází při něm ke komunikaci </a:t>
            </a:r>
            <a:r>
              <a:rPr lang="cs-CZ" sz="1600" dirty="0" err="1"/>
              <a:t>pleurání</a:t>
            </a:r>
            <a:r>
              <a:rPr lang="cs-CZ" sz="1600" dirty="0"/>
              <a:t> dutiny a okolního prostředí skrze dýchací cesty.</a:t>
            </a:r>
          </a:p>
          <a:p>
            <a:pPr marL="0" indent="0">
              <a:buNone/>
            </a:pPr>
            <a:r>
              <a:rPr lang="cs-CZ" sz="1600" b="1" dirty="0"/>
              <a:t>Tenzní </a:t>
            </a:r>
            <a:r>
              <a:rPr lang="cs-CZ" sz="1600" b="1" dirty="0" err="1"/>
              <a:t>pneoumothorax</a:t>
            </a:r>
            <a:r>
              <a:rPr lang="cs-CZ" sz="1600" b="1" dirty="0"/>
              <a:t> (ventilový)</a:t>
            </a:r>
          </a:p>
          <a:p>
            <a:pPr marL="0" indent="0">
              <a:buNone/>
            </a:pPr>
            <a:r>
              <a:rPr lang="cs-CZ" sz="1600" dirty="0"/>
              <a:t>Vzniká za pomoci trhliny (vnější i vnitřní), který se zachová jako jednocestný ventil a propouští vzduch pouze dovnitř do hrudníku. Stoupá </a:t>
            </a:r>
            <a:r>
              <a:rPr lang="cs-CZ" sz="1600" dirty="0" err="1"/>
              <a:t>intrathorakální</a:t>
            </a:r>
            <a:r>
              <a:rPr lang="cs-CZ" sz="1600" dirty="0"/>
              <a:t> tlak a utlačují se životně důležité orgány na kontralaterální stranu postižení.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Restrikční plicní choroby</a:t>
            </a:r>
          </a:p>
        </p:txBody>
      </p:sp>
    </p:spTree>
    <p:extLst>
      <p:ext uri="{BB962C8B-B14F-4D97-AF65-F5344CB8AC3E}">
        <p14:creationId xmlns:p14="http://schemas.microsoft.com/office/powerpoint/2010/main" xmlns="" val="17628979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142984"/>
            <a:ext cx="8229600" cy="57150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b="1" dirty="0"/>
              <a:t>Plicní fibróza</a:t>
            </a:r>
            <a:endParaRPr lang="cs-CZ" sz="1600" dirty="0"/>
          </a:p>
          <a:p>
            <a:pPr marL="0" indent="0">
              <a:buNone/>
            </a:pPr>
            <a:r>
              <a:rPr lang="cs-CZ" sz="1600" dirty="0"/>
              <a:t>Způsobují ztluštění </a:t>
            </a:r>
            <a:r>
              <a:rPr lang="cs-CZ" sz="1600" dirty="0" err="1"/>
              <a:t>alveolokapilární</a:t>
            </a:r>
            <a:r>
              <a:rPr lang="cs-CZ" sz="1600" dirty="0"/>
              <a:t> membrány kvůli </a:t>
            </a:r>
            <a:r>
              <a:rPr lang="cs-CZ" sz="1600" dirty="0" err="1"/>
              <a:t>fobrotizacei</a:t>
            </a:r>
            <a:r>
              <a:rPr lang="cs-CZ" sz="1600" dirty="0"/>
              <a:t> plicní tkáně. Narušena je difuze kyslíku a dochází k respirační </a:t>
            </a:r>
            <a:r>
              <a:rPr lang="cs-CZ" sz="1600" dirty="0" err="1"/>
              <a:t>induficienci</a:t>
            </a:r>
            <a:r>
              <a:rPr lang="cs-CZ" sz="1600" dirty="0"/>
              <a:t>. Rovněž se pláce stávají méně poddajné a </a:t>
            </a:r>
            <a:r>
              <a:rPr lang="cs-CZ" sz="1600" dirty="0" err="1"/>
              <a:t>narůsté</a:t>
            </a:r>
            <a:r>
              <a:rPr lang="cs-CZ" sz="1600" dirty="0"/>
              <a:t> dechové úsilí. Etiologií fibróz je mnoho. Jsou spojeny s alergickými i zánětlivými příčinami.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b="1" dirty="0"/>
              <a:t>Pneumonie</a:t>
            </a:r>
          </a:p>
          <a:p>
            <a:pPr marL="0" indent="0">
              <a:buNone/>
            </a:pPr>
            <a:r>
              <a:rPr lang="cs-CZ" sz="1600" dirty="0"/>
              <a:t>Pod tímto názvem se označují infekční onemocnění plic. Mohou vzniknout jak na podkladě bakterie, tak viru. Podle místa výskytu onemocnění se dělí:</a:t>
            </a:r>
          </a:p>
          <a:p>
            <a:pPr marL="0" indent="0">
              <a:buNone/>
            </a:pPr>
            <a:r>
              <a:rPr lang="cs-CZ" sz="1600" b="1" dirty="0"/>
              <a:t>Bronchopneumonie</a:t>
            </a:r>
          </a:p>
          <a:p>
            <a:r>
              <a:rPr lang="cs-CZ" sz="1600" dirty="0"/>
              <a:t>Není přesně lokalizován, vyznačuje se hnisavým infiltrátem v alveolech.</a:t>
            </a:r>
          </a:p>
          <a:p>
            <a:pPr marL="0" indent="0">
              <a:buNone/>
            </a:pPr>
            <a:r>
              <a:rPr lang="cs-CZ" sz="1600" b="1" dirty="0"/>
              <a:t>Lobární/</a:t>
            </a:r>
            <a:r>
              <a:rPr lang="cs-CZ" sz="1600" b="1" dirty="0" err="1"/>
              <a:t>alární</a:t>
            </a:r>
            <a:r>
              <a:rPr lang="cs-CZ" sz="1600" b="1" dirty="0"/>
              <a:t> </a:t>
            </a:r>
            <a:r>
              <a:rPr lang="cs-CZ" sz="1600" b="1" dirty="0" err="1"/>
              <a:t>pneoumonie</a:t>
            </a:r>
            <a:endParaRPr lang="cs-CZ" sz="1600" b="1" dirty="0"/>
          </a:p>
          <a:p>
            <a:r>
              <a:rPr lang="cs-CZ" sz="1600" dirty="0"/>
              <a:t>Má obraz infiltrátu v </a:t>
            </a:r>
            <a:r>
              <a:rPr lang="cs-CZ" sz="1600" dirty="0" err="1"/>
              <a:t>alveoloech</a:t>
            </a:r>
            <a:r>
              <a:rPr lang="cs-CZ" sz="1600" dirty="0"/>
              <a:t> ale je přesně ohraničena na lalok nebo segment plíce</a:t>
            </a:r>
          </a:p>
          <a:p>
            <a:pPr marL="0" indent="0">
              <a:buNone/>
            </a:pPr>
            <a:r>
              <a:rPr lang="cs-CZ" sz="1600" b="1" dirty="0"/>
              <a:t>Intersticiální </a:t>
            </a:r>
            <a:r>
              <a:rPr lang="cs-CZ" sz="1600" b="1" dirty="0" err="1"/>
              <a:t>pneoumonie</a:t>
            </a:r>
            <a:endParaRPr lang="cs-CZ" sz="1600" b="1" dirty="0"/>
          </a:p>
          <a:p>
            <a:r>
              <a:rPr lang="cs-CZ" sz="1600" dirty="0"/>
              <a:t>Postižena je stěna mezi </a:t>
            </a:r>
            <a:r>
              <a:rPr lang="cs-CZ" sz="1600" dirty="0" err="1"/>
              <a:t>alveoloami</a:t>
            </a:r>
            <a:r>
              <a:rPr lang="cs-CZ" sz="1600" dirty="0"/>
              <a:t> (</a:t>
            </a:r>
            <a:r>
              <a:rPr lang="cs-CZ" sz="1600" dirty="0" err="1"/>
              <a:t>intersticium</a:t>
            </a:r>
            <a:r>
              <a:rPr lang="cs-CZ" sz="1600" dirty="0"/>
              <a:t>) má difuzní obraz a nevyskytuje se zánětlivý infiltrát v alveolech.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cs-CZ" dirty="0"/>
              <a:t>Restrikční plicní choroby</a:t>
            </a:r>
          </a:p>
        </p:txBody>
      </p:sp>
    </p:spTree>
    <p:extLst>
      <p:ext uri="{BB962C8B-B14F-4D97-AF65-F5344CB8AC3E}">
        <p14:creationId xmlns:p14="http://schemas.microsoft.com/office/powerpoint/2010/main" xmlns="" val="17628979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000" dirty="0"/>
              <a:t>Je to zánětlivé difuzní alveolární postižení, vznikající v důsledku zvýšené permeability kapilár. Dochází k masivnímu exsudativnímu neutrofilnímu plicnímu edému. Kvůli jeho různorodé etiologie může být i restrikčním i obstrukčním onemocněním. Plíce reagují mechanismem tohoto onemocnění na četná poškození různé etiologie:</a:t>
            </a:r>
          </a:p>
          <a:p>
            <a:r>
              <a:rPr lang="cs-CZ" sz="2000" dirty="0"/>
              <a:t>Plicní infekce</a:t>
            </a:r>
          </a:p>
          <a:p>
            <a:r>
              <a:rPr lang="cs-CZ" sz="2000" dirty="0"/>
              <a:t>Tonutí</a:t>
            </a:r>
          </a:p>
          <a:p>
            <a:r>
              <a:rPr lang="cs-CZ" sz="2000" dirty="0"/>
              <a:t>Předávkování léky</a:t>
            </a:r>
          </a:p>
          <a:p>
            <a:r>
              <a:rPr lang="cs-CZ" sz="2000" dirty="0"/>
              <a:t>Trauma (šoková plíce)</a:t>
            </a:r>
          </a:p>
          <a:p>
            <a:r>
              <a:rPr lang="cs-CZ" sz="2000" dirty="0"/>
              <a:t>Aspirace žaludečního obsahu</a:t>
            </a:r>
          </a:p>
          <a:p>
            <a:pPr marL="0" indent="0">
              <a:buNone/>
            </a:pPr>
            <a:r>
              <a:rPr lang="cs-CZ" sz="2000" dirty="0"/>
              <a:t>Mezi základní projevy patří:</a:t>
            </a:r>
          </a:p>
          <a:p>
            <a:r>
              <a:rPr lang="cs-CZ" sz="2000" dirty="0"/>
              <a:t>Dušnost</a:t>
            </a:r>
          </a:p>
          <a:p>
            <a:r>
              <a:rPr lang="cs-CZ" sz="2000" dirty="0"/>
              <a:t>Kašel</a:t>
            </a:r>
          </a:p>
          <a:p>
            <a:r>
              <a:rPr lang="cs-CZ" sz="2000" dirty="0"/>
              <a:t>Tachypnoe</a:t>
            </a:r>
          </a:p>
          <a:p>
            <a:r>
              <a:rPr lang="cs-CZ" sz="2000" dirty="0" err="1"/>
              <a:t>Hypoxemie</a:t>
            </a: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ARDS</a:t>
            </a:r>
            <a:br>
              <a:rPr lang="cs-CZ" dirty="0"/>
            </a:br>
            <a:r>
              <a:rPr lang="cs-CZ" dirty="0"/>
              <a:t>syndrom akutní dechové tísně</a:t>
            </a:r>
          </a:p>
        </p:txBody>
      </p:sp>
    </p:spTree>
    <p:extLst>
      <p:ext uri="{BB962C8B-B14F-4D97-AF65-F5344CB8AC3E}">
        <p14:creationId xmlns:p14="http://schemas.microsoft.com/office/powerpoint/2010/main" xmlns="" val="41007253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Buňky v prodloužené míše: </a:t>
            </a:r>
          </a:p>
          <a:p>
            <a:r>
              <a:rPr lang="cs-CZ" b="1" dirty="0"/>
              <a:t>Zvýšení ventilace</a:t>
            </a:r>
            <a:r>
              <a:rPr lang="cs-CZ" dirty="0"/>
              <a:t>: </a:t>
            </a:r>
            <a:r>
              <a:rPr lang="cs-CZ" dirty="0" err="1"/>
              <a:t>acidoza</a:t>
            </a:r>
            <a:r>
              <a:rPr lang="cs-CZ" dirty="0"/>
              <a:t>, </a:t>
            </a:r>
            <a:r>
              <a:rPr lang="cs-CZ" dirty="0" err="1"/>
              <a:t>hyperkapnie</a:t>
            </a:r>
            <a:r>
              <a:rPr lang="cs-CZ" dirty="0"/>
              <a:t>, hypoxie, pokles Ca, Mg v </a:t>
            </a:r>
            <a:r>
              <a:rPr lang="cs-CZ" dirty="0" err="1"/>
              <a:t>likvoru</a:t>
            </a:r>
            <a:r>
              <a:rPr lang="cs-CZ" dirty="0"/>
              <a:t>, bolest, intenzivní dráždění kůže chladem nebo teplem, nárůst nebo mírný pokles tělesné teploty, pokles krevního tlaku, tělesná práce, adrenalin, noradrenalin v krvi, histamin, acetylcholin, prostaglandiny v CNS</a:t>
            </a:r>
          </a:p>
          <a:p>
            <a:r>
              <a:rPr lang="cs-CZ" b="1" dirty="0"/>
              <a:t>Snížení ventilace</a:t>
            </a:r>
            <a:r>
              <a:rPr lang="cs-CZ" dirty="0"/>
              <a:t>: </a:t>
            </a:r>
            <a:r>
              <a:rPr lang="cs-CZ" dirty="0" err="1"/>
              <a:t>alkaloza</a:t>
            </a:r>
            <a:r>
              <a:rPr lang="cs-CZ" dirty="0"/>
              <a:t>, </a:t>
            </a:r>
            <a:r>
              <a:rPr lang="cs-CZ" dirty="0" err="1"/>
              <a:t>hypokapnie</a:t>
            </a:r>
            <a:r>
              <a:rPr lang="cs-CZ" dirty="0"/>
              <a:t>, periferní </a:t>
            </a:r>
            <a:r>
              <a:rPr lang="cs-CZ" dirty="0" err="1"/>
              <a:t>hyperoxie</a:t>
            </a:r>
            <a:r>
              <a:rPr lang="cs-CZ" dirty="0"/>
              <a:t>, vzestup Ca, Mg v </a:t>
            </a:r>
            <a:r>
              <a:rPr lang="cs-CZ" dirty="0" err="1"/>
              <a:t>likvoru</a:t>
            </a:r>
            <a:r>
              <a:rPr lang="cs-CZ" dirty="0"/>
              <a:t>, hypoxie v CNS, silné podchlazení, vzestup krevního tlaku, ve spánku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Poruchy regulace dýchání</a:t>
            </a:r>
          </a:p>
        </p:txBody>
      </p:sp>
    </p:spTree>
    <p:extLst>
      <p:ext uri="{BB962C8B-B14F-4D97-AF65-F5344CB8AC3E}">
        <p14:creationId xmlns:p14="http://schemas.microsoft.com/office/powerpoint/2010/main" xmlns="" val="20450253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Rozhodující vliv na ventilaci: </a:t>
            </a:r>
            <a:r>
              <a:rPr lang="cs-CZ" b="1" dirty="0"/>
              <a:t>pH neuronů řídících dýchání (pH </a:t>
            </a:r>
            <a:r>
              <a:rPr lang="cs-CZ" b="1" dirty="0" err="1"/>
              <a:t>likvoru</a:t>
            </a:r>
            <a:r>
              <a:rPr lang="cs-CZ" b="1" dirty="0"/>
              <a:t>),</a:t>
            </a:r>
            <a:r>
              <a:rPr lang="cs-CZ" dirty="0"/>
              <a:t> malá nárazníková kapacita </a:t>
            </a:r>
            <a:r>
              <a:rPr lang="cs-CZ" dirty="0" err="1"/>
              <a:t>likvoru</a:t>
            </a:r>
            <a:r>
              <a:rPr lang="cs-CZ" dirty="0"/>
              <a:t>, CO2 prochází rychle hematoencefalickou barierou, HCO3 a H pomalu – změny CO2 v krvi – rychlé přizpůsobení ventilace, koncentrace HCO3 a H přizpůsobení ventilace v řádu hodin až dnů</a:t>
            </a:r>
          </a:p>
          <a:p>
            <a:pPr marL="0" indent="0">
              <a:buNone/>
            </a:pPr>
            <a:r>
              <a:rPr lang="cs-CZ" dirty="0"/>
              <a:t>(metabolická </a:t>
            </a:r>
            <a:r>
              <a:rPr lang="cs-CZ" dirty="0" err="1"/>
              <a:t>acidoza</a:t>
            </a:r>
            <a:r>
              <a:rPr lang="cs-CZ" dirty="0"/>
              <a:t> – pomalá respirační kompenzace, při léčbě HCO3 může zůstat respirační </a:t>
            </a:r>
            <a:r>
              <a:rPr lang="cs-CZ" dirty="0" err="1"/>
              <a:t>alkaloza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Ovlivnění léky – barbituráty(</a:t>
            </a:r>
            <a:r>
              <a:rPr lang="cs-CZ" dirty="0" err="1"/>
              <a:t>thiopental</a:t>
            </a:r>
            <a:r>
              <a:rPr lang="cs-CZ" dirty="0"/>
              <a:t>, fenobarbital, cyklobarbital) – </a:t>
            </a:r>
            <a:r>
              <a:rPr lang="cs-CZ" dirty="0" err="1"/>
              <a:t>sníženícitlivosti</a:t>
            </a:r>
            <a:r>
              <a:rPr lang="cs-CZ" dirty="0"/>
              <a:t> neuronů dýchacího centra vůči pH (CO2 v </a:t>
            </a:r>
            <a:r>
              <a:rPr lang="cs-CZ" dirty="0" err="1"/>
              <a:t>likvoru</a:t>
            </a:r>
            <a:r>
              <a:rPr lang="cs-CZ" dirty="0"/>
              <a:t>) – v tomto případě se stimulem stává nedostatek kyslíku ve vzduchu, při vyšším přívodu kyslíku – hypoventilace – respirační </a:t>
            </a:r>
            <a:r>
              <a:rPr lang="cs-CZ" dirty="0" err="1"/>
              <a:t>acidoza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Poruchy regulace dýchání</a:t>
            </a:r>
          </a:p>
        </p:txBody>
      </p:sp>
    </p:spTree>
    <p:extLst>
      <p:ext uri="{BB962C8B-B14F-4D97-AF65-F5344CB8AC3E}">
        <p14:creationId xmlns:p14="http://schemas.microsoft.com/office/powerpoint/2010/main" xmlns="" val="38074837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Surfaktant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1285860"/>
            <a:ext cx="864399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Surfaktant</a:t>
            </a:r>
            <a:r>
              <a:rPr lang="cs-CZ" dirty="0" smtClean="0"/>
              <a:t> je </a:t>
            </a:r>
            <a:r>
              <a:rPr lang="cs-CZ" dirty="0" err="1" smtClean="0"/>
              <a:t>fosfolipidová</a:t>
            </a:r>
            <a:r>
              <a:rPr lang="cs-CZ" dirty="0" smtClean="0"/>
              <a:t> látka, která pokrývá vnitřní povrch alveolů.</a:t>
            </a:r>
          </a:p>
          <a:p>
            <a:endParaRPr lang="cs-CZ" dirty="0" smtClean="0"/>
          </a:p>
          <a:p>
            <a:r>
              <a:rPr lang="cs-CZ" b="1" dirty="0" smtClean="0"/>
              <a:t>Funkce </a:t>
            </a:r>
            <a:r>
              <a:rPr lang="cs-CZ" b="1" dirty="0" err="1" smtClean="0"/>
              <a:t>surfaktantu</a:t>
            </a:r>
            <a:endParaRPr lang="cs-CZ" b="1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Zvyšuje poddajnost plic (</a:t>
            </a:r>
            <a:r>
              <a:rPr lang="cs-CZ" dirty="0" err="1" smtClean="0"/>
              <a:t>compliance</a:t>
            </a:r>
            <a:r>
              <a:rPr lang="cs-CZ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Snižuje práci dýchacích svalů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Zabraňuje kolapsu alveolů při výdechu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Zabraňuje </a:t>
            </a:r>
            <a:r>
              <a:rPr lang="cs-CZ" dirty="0" err="1" smtClean="0"/>
              <a:t>vznuku</a:t>
            </a:r>
            <a:r>
              <a:rPr lang="cs-CZ" dirty="0" smtClean="0"/>
              <a:t> plicního otoku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Antimikrobiální účinek: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Obsahuje nespecifické </a:t>
            </a:r>
            <a:r>
              <a:rPr lang="cs-CZ" dirty="0" err="1" smtClean="0"/>
              <a:t>opsiony</a:t>
            </a:r>
            <a:endParaRPr lang="cs-CZ" dirty="0" smtClean="0"/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Aktivizuje alveolární makrofágy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Mechanická bariéra adheze mikrobů v </a:t>
            </a:r>
            <a:r>
              <a:rPr lang="cs-CZ" dirty="0" err="1" smtClean="0"/>
              <a:t>aleolech</a:t>
            </a:r>
            <a:endParaRPr lang="cs-CZ" dirty="0" smtClean="0"/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Usnadňuje </a:t>
            </a:r>
            <a:r>
              <a:rPr lang="cs-CZ" dirty="0" err="1" smtClean="0"/>
              <a:t>mukociliární</a:t>
            </a:r>
            <a:r>
              <a:rPr lang="cs-CZ" dirty="0" smtClean="0"/>
              <a:t> transport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8828042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27784" y="2132857"/>
            <a:ext cx="2304256" cy="18002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Surfaktant</a:t>
            </a:r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72506" y="1703032"/>
            <a:ext cx="4803749" cy="359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58626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509</TotalTime>
  <Words>1993</Words>
  <Application>Microsoft Office PowerPoint</Application>
  <PresentationFormat>Předvádění na obrazovce (4:3)</PresentationFormat>
  <Paragraphs>200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Shluk</vt:lpstr>
      <vt:lpstr>Patofyziologie dýchání</vt:lpstr>
      <vt:lpstr>Obsah</vt:lpstr>
      <vt:lpstr>Dýchací systém</vt:lpstr>
      <vt:lpstr>Odchylky krevních plynů</vt:lpstr>
      <vt:lpstr>Odchylky krevních plynů</vt:lpstr>
      <vt:lpstr>Dýchací systém</vt:lpstr>
      <vt:lpstr>Poruchy ventilace</vt:lpstr>
      <vt:lpstr>Poruchy ventilace</vt:lpstr>
      <vt:lpstr>Poruchy ventilace</vt:lpstr>
      <vt:lpstr>Poruchy ventilace</vt:lpstr>
      <vt:lpstr>Poruchy difuze</vt:lpstr>
      <vt:lpstr>Poruchy perfuze</vt:lpstr>
      <vt:lpstr>Patologické dýchání</vt:lpstr>
      <vt:lpstr>Patologické dýchání</vt:lpstr>
      <vt:lpstr>Dýchací systém</vt:lpstr>
      <vt:lpstr>Choroby respiračního aparátu</vt:lpstr>
      <vt:lpstr>Obstrukční plicní choroby</vt:lpstr>
      <vt:lpstr>Obstrukční plicní choroby</vt:lpstr>
      <vt:lpstr>Restrikční plicní choroby</vt:lpstr>
      <vt:lpstr>Restrikční plicní choroby</vt:lpstr>
      <vt:lpstr>Restrikční plicní choroby</vt:lpstr>
      <vt:lpstr>ARDS syndrom akutní dechové tísně</vt:lpstr>
      <vt:lpstr>Poruchy regulace dýchání</vt:lpstr>
      <vt:lpstr>Poruchy regulace dýchání</vt:lpstr>
      <vt:lpstr>Surfaktant</vt:lpstr>
      <vt:lpstr>Surfaktant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Patofyziologie dýchání</dc:title>
  <dc:creator>Stankova</dc:creator>
  <cp:lastModifiedBy>som</cp:lastModifiedBy>
  <cp:revision>69</cp:revision>
  <dcterms:created xsi:type="dcterms:W3CDTF">2014-11-23T12:39:30Z</dcterms:created>
  <dcterms:modified xsi:type="dcterms:W3CDTF">2019-10-24T12:09:03Z</dcterms:modified>
</cp:coreProperties>
</file>