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FF"/>
    <a:srgbClr val="FFCC66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3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84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768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89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427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820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42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83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70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714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96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93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F7B0A-2C69-4895-B896-2FFFE9E86CCF}" type="datetimeFigureOut">
              <a:rPr lang="cs-CZ" smtClean="0"/>
              <a:t>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AD571-CBEB-4DE7-9E3A-FD18E2748F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416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Práva zaměstnance na úseku BOZP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Právům zaměstnance (na straně jedné), která jsou mu dána legislativou na úseku BOZP, odpovídají povinnostem zaměstnavatele (na straně druhé). Jedná se o jakýsi zrcadlový efekt.</a:t>
            </a:r>
          </a:p>
          <a:p>
            <a:pPr marL="0" indent="0" algn="just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Stručný přehled práv zaměstnance popisuje přehled uvedený v tabulce níže s odkazem na výchozí ustanovení legislativy, zároveň je uvedena i odpovídající povinnost zaměstnavatele, která má zajistit splnění práv zaměstnance. </a:t>
            </a:r>
          </a:p>
          <a:p>
            <a:pPr marL="0" indent="0" algn="just">
              <a:buNone/>
            </a:pP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zákoník práce v platném znění (č. 262/2006 Sb.)</a:t>
            </a:r>
          </a:p>
          <a:p>
            <a:pPr marL="0" indent="0" algn="just">
              <a:buNone/>
            </a:pPr>
            <a:r>
              <a:rPr lang="cs-CZ" sz="2400" b="1" i="1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zákon o specifických zdravotních službách v platném znění  (č. 373/2011 Sb.)</a:t>
            </a:r>
            <a:endParaRPr lang="cs-CZ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254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4109478"/>
              </p:ext>
            </p:extLst>
          </p:nvPr>
        </p:nvGraphicFramePr>
        <p:xfrm>
          <a:off x="467544" y="260649"/>
          <a:ext cx="8229600" cy="5919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1152128"/>
                <a:gridCol w="3250704"/>
                <a:gridCol w="1234480"/>
              </a:tblGrid>
              <a:tr h="447392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Právo zaměstnance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§§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Povinnost zaměstnavatele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§§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727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Na zajištění bezpečnosti a ochrany zdraví při práci.</a:t>
                      </a:r>
                      <a:endParaRPr lang="cs-CZ" sz="1200" b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106, odst. 1,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Zajistit BOZP</a:t>
                      </a:r>
                      <a:r>
                        <a:rPr lang="cs-CZ" sz="1200" baseline="0" dirty="0" smtClean="0"/>
                        <a:t> zaměstnanců při práci s ohledem na rizika možného ohrožení jejich života a zdraví, která se týkají výkonu práce.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101, odst. 1,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Na </a:t>
                      </a:r>
                      <a:r>
                        <a:rPr lang="cs-CZ" sz="1200" b="1" dirty="0" smtClean="0"/>
                        <a:t>informace o rizicích</a:t>
                      </a:r>
                      <a:r>
                        <a:rPr lang="cs-CZ" sz="1200" b="1" baseline="0" dirty="0" smtClean="0"/>
                        <a:t> </a:t>
                      </a:r>
                      <a:r>
                        <a:rPr lang="cs-CZ" sz="1200" baseline="0" dirty="0" smtClean="0"/>
                        <a:t>jeho práce.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1" dirty="0" smtClean="0"/>
                        <a:t>§ 106, odst. 1, ZP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Trvale vyhledávat a hodnotit rizika práce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102, odst. 3,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858384"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Zajistit zaměstnancům dostatečné a přiměřené informace a pokyny BOZP,</a:t>
                      </a:r>
                      <a:r>
                        <a:rPr lang="cs-CZ" sz="1200" baseline="0" dirty="0" smtClean="0"/>
                        <a:t> zejména formou seznámení s riziky, výsledky hodnocení rizik, které se týkají jejich práce a pracoviště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103, odst. 1, písm. f),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100811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Na </a:t>
                      </a:r>
                      <a:r>
                        <a:rPr lang="cs-CZ" sz="1200" b="1" dirty="0" smtClean="0"/>
                        <a:t>informace o opatřeních </a:t>
                      </a:r>
                      <a:r>
                        <a:rPr lang="cs-CZ" sz="1200" dirty="0" smtClean="0"/>
                        <a:t>na ochranu před působením rizik práce.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106, odst. 1,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Přijímat opatření k odstranění rizik práce.</a:t>
                      </a:r>
                      <a:r>
                        <a:rPr lang="cs-CZ" sz="1200" baseline="0" dirty="0" smtClean="0"/>
                        <a:t> Zajistit zaměstnancům dostatečné a přiměřené informace formou seznámení s opatřeními na ochranu před působením těchto rizik, která se týkají jejich práce.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</a:t>
                      </a:r>
                      <a:r>
                        <a:rPr lang="cs-CZ" sz="1200" i="1" baseline="0" dirty="0" smtClean="0"/>
                        <a:t> 102, odst. 3, ZP</a:t>
                      </a:r>
                    </a:p>
                    <a:p>
                      <a:r>
                        <a:rPr lang="cs-CZ" sz="1200" i="1" baseline="0" dirty="0" smtClean="0"/>
                        <a:t>§ 103, odst. 1, písm. f),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Na </a:t>
                      </a:r>
                      <a:r>
                        <a:rPr lang="cs-CZ" sz="1200" b="1" dirty="0" smtClean="0"/>
                        <a:t>odmítnutí práce</a:t>
                      </a:r>
                      <a:r>
                        <a:rPr lang="cs-CZ" sz="1200" dirty="0" smtClean="0"/>
                        <a:t>, o níž</a:t>
                      </a:r>
                      <a:r>
                        <a:rPr lang="cs-CZ" sz="1200" baseline="0" dirty="0" smtClean="0"/>
                        <a:t> má důvodně za to, že bezprostředně a závažným způsobem ohrožuje jeho život a zdraví, případně život a zdraví jiných osob.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106, odst. 2,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Takovéto odmítnutí práce nemůže zaměstnavatel posuzovat jako nesplnění povinností zaměstnance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106, odst. 2,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447392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Podílet se na vytváření zdravého a bezpečného pracovního prostředí</a:t>
                      </a:r>
                      <a:endParaRPr lang="cs-CZ" sz="1200" b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106, odst. 3,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Informovat zaměstnance a jednat s nimi o otázkách BOZP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276, odst. 1, </a:t>
                      </a:r>
                    </a:p>
                    <a:p>
                      <a:r>
                        <a:rPr lang="cs-CZ" sz="1200" i="1" dirty="0" smtClean="0"/>
                        <a:t>§ 108,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837320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Účastnit se na řešení otázek týkajících se BOZP </a:t>
                      </a:r>
                      <a:r>
                        <a:rPr lang="cs-CZ" sz="1200" dirty="0" smtClean="0"/>
                        <a:t>prostřednictvím</a:t>
                      </a:r>
                      <a:r>
                        <a:rPr lang="cs-CZ" sz="1200" baseline="0" dirty="0" smtClean="0"/>
                        <a:t> odborové organizace nebo zástupce pro oblast BOZP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276, a následující</a:t>
                      </a:r>
                    </a:p>
                    <a:p>
                      <a:r>
                        <a:rPr lang="cs-CZ" sz="1200" i="1" dirty="0" smtClean="0"/>
                        <a:t>§ 108,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Nesmí zbavit zaměstnance práva účastnit se na řešení otázek souvisejících s BOZP prostřednictvím </a:t>
                      </a:r>
                      <a:r>
                        <a:rPr lang="cs-CZ" sz="1200" baseline="0" dirty="0" smtClean="0"/>
                        <a:t>odborové organizace nebo zástupce pro oblast BOZP</a:t>
                      </a:r>
                      <a:endParaRPr lang="cs-CZ" sz="1200" dirty="0" smtClean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108, odst. 1, ZP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  <a:tr h="447392">
                <a:tc>
                  <a:txBody>
                    <a:bodyPr/>
                    <a:lstStyle/>
                    <a:p>
                      <a:r>
                        <a:rPr lang="cs-CZ" sz="1200" b="1" dirty="0" smtClean="0"/>
                        <a:t>Požádat o vyslání na mimořádnou </a:t>
                      </a:r>
                      <a:r>
                        <a:rPr lang="cs-CZ" sz="1200" b="1" dirty="0" err="1" smtClean="0"/>
                        <a:t>pracovnělékařskou</a:t>
                      </a:r>
                      <a:r>
                        <a:rPr lang="cs-CZ" sz="1200" b="1" dirty="0" smtClean="0"/>
                        <a:t> prohlídku</a:t>
                      </a:r>
                      <a:endParaRPr lang="cs-CZ" sz="1200" b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55, odst. 1, písm. d), </a:t>
                      </a:r>
                      <a:r>
                        <a:rPr lang="cs-CZ" sz="1200" i="1" dirty="0" err="1" smtClean="0"/>
                        <a:t>ZoSZS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Odeslat zaměstnance na mimořádnou </a:t>
                      </a:r>
                      <a:r>
                        <a:rPr lang="cs-CZ" sz="1200" dirty="0" err="1" smtClean="0"/>
                        <a:t>pracovnělékařskou</a:t>
                      </a:r>
                      <a:r>
                        <a:rPr lang="cs-CZ" sz="1200" baseline="0" dirty="0" smtClean="0"/>
                        <a:t> prohlídku, pokud o to požádal</a:t>
                      </a:r>
                      <a:endParaRPr lang="cs-CZ" sz="1200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§ 55, odst. 1, písm. d),</a:t>
                      </a:r>
                      <a:r>
                        <a:rPr lang="cs-CZ" sz="1200" i="1" baseline="0" dirty="0" smtClean="0"/>
                        <a:t> </a:t>
                      </a:r>
                      <a:r>
                        <a:rPr lang="cs-CZ" sz="1200" i="1" baseline="0" dirty="0" err="1" smtClean="0"/>
                        <a:t>ZoSZS</a:t>
                      </a:r>
                      <a:endParaRPr lang="cs-CZ" sz="1200" i="1" dirty="0"/>
                    </a:p>
                  </a:txBody>
                  <a:tcPr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718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na úseku BOZP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stanoveno, že zaměstnanci jsou povinni dbát dle svých možností a schopností o svou vlastní bezpečnost, a o zdraví i o bezpečnost a zdraví osob, kterých se bezprostředně dotýká jejich jednání, případně opomenutí při práci či činnosti kterou vykonávají.</a:t>
            </a:r>
          </a:p>
          <a:p>
            <a:pPr marL="0" indent="0" algn="just">
              <a:buNone/>
            </a:pP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- § 106, odst. 4</a:t>
            </a:r>
          </a:p>
          <a:p>
            <a:pPr marL="0" indent="0" algn="just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Zaměstnancům právní předpisy ukládají řadu dalších povinností, které se dají uspořádat do určitých skupin, podle zaměření. Jednotlivé skupiny jsou uvedeny na následujících snímcích.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752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úseku BOZP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- § </a:t>
            </a: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301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plnit pokyny nadřízených vydané v souladu s právními předpisy,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polupracovat s ostatními zaměstnanci,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právní předpisy vztahující se k jimi vykonávané práci (viz pracovní smlouva a popis práce),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ostatní předpisy a pokyny vztahující se k jimi vykonávané práci, pokud s nimi byli řádně seznámeni,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ochraňovat majetek zaměstnavatele před poškozením, ztrátou, zničením a zneužitím, nejednat v rozporu s oprávněnými zájmy zaměstnavatele.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148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vytváření podmínek BOZP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podílet se na vytváření bezpečného a zdraví neohrožujícího pracovního prostředí, a to zejména uplatňováním určených a zaměstnavatelem přijatých opatření a svou účastí na řešení otázek BOZP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106, odst. 3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účastnit se školení zajišťovaných zaměstnavatelem zaměřených na BOZP, včetně podrobení se ověření svých znalostí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- § 106, odst. 4, písm. a)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spolupracovat se zaměstnavatelem a OZO v BOZP, tak aby mohl zaměstnavatel zajistit bezpečné a zdraví neohrožující pracovní podmínky a plnit podmínky stanovené legislativou a orgány státní správy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§108, odst. 4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729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vytváření podmínek BOZP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oznamovat svému nadřízenému vedoucímu zaměstnanci nedostatky a závady na pracovišti, které ohrožují nebo by mohly bezprostředně a závažným způsobem ohrozit bezpečnost a zdraví zaměstnanců při práci, zejména hrozící vznik mimořádné události nebo nedostatky organizačních opatření, závady nebo poruchy technických zařízení a ochranných systémů určených k jejich zamezení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f)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podílet se s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ohledem na druh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zaměstnancem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vykonávané práce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svých možností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odstraňování nedostatků zjištěných při kontrolách orgánů, kterým přísluší výkon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inspekce práce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- § 106, odst. 4, písm. g)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84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vzhledem k pracovnělékařským službám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podrobit se lékařským prohlídkám, očkováním, vyšetřením stanoveným zvláštními právními předpisy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b); </a:t>
            </a:r>
            <a:r>
              <a:rPr lang="cs-CZ" sz="2400" b="1" i="1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§ 56, písm. b)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odrobit se pracovnělékařským službám u poskytovatele pracovně lékařských služeb, se kterým zaměstnavatel uzavřel písemnou smlouvu o poskytování pracovně lékařských služeb, pokud ho zaměstnavatel za zákonem určených podmínek nepošle k jinému poskytovateli (</a:t>
            </a:r>
            <a:r>
              <a:rPr lang="cs-CZ" sz="2400" b="1" i="1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§ 56, písm. a)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UK je smluvním poskytovatelem pracovnělékařských služeb:</a:t>
            </a:r>
          </a:p>
          <a:p>
            <a:pPr marL="0" indent="0" algn="just">
              <a:buNone/>
            </a:pPr>
            <a:r>
              <a:rPr lang="cs-CZ" sz="2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MUDr</a:t>
            </a:r>
            <a:r>
              <a:rPr lang="cs-CZ" sz="2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Jaroslav ČÍŽEK, ordinace – poliklinika na Senovážném nám. 22, Praha 1, tel.: +420 224 142 </a:t>
            </a:r>
            <a:r>
              <a:rPr lang="cs-CZ" sz="2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038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vzhledem k pracovnělékařským službám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8457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podrobit se dalším zdravotním službám indikovaných poskytovatelem pracovnělékařských služeb pro zhodnocení zdravotního stavu; poskytovatele dalších zdravotních služeb určí zaměstnanci poskytovatel pracovnělékařských služeb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400" b="1" i="1" dirty="0" err="1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§ 56, písm. a)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sdělit poskytovateli pracovnělékařských služeb jméno a adresu registrujícího poskytovatele a dalších poskytovatelů zdravotních služeb, kteří ho přijali do péče (</a:t>
            </a:r>
            <a:r>
              <a:rPr lang="cs-CZ" sz="2400" b="1" i="1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§ 56, písm. c)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dělit poskytovateli pracovnělékařských služeb</a:t>
            </a:r>
            <a:r>
              <a:rPr lang="cs-CZ" sz="24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jeho žádost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vlastního podmětu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jemu známé nebo podezřelé skutečnosti související s ochranou zdraví při práci (</a:t>
            </a:r>
            <a:r>
              <a:rPr lang="cs-CZ" sz="2400" b="1" i="1" dirty="0" err="1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ZoSZS</a:t>
            </a:r>
            <a:r>
              <a:rPr lang="cs-CZ" sz="2400" b="1" i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§ 56, písm. d)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717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výkonu práce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8457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právní předpisy a ostatní předpisy a pokyny zaměstnavatele k zajištění bezpečnosti a ochrany zdraví při práci, s nimiž byl řádně seznámen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§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106, odst. 4, písm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řídit se zásadami bezpečného chování na pracovišti a informacemi a pokyny zaměstnavatele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c)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používat zaměstnavatelem stanovené pracovní prostředky, dopravní prostředky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d)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nepožívat alkoholické nápoje nebo jiné návykové látky na pracovišti zaměstnavatele a v pracovní době i mimo tato pracoviště, nevstupovat pod jejich vlivem na pracoviště zaměstnavatele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e)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792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výkonu práce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8457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zákaz kouření na pracovištích a v prostorech zaměstnavatele, kde by účinkům kouření byli vystaveni také nekuřáci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§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106, odst. 4, písm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podrobit se na pokyn oprávněného vedoucího zaměstnance písemně určeného zaměstnavatelem zjištění, zda není pod vlivem alkoholu či jiných návykových látek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i)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59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zaměstnance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pracovním úrazu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84576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ezodkladně oznamovat svému nadřízenému vedoucímu zaměstnanci svůj pracovní úraz, pokud mu to jeho zdravotní stav dovolí, a pracovní úraz jiného zaměstnance, popřípadě úraz jiné fyzické osoby, jehož byl svědkem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§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106, odst. 4, písm</a:t>
            </a:r>
            <a:r>
              <a:rPr lang="cs-CZ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spolupracovat při objasňování příčin vzniklého pracovního úrazu (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 – § 106, odst. 4, písm. h)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102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1319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Práva zaměstnance na úseku BOZP</vt:lpstr>
      <vt:lpstr>Prezentace aplikace PowerPoint</vt:lpstr>
      <vt:lpstr>Povinnosti zaměstnance na úseku BOZP</vt:lpstr>
      <vt:lpstr>Základní povinnosti zaměstnance  na úseku BOZP</vt:lpstr>
      <vt:lpstr>Povinnosti zaměstnance  při vytváření podmínek BOZP</vt:lpstr>
      <vt:lpstr>Povinnosti zaměstnance  při vytváření podmínek BOZP</vt:lpstr>
      <vt:lpstr>Povinnosti zaměstnance  vzhledem k pracovnělékařským službám</vt:lpstr>
      <vt:lpstr>Povinnosti zaměstnance  vzhledem k pracovnělékařským službám</vt:lpstr>
      <vt:lpstr>Povinnosti zaměstnance  při výkonu práce</vt:lpstr>
      <vt:lpstr>Povinnosti zaměstnance  při výkonu práce</vt:lpstr>
      <vt:lpstr>Povinnosti zaměstnance  při pracovním úrazu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Práva zaměstnance na úseku BOZP</dc:title>
  <dc:creator>install</dc:creator>
  <cp:lastModifiedBy>install</cp:lastModifiedBy>
  <cp:revision>16</cp:revision>
  <dcterms:created xsi:type="dcterms:W3CDTF">2016-11-22T12:27:22Z</dcterms:created>
  <dcterms:modified xsi:type="dcterms:W3CDTF">2017-01-06T08:25:41Z</dcterms:modified>
</cp:coreProperties>
</file>