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57" r:id="rId6"/>
    <p:sldId id="264" r:id="rId7"/>
    <p:sldId id="262" r:id="rId8"/>
    <p:sldId id="265" r:id="rId9"/>
    <p:sldId id="274" r:id="rId10"/>
    <p:sldId id="263" r:id="rId11"/>
    <p:sldId id="266" r:id="rId12"/>
    <p:sldId id="268" r:id="rId13"/>
    <p:sldId id="267" r:id="rId14"/>
    <p:sldId id="275" r:id="rId15"/>
    <p:sldId id="273" r:id="rId16"/>
    <p:sldId id="269" r:id="rId17"/>
    <p:sldId id="272" r:id="rId18"/>
    <p:sldId id="270" r:id="rId19"/>
    <p:sldId id="271" r:id="rId2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0E7A-FA22-4179-B740-F3947CCC9177}" type="datetimeFigureOut">
              <a:rPr lang="cs-CZ" smtClean="0"/>
              <a:t>01.08.2019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F86BF-9A75-4BA5-9766-799D6753315F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9886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0E7A-FA22-4179-B740-F3947CCC9177}" type="datetimeFigureOut">
              <a:rPr lang="cs-CZ" smtClean="0"/>
              <a:t>01.08.2019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F86BF-9A75-4BA5-9766-799D675331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8390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0E7A-FA22-4179-B740-F3947CCC9177}" type="datetimeFigureOut">
              <a:rPr lang="cs-CZ" smtClean="0"/>
              <a:t>01.08.2019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F86BF-9A75-4BA5-9766-799D6753315F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4179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0E7A-FA22-4179-B740-F3947CCC9177}" type="datetimeFigureOut">
              <a:rPr lang="cs-CZ" smtClean="0"/>
              <a:t>01.08.2019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F86BF-9A75-4BA5-9766-799D675331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5470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0E7A-FA22-4179-B740-F3947CCC9177}" type="datetimeFigureOut">
              <a:rPr lang="cs-CZ" smtClean="0"/>
              <a:t>01.08.2019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F86BF-9A75-4BA5-9766-799D675331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5334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0E7A-FA22-4179-B740-F3947CCC9177}" type="datetimeFigureOut">
              <a:rPr lang="cs-CZ" smtClean="0"/>
              <a:t>01.08.2019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F86BF-9A75-4BA5-9766-799D675331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7431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0E7A-FA22-4179-B740-F3947CCC9177}" type="datetimeFigureOut">
              <a:rPr lang="cs-CZ" smtClean="0"/>
              <a:t>01.08.2019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F86BF-9A75-4BA5-9766-799D675331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97382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C0740E7A-FA22-4179-B740-F3947CCC9177}" type="datetimeFigureOut">
              <a:rPr lang="cs-CZ" smtClean="0"/>
              <a:t>01.08.2019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91F86BF-9A75-4BA5-9766-799D675331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7096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0E7A-FA22-4179-B740-F3947CCC9177}" type="datetimeFigureOut">
              <a:rPr lang="cs-CZ" smtClean="0"/>
              <a:t>01.08.2019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F86BF-9A75-4BA5-9766-799D675331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956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0E7A-FA22-4179-B740-F3947CCC9177}" type="datetimeFigureOut">
              <a:rPr lang="cs-CZ" smtClean="0"/>
              <a:t>01.08.2019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F86BF-9A75-4BA5-9766-799D675331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3619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0E7A-FA22-4179-B740-F3947CCC9177}" type="datetimeFigureOut">
              <a:rPr lang="cs-CZ" smtClean="0"/>
              <a:t>01.08.2019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F86BF-9A75-4BA5-9766-799D675331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6834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C0740E7A-FA22-4179-B740-F3947CCC9177}" type="datetimeFigureOut">
              <a:rPr lang="cs-CZ" smtClean="0"/>
              <a:t>01.08.2019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C91F86BF-9A75-4BA5-9766-799D6753315F}" type="slidenum">
              <a:rPr lang="cs-CZ" smtClean="0"/>
              <a:t>‹#›</a:t>
            </a:fld>
            <a:endParaRPr lang="cs-CZ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6041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První pomoc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Kolapsové a šokové stavy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2644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Mdloba - kolaps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Mdloba, kolaps, synkopa</a:t>
            </a:r>
          </a:p>
          <a:p>
            <a:r>
              <a:rPr lang="cs-CZ" sz="2400" dirty="0" smtClean="0"/>
              <a:t>Krátkodobá porucha vědomí</a:t>
            </a:r>
          </a:p>
          <a:p>
            <a:r>
              <a:rPr lang="cs-CZ" sz="2400" dirty="0" smtClean="0"/>
              <a:t>Porucha prokrvení a okysličení mozku</a:t>
            </a:r>
          </a:p>
          <a:p>
            <a:r>
              <a:rPr lang="cs-CZ" sz="2400" dirty="0" smtClean="0"/>
              <a:t>Spontánně se upravuje do 1 minuty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59981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Příčiny kolapsu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Teplé a nevětrané prostředí</a:t>
            </a:r>
          </a:p>
          <a:p>
            <a:r>
              <a:rPr lang="cs-CZ" dirty="0" smtClean="0"/>
              <a:t>Rychlá změna polohy</a:t>
            </a:r>
          </a:p>
          <a:p>
            <a:r>
              <a:rPr lang="cs-CZ" dirty="0" smtClean="0"/>
              <a:t>Neurologické příčiny – epilepsie, migréna, bolest hlavy</a:t>
            </a:r>
          </a:p>
          <a:p>
            <a:r>
              <a:rPr lang="cs-CZ" dirty="0" smtClean="0"/>
              <a:t>Srdeční onemocnění</a:t>
            </a:r>
          </a:p>
          <a:p>
            <a:r>
              <a:rPr lang="cs-CZ" dirty="0" smtClean="0"/>
              <a:t>Poruchy srdečního rytmu</a:t>
            </a:r>
          </a:p>
          <a:p>
            <a:r>
              <a:rPr lang="cs-CZ" dirty="0" smtClean="0"/>
              <a:t>Psychická příčina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Příčina je často nejasná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4115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První pomoc při kolapsu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Zvedneme postiženému dolní končetiny</a:t>
            </a:r>
          </a:p>
          <a:p>
            <a:r>
              <a:rPr lang="cs-CZ" sz="2400" dirty="0" smtClean="0"/>
              <a:t>Zkontrolujeme vědomí a dýchání</a:t>
            </a:r>
          </a:p>
          <a:p>
            <a:r>
              <a:rPr lang="cs-CZ" sz="2400" dirty="0" smtClean="0"/>
              <a:t>Pokud postižený nereaguje ani na bolestivý podnět a nedýchá - resuscitace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011490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Šok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Život ohrožující stav</a:t>
            </a:r>
          </a:p>
          <a:p>
            <a:r>
              <a:rPr lang="cs-CZ" sz="2400" dirty="0" smtClean="0"/>
              <a:t>Obranná reakce organismu</a:t>
            </a:r>
          </a:p>
          <a:p>
            <a:r>
              <a:rPr lang="cs-CZ" sz="2400" dirty="0" smtClean="0"/>
              <a:t>Obvykle při větším úrazovém stavu nebo krvácení</a:t>
            </a:r>
          </a:p>
          <a:p>
            <a:r>
              <a:rPr lang="cs-CZ" sz="2400" dirty="0" smtClean="0"/>
              <a:t>Organismus přesměruje snížený objem krve do zásadních orgánů – vzniká hypoxie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4575588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šoku</a:t>
            </a: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6057670"/>
              </p:ext>
            </p:extLst>
          </p:nvPr>
        </p:nvGraphicFramePr>
        <p:xfrm>
          <a:off x="1774422" y="2150534"/>
          <a:ext cx="8128000" cy="3413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36969"/>
                <a:gridCol w="569103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solidFill>
                            <a:srgbClr val="FF0000"/>
                          </a:solidFill>
                        </a:rPr>
                        <a:t>Hypovolemický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smtClean="0"/>
                        <a:t>Snížení cirkulujícího objemu v řečišti – velká poranění měkkých tkání, zlomeniny, popáleniny, zvracení, průjem</a:t>
                      </a:r>
                      <a:endParaRPr lang="cs-CZ" sz="20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Distribuční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smtClean="0"/>
                        <a:t>Dochází k dilataci cév, septický nebo anafylaktický šok</a:t>
                      </a:r>
                      <a:endParaRPr lang="cs-CZ" sz="20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Obstrukční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smtClean="0"/>
                        <a:t>V krevním oběhu je mechanická překážka – při krvácení do srdečních</a:t>
                      </a:r>
                      <a:r>
                        <a:rPr lang="cs-CZ" sz="2000" baseline="0" smtClean="0"/>
                        <a:t> obalů, plicní embolii</a:t>
                      </a:r>
                      <a:endParaRPr lang="cs-CZ" sz="20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Kardiogenní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smtClean="0"/>
                        <a:t>Při poškození funkce myokardu (infarkt myokardu,</a:t>
                      </a:r>
                      <a:r>
                        <a:rPr lang="cs-CZ" sz="2000" baseline="0" smtClean="0"/>
                        <a:t> arytmie, plicní embolie) – dochází k poklesu srdečního výdeje a tím k hypoxii</a:t>
                      </a:r>
                      <a:endParaRPr lang="cs-CZ" sz="200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44948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Fáze </a:t>
            </a:r>
            <a:r>
              <a:rPr lang="cs-CZ" dirty="0" smtClean="0"/>
              <a:t>šoku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5275779"/>
              </p:ext>
            </p:extLst>
          </p:nvPr>
        </p:nvGraphicFramePr>
        <p:xfrm>
          <a:off x="1748665" y="2342404"/>
          <a:ext cx="8128000" cy="2712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58941"/>
                <a:gridCol w="5369059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CC3300"/>
                          </a:solidFill>
                        </a:rPr>
                        <a:t>1. Fáze - kompenzace</a:t>
                      </a:r>
                      <a:endParaRPr lang="cs-CZ" sz="2000" dirty="0">
                        <a:solidFill>
                          <a:srgbClr val="CC33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smtClean="0"/>
                        <a:t>Bledost, vlhká a studená kůže, tachykardie 100-120/min, neklid, zimnice, třesavka, pocit žízně</a:t>
                      </a:r>
                      <a:endParaRPr lang="cs-CZ" sz="20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CC3300"/>
                          </a:solidFill>
                        </a:rPr>
                        <a:t>2. Fáze - dekompenzace</a:t>
                      </a:r>
                      <a:endParaRPr lang="cs-CZ" sz="2000" dirty="0">
                        <a:solidFill>
                          <a:srgbClr val="CC33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smtClean="0"/>
                        <a:t>Na okrajích – cyanóza, šedé zbarvení a mramorování kůže, lepkavý pot, měkký, špatně hmatný tep, tachykardie nad 120/min, neklid přechází v</a:t>
                      </a:r>
                      <a:r>
                        <a:rPr lang="cs-CZ" sz="2000" baseline="0" smtClean="0"/>
                        <a:t> apatii, somnolence, ztráta vědomí</a:t>
                      </a:r>
                      <a:endParaRPr lang="cs-CZ" sz="20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CC3300"/>
                          </a:solidFill>
                        </a:rPr>
                        <a:t>3. Fáze- ireverzibilní</a:t>
                      </a:r>
                      <a:endParaRPr lang="cs-CZ" sz="2000" dirty="0">
                        <a:solidFill>
                          <a:srgbClr val="CC33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smtClean="0"/>
                        <a:t>Tep na periferii nehmatný, na centrálních tepnách hmatný</a:t>
                      </a:r>
                      <a:r>
                        <a:rPr lang="cs-CZ" sz="2000" baseline="0" smtClean="0"/>
                        <a:t> nepravidelný, selhávání oběhu a dýchání</a:t>
                      </a:r>
                      <a:endParaRPr lang="cs-CZ" sz="200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21598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Šokový index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= tepová frekvence : systolický </a:t>
            </a:r>
            <a:r>
              <a:rPr lang="cs-CZ" sz="2400" dirty="0"/>
              <a:t>k</a:t>
            </a:r>
            <a:r>
              <a:rPr lang="cs-CZ" sz="2400" dirty="0" smtClean="0"/>
              <a:t>revní tlak</a:t>
            </a:r>
          </a:p>
          <a:p>
            <a:endParaRPr lang="cs-CZ" dirty="0" smtClean="0"/>
          </a:p>
          <a:p>
            <a:r>
              <a:rPr lang="cs-CZ" dirty="0" smtClean="0"/>
              <a:t>                            </a:t>
            </a:r>
            <a:r>
              <a:rPr lang="cs-CZ" b="1" dirty="0" smtClean="0"/>
              <a:t> </a:t>
            </a:r>
            <a:r>
              <a:rPr lang="cs-CZ" b="1" dirty="0"/>
              <a:t>Norma	       počínající	  lehký	</a:t>
            </a:r>
            <a:r>
              <a:rPr lang="cs-CZ" b="1" dirty="0" smtClean="0"/>
              <a:t>    </a:t>
            </a:r>
            <a:r>
              <a:rPr lang="cs-CZ" b="1" dirty="0"/>
              <a:t>středně těžký	    těžký</a:t>
            </a:r>
            <a:endParaRPr lang="cs-CZ" b="1" dirty="0" smtClean="0"/>
          </a:p>
          <a:p>
            <a:r>
              <a:rPr lang="cs-CZ" dirty="0" smtClean="0"/>
              <a:t>TF/min.		80	       100                    110            120                          140</a:t>
            </a:r>
          </a:p>
          <a:p>
            <a:r>
              <a:rPr lang="cs-CZ" dirty="0" err="1" smtClean="0"/>
              <a:t>Sys</a:t>
            </a:r>
            <a:r>
              <a:rPr lang="cs-CZ" dirty="0" smtClean="0"/>
              <a:t>. TK </a:t>
            </a:r>
            <a:r>
              <a:rPr lang="cs-CZ" dirty="0" err="1" smtClean="0"/>
              <a:t>mmHg</a:t>
            </a:r>
            <a:r>
              <a:rPr lang="cs-CZ" dirty="0" smtClean="0"/>
              <a:t>     120                 100                    90              80                            70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Šokový index	0,67	        1,0                     1,2            1,5                            2,0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50047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Protišoková opatření – 5T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Teplo</a:t>
            </a:r>
          </a:p>
          <a:p>
            <a:r>
              <a:rPr lang="cs-CZ" sz="2400" dirty="0" smtClean="0"/>
              <a:t>Ticho</a:t>
            </a:r>
          </a:p>
          <a:p>
            <a:r>
              <a:rPr lang="cs-CZ" sz="2400" dirty="0" smtClean="0"/>
              <a:t>Tekutiny – nepodáváme</a:t>
            </a:r>
          </a:p>
          <a:p>
            <a:r>
              <a:rPr lang="cs-CZ" sz="2400" dirty="0" smtClean="0"/>
              <a:t>Transport</a:t>
            </a:r>
          </a:p>
          <a:p>
            <a:r>
              <a:rPr lang="cs-CZ" sz="2400" dirty="0" smtClean="0"/>
              <a:t>Tišení bolesti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13956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První pomoc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Protišoková poloha – zvednutí končetin do výšky asi 30 – 40 cm</a:t>
            </a:r>
          </a:p>
          <a:p>
            <a:r>
              <a:rPr lang="cs-CZ" sz="2400" dirty="0" smtClean="0"/>
              <a:t>Pokud máte podezření na poranění břicha – nohy zvedněte pokrčené</a:t>
            </a:r>
          </a:p>
          <a:p>
            <a:r>
              <a:rPr lang="cs-CZ" sz="2400" dirty="0" smtClean="0"/>
              <a:t>Sledujte tepovou frekvenci, krevní tlak, stav vědomí</a:t>
            </a:r>
          </a:p>
          <a:p>
            <a:r>
              <a:rPr lang="cs-CZ" sz="2400" dirty="0" smtClean="0"/>
              <a:t>Je potřeba pacienta přikrýt a izolovat od země</a:t>
            </a:r>
          </a:p>
          <a:p>
            <a:r>
              <a:rPr lang="cs-CZ" sz="2400" dirty="0" smtClean="0"/>
              <a:t>Nepodávat žádné tekutiny ani žádné prášky</a:t>
            </a:r>
          </a:p>
          <a:p>
            <a:r>
              <a:rPr lang="cs-CZ" sz="2400" dirty="0" smtClean="0"/>
              <a:t>Zajistíme životní funkce</a:t>
            </a:r>
          </a:p>
          <a:p>
            <a:r>
              <a:rPr lang="cs-CZ" sz="2400" dirty="0" smtClean="0"/>
              <a:t>Uklidníme postiženého</a:t>
            </a:r>
          </a:p>
          <a:p>
            <a:r>
              <a:rPr lang="cs-CZ" sz="2400" dirty="0" smtClean="0"/>
              <a:t>Zavádíme 5T</a:t>
            </a:r>
          </a:p>
          <a:p>
            <a:r>
              <a:rPr lang="cs-CZ" sz="2400" dirty="0" smtClean="0"/>
              <a:t>Voláme ZZS</a:t>
            </a:r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0152" y="2777068"/>
            <a:ext cx="4267200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8569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Krvácení, rány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u="sng" dirty="0" smtClean="0"/>
              <a:t>Podle intenzity: </a:t>
            </a:r>
            <a:r>
              <a:rPr lang="cs-CZ" sz="2400" dirty="0" smtClean="0"/>
              <a:t>malé, střední, velké</a:t>
            </a:r>
          </a:p>
          <a:p>
            <a:r>
              <a:rPr lang="cs-CZ" sz="2400" u="sng" dirty="0" smtClean="0"/>
              <a:t>Podle směru: </a:t>
            </a:r>
            <a:r>
              <a:rPr lang="cs-CZ" sz="2400" dirty="0"/>
              <a:t>v</a:t>
            </a:r>
            <a:r>
              <a:rPr lang="cs-CZ" sz="2400" dirty="0" smtClean="0"/>
              <a:t>nitřní, vnější</a:t>
            </a:r>
          </a:p>
          <a:p>
            <a:r>
              <a:rPr lang="cs-CZ" sz="2400" u="sng" dirty="0" smtClean="0"/>
              <a:t>Podle druhu: </a:t>
            </a:r>
            <a:r>
              <a:rPr lang="cs-CZ" sz="2400" dirty="0"/>
              <a:t>t</a:t>
            </a:r>
            <a:r>
              <a:rPr lang="cs-CZ" sz="2400" dirty="0" smtClean="0"/>
              <a:t>epenné</a:t>
            </a:r>
            <a:r>
              <a:rPr lang="cs-CZ" sz="2400" dirty="0"/>
              <a:t>, žilní, </a:t>
            </a:r>
            <a:r>
              <a:rPr lang="cs-CZ" sz="2400" dirty="0" smtClean="0"/>
              <a:t>vlásečnicové, smíšené</a:t>
            </a:r>
          </a:p>
          <a:p>
            <a:r>
              <a:rPr lang="cs-CZ" sz="2400" u="sng" dirty="0" smtClean="0"/>
              <a:t>Podle příčiny </a:t>
            </a:r>
            <a:r>
              <a:rPr lang="cs-CZ" sz="2400" dirty="0" smtClean="0"/>
              <a:t>– úrazové, neúrazové</a:t>
            </a:r>
            <a:endParaRPr lang="cs-CZ" sz="2400" dirty="0"/>
          </a:p>
          <a:p>
            <a:endParaRPr lang="cs-CZ" sz="2400" dirty="0"/>
          </a:p>
          <a:p>
            <a:r>
              <a:rPr lang="cs-CZ" sz="2400" dirty="0" smtClean="0"/>
              <a:t>Ztráta 10% - nepůsobí potíže</a:t>
            </a:r>
          </a:p>
          <a:p>
            <a:r>
              <a:rPr lang="cs-CZ" sz="2400" dirty="0" smtClean="0"/>
              <a:t>20 – 30% - rozvoj šoku</a:t>
            </a:r>
          </a:p>
          <a:p>
            <a:r>
              <a:rPr lang="cs-CZ" sz="2400" dirty="0" smtClean="0"/>
              <a:t>50% - smrt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77548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První pomoc u vnitřního krvácení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!!!Hrozí pozdní rozpoznání – je potřeba na něj myslet, pokud dochází ke zhoršení stavu postiženého!!!</a:t>
            </a:r>
          </a:p>
          <a:p>
            <a:r>
              <a:rPr lang="cs-CZ" sz="2400" u="sng" dirty="0" smtClean="0"/>
              <a:t>Příčiny: </a:t>
            </a:r>
            <a:r>
              <a:rPr lang="cs-CZ" sz="2400" dirty="0" smtClean="0"/>
              <a:t>tupá poranění břicha nebo hrudníku</a:t>
            </a:r>
          </a:p>
          <a:p>
            <a:r>
              <a:rPr lang="cs-CZ" sz="2400" u="sng" dirty="0" smtClean="0"/>
              <a:t>Příznaky: </a:t>
            </a:r>
            <a:r>
              <a:rPr lang="cs-CZ" sz="2400" dirty="0" smtClean="0"/>
              <a:t>bolestivost, rozvoj šoku</a:t>
            </a:r>
          </a:p>
          <a:p>
            <a:endParaRPr lang="cs-CZ" sz="2400" dirty="0" smtClean="0"/>
          </a:p>
          <a:p>
            <a:r>
              <a:rPr lang="cs-CZ" sz="2400" u="sng" dirty="0" smtClean="0"/>
              <a:t>První pomoc: </a:t>
            </a:r>
            <a:r>
              <a:rPr lang="cs-CZ" sz="2400" dirty="0" smtClean="0"/>
              <a:t>Protišoková opatření, chlazení poraněného místa, kontrola pacienta, ZZS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1263197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První pomoc při masivním krvácení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Stlačte ránu</a:t>
            </a:r>
          </a:p>
          <a:p>
            <a:r>
              <a:rPr lang="cs-CZ" sz="2400" dirty="0" smtClean="0"/>
              <a:t>Končetinu zvedněte nad úroveň srdce</a:t>
            </a:r>
          </a:p>
          <a:p>
            <a:r>
              <a:rPr lang="cs-CZ" sz="2400" dirty="0" smtClean="0"/>
              <a:t>Při tepenném krvácení – stlačíme nad ránou</a:t>
            </a:r>
          </a:p>
          <a:p>
            <a:r>
              <a:rPr lang="cs-CZ" sz="2400" dirty="0" smtClean="0"/>
              <a:t>Přiložíme tlakový obvaz – na periferii kontrolujeme puls</a:t>
            </a:r>
          </a:p>
          <a:p>
            <a:r>
              <a:rPr lang="cs-CZ" sz="2400" dirty="0"/>
              <a:t>Pokud prosakuje – přiložíme další vrstvu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9375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Tlakový obvaz a zaškrcovadlo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400" b="1" dirty="0" smtClean="0"/>
              <a:t>Tlakový obvaz má 3 vrstvy:</a:t>
            </a:r>
          </a:p>
          <a:p>
            <a:pPr lvl="1"/>
            <a:r>
              <a:rPr lang="cs-CZ" sz="2000" dirty="0" smtClean="0"/>
              <a:t>Sterilní krycí čtverec</a:t>
            </a:r>
          </a:p>
          <a:p>
            <a:pPr lvl="1"/>
            <a:r>
              <a:rPr lang="cs-CZ" sz="2000" dirty="0" smtClean="0"/>
              <a:t>Sterilní tlaková vrstva</a:t>
            </a:r>
          </a:p>
          <a:p>
            <a:pPr lvl="1"/>
            <a:r>
              <a:rPr lang="cs-CZ" sz="2000" dirty="0" smtClean="0"/>
              <a:t>Pevné otáčky obinadla</a:t>
            </a:r>
          </a:p>
          <a:p>
            <a:pPr lvl="1"/>
            <a:endParaRPr lang="cs-CZ" sz="2000" dirty="0"/>
          </a:p>
          <a:p>
            <a:pPr marL="201168" lvl="1" indent="0">
              <a:buNone/>
            </a:pPr>
            <a:r>
              <a:rPr lang="cs-CZ" sz="2000" dirty="0" smtClean="0"/>
              <a:t>Škrtidlo používáme při krvácení z končetinové tepny</a:t>
            </a:r>
          </a:p>
          <a:p>
            <a:pPr marL="201168" lvl="1" indent="0">
              <a:buNone/>
            </a:pPr>
            <a:r>
              <a:rPr lang="cs-CZ" sz="2000" dirty="0" smtClean="0"/>
              <a:t>Při krvácení z horní končetiny přikládáme na paži, při krvácení z dolní končetiny přikládáme na stehno</a:t>
            </a:r>
          </a:p>
          <a:p>
            <a:pPr marL="201168" lvl="1" indent="0">
              <a:buNone/>
            </a:pPr>
            <a:r>
              <a:rPr lang="cs-CZ" sz="2000" dirty="0" smtClean="0"/>
              <a:t>Přikládá se přes oděv, zaškrcujeme nad ránou vždy blíž k srdci</a:t>
            </a:r>
          </a:p>
          <a:p>
            <a:pPr marL="201168" lvl="1" indent="0">
              <a:buNone/>
            </a:pPr>
            <a:r>
              <a:rPr lang="cs-CZ" sz="2000" dirty="0" smtClean="0"/>
              <a:t>Nejdéle na hodinu, zaznamenejte čas přiložení</a:t>
            </a:r>
          </a:p>
          <a:p>
            <a:pPr marL="201168" lvl="1" indent="0">
              <a:buNone/>
            </a:pPr>
            <a:r>
              <a:rPr lang="cs-CZ" sz="2000" dirty="0" smtClean="0"/>
              <a:t>Zaškrcená končetina bude bledá, bez hmatného pulsu</a:t>
            </a:r>
          </a:p>
          <a:p>
            <a:pPr marL="201168" lvl="1" indent="0">
              <a:buNone/>
            </a:pPr>
            <a:r>
              <a:rPr lang="cs-CZ" sz="2000" dirty="0" smtClean="0"/>
              <a:t>Šíře škrtidla – alespoň 5 cm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3763" y="1845734"/>
            <a:ext cx="25527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1172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4608" y="247918"/>
            <a:ext cx="7748789" cy="5811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7054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První pomoc při velkých ranách na krku a krvácení z velkých žil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Riziko nasátí vzduchu a vzniku vzduchové embolie</a:t>
            </a:r>
          </a:p>
          <a:p>
            <a:endParaRPr lang="cs-CZ" sz="2400" dirty="0"/>
          </a:p>
          <a:p>
            <a:r>
              <a:rPr lang="cs-CZ" sz="2400" dirty="0" smtClean="0"/>
              <a:t>Ihned ránu neprodyšně přikryjte stlačením</a:t>
            </a:r>
          </a:p>
          <a:p>
            <a:r>
              <a:rPr lang="cs-CZ" sz="2400" dirty="0" smtClean="0"/>
              <a:t>Poraněného položte na zem – rána níž než srdce</a:t>
            </a:r>
          </a:p>
          <a:p>
            <a:r>
              <a:rPr lang="cs-CZ" sz="2400" dirty="0" smtClean="0"/>
              <a:t>Ránu stlačujte silnou, ale měkkou tlakovou vrstvou</a:t>
            </a:r>
          </a:p>
          <a:p>
            <a:r>
              <a:rPr lang="cs-CZ" sz="2400" dirty="0" smtClean="0"/>
              <a:t>Kontrolujte pulz na zápěstí</a:t>
            </a:r>
          </a:p>
          <a:p>
            <a:r>
              <a:rPr lang="cs-CZ" sz="2400" dirty="0" smtClean="0"/>
              <a:t>ZZS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0088071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První pomoc při ztrátových poraněních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Zastavte krvácení</a:t>
            </a:r>
          </a:p>
          <a:p>
            <a:r>
              <a:rPr lang="cs-CZ" sz="2400" dirty="0" smtClean="0"/>
              <a:t>Sterilně překrýt ránu</a:t>
            </a:r>
          </a:p>
          <a:p>
            <a:r>
              <a:rPr lang="cs-CZ" sz="2400" dirty="0" err="1" smtClean="0"/>
              <a:t>Amputát</a:t>
            </a:r>
            <a:r>
              <a:rPr lang="cs-CZ" sz="2400" dirty="0" smtClean="0"/>
              <a:t> zabalte do sterilní gázy a vložte do pevně zavřeného igelitového sáčku – vložíme do nádoby se studenou vodou nebo ledem</a:t>
            </a:r>
          </a:p>
          <a:p>
            <a:r>
              <a:rPr lang="cs-CZ" sz="2400" dirty="0" smtClean="0"/>
              <a:t>ZZS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503955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Drobné rány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Odstranění nečistot a cizích těles</a:t>
            </a:r>
          </a:p>
          <a:p>
            <a:r>
              <a:rPr lang="cs-CZ" sz="2400" dirty="0" smtClean="0"/>
              <a:t>Dezinfekce</a:t>
            </a:r>
          </a:p>
          <a:p>
            <a:r>
              <a:rPr lang="cs-CZ" sz="2400" dirty="0" smtClean="0"/>
              <a:t>Sterilní krytí</a:t>
            </a:r>
          </a:p>
          <a:p>
            <a:r>
              <a:rPr lang="cs-CZ" sz="2400" dirty="0" smtClean="0"/>
              <a:t>U hlubších ran – </a:t>
            </a:r>
            <a:r>
              <a:rPr lang="cs-CZ" sz="2400" dirty="0" err="1" smtClean="0"/>
              <a:t>leukosteh</a:t>
            </a:r>
            <a:r>
              <a:rPr lang="cs-CZ" sz="2400" dirty="0" smtClean="0"/>
              <a:t> </a:t>
            </a:r>
            <a:r>
              <a:rPr lang="cs-CZ" sz="2400" dirty="0" smtClean="0">
                <a:sym typeface="Wingdings" panose="05000000000000000000" pitchFamily="2" charset="2"/>
              </a:rPr>
              <a:t> chirurgie</a:t>
            </a:r>
          </a:p>
          <a:p>
            <a:r>
              <a:rPr lang="cs-CZ" sz="2400" dirty="0" smtClean="0">
                <a:sym typeface="Wingdings" panose="05000000000000000000" pitchFamily="2" charset="2"/>
              </a:rPr>
              <a:t>Pokud místo zarudne nebo se objeví hnis - chirurgie</a:t>
            </a:r>
            <a:endParaRPr lang="cs-CZ" sz="2400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34475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Krvácení z nosu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Postiženého posadíme a předkloníme</a:t>
            </a:r>
          </a:p>
          <a:p>
            <a:r>
              <a:rPr lang="cs-CZ" sz="2400" dirty="0" smtClean="0"/>
              <a:t>Stlačíme nosní křídla nebo necháme krev volně vytékat</a:t>
            </a:r>
          </a:p>
          <a:p>
            <a:r>
              <a:rPr lang="cs-CZ" sz="2400" dirty="0" smtClean="0"/>
              <a:t>Chladíme kořen nosu, v zátylku</a:t>
            </a:r>
          </a:p>
          <a:p>
            <a:r>
              <a:rPr lang="cs-CZ" sz="2400" dirty="0" smtClean="0"/>
              <a:t>Želatinová hubka – </a:t>
            </a:r>
            <a:r>
              <a:rPr lang="cs-CZ" sz="2400" dirty="0" err="1" smtClean="0"/>
              <a:t>Gelaspon</a:t>
            </a:r>
            <a:endParaRPr lang="cs-CZ" sz="2400" dirty="0" smtClean="0"/>
          </a:p>
          <a:p>
            <a:r>
              <a:rPr lang="cs-CZ" sz="2400" dirty="0" smtClean="0"/>
              <a:t>Neustane-li krvácení do 30 minut - ORL</a:t>
            </a:r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7480" y="1845734"/>
            <a:ext cx="3333750" cy="333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141010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ktiva">
  <a:themeElements>
    <a:clrScheme name="Retrospektiva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ktiv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k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294</TotalTime>
  <Words>682</Words>
  <Application>Microsoft Office PowerPoint</Application>
  <PresentationFormat>Širokoúhlá obrazovka</PresentationFormat>
  <Paragraphs>122</Paragraphs>
  <Slides>19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3" baseType="lpstr">
      <vt:lpstr>Calibri</vt:lpstr>
      <vt:lpstr>Calibri Light</vt:lpstr>
      <vt:lpstr>Wingdings</vt:lpstr>
      <vt:lpstr>Retrospektiva</vt:lpstr>
      <vt:lpstr>První pomoc</vt:lpstr>
      <vt:lpstr>Mdloba - kolaps</vt:lpstr>
      <vt:lpstr>Příčiny kolapsu</vt:lpstr>
      <vt:lpstr>První pomoc při kolapsu</vt:lpstr>
      <vt:lpstr>Šok</vt:lpstr>
      <vt:lpstr>Druhy šoku</vt:lpstr>
      <vt:lpstr>Fáze šoku</vt:lpstr>
      <vt:lpstr>Šokový index</vt:lpstr>
      <vt:lpstr>Protišoková opatření – 5T</vt:lpstr>
      <vt:lpstr>První pomoc</vt:lpstr>
      <vt:lpstr>Krvácení, rány</vt:lpstr>
      <vt:lpstr>První pomoc u vnitřního krvácení</vt:lpstr>
      <vt:lpstr>První pomoc při masivním krvácení</vt:lpstr>
      <vt:lpstr>Tlakový obvaz a zaškrcovadlo</vt:lpstr>
      <vt:lpstr>Prezentace aplikace PowerPoint</vt:lpstr>
      <vt:lpstr>První pomoc při velkých ranách na krku a krvácení z velkých žil</vt:lpstr>
      <vt:lpstr>První pomoc při ztrátových poraněních</vt:lpstr>
      <vt:lpstr>Drobné rány</vt:lpstr>
      <vt:lpstr>Krvácení z nosu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První pomoc</dc:title>
  <dc:creator>Alena Thorovska</dc:creator>
  <cp:lastModifiedBy>Alena Thorovska</cp:lastModifiedBy>
  <cp:revision>14</cp:revision>
  <dcterms:created xsi:type="dcterms:W3CDTF">2018-11-04T15:38:10Z</dcterms:created>
  <dcterms:modified xsi:type="dcterms:W3CDTF">2019-08-01T10:20:22Z</dcterms:modified>
</cp:coreProperties>
</file>