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77" r:id="rId5"/>
    <p:sldId id="259" r:id="rId6"/>
    <p:sldId id="264" r:id="rId7"/>
    <p:sldId id="260" r:id="rId8"/>
    <p:sldId id="261" r:id="rId9"/>
    <p:sldId id="265" r:id="rId10"/>
    <p:sldId id="262" r:id="rId11"/>
    <p:sldId id="266" r:id="rId12"/>
    <p:sldId id="263" r:id="rId13"/>
    <p:sldId id="274" r:id="rId14"/>
    <p:sldId id="275" r:id="rId15"/>
    <p:sldId id="267" r:id="rId16"/>
    <p:sldId id="269" r:id="rId17"/>
    <p:sldId id="270" r:id="rId18"/>
    <p:sldId id="272" r:id="rId19"/>
    <p:sldId id="273" r:id="rId20"/>
    <p:sldId id="276" r:id="rId21"/>
    <p:sldId id="278" r:id="rId22"/>
    <p:sldId id="280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45" d="100"/>
          <a:sy n="45" d="100"/>
        </p:scale>
        <p:origin x="762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10/12/2017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10/12/2017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10/12/2017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10/12/2017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new.truhla.cz/gymnazium/wp-content/uploads/20.-Velka_francouzsk_revoluce.pdf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eaktuality.cz/veda-technika/francouzsky-doktor-vynalezl-novy-popravci-nastroj-louison/" TargetMode="External"/><Relationship Id="rId3" Type="http://schemas.openxmlformats.org/officeDocument/2006/relationships/hyperlink" Target="https://www.lawlessfrench.com/expressions/liberte-egalite-fraternite/" TargetMode="External"/><Relationship Id="rId7" Type="http://schemas.openxmlformats.org/officeDocument/2006/relationships/hyperlink" Target="https://zpravy.aktualne.cz/zahranici/nova-fakta-ludvik-xvi-zemrel-statecne/r~i:article:123209/?redirected=1507795973" TargetMode="External"/><Relationship Id="rId2" Type="http://schemas.openxmlformats.org/officeDocument/2006/relationships/hyperlink" Target="https://cz.depositphotos.com/13297451/stock-photo-french-national-guard-uniforms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pload.wikimedia.org/wikipedia/commons/1/12/Robespierre.jpg" TargetMode="External"/><Relationship Id="rId5" Type="http://schemas.openxmlformats.org/officeDocument/2006/relationships/hyperlink" Target="https://en.wikipedia.org/wiki/File:Declaration_of_the_Rights_of_Man_and_of_the_Citizen_in_1789.jpg" TargetMode="External"/><Relationship Id="rId4" Type="http://schemas.openxmlformats.org/officeDocument/2006/relationships/hyperlink" Target="https://en.wikipedia.org/wiki/French_Revolution#/media/File:Prise_de_la_Bastille.jpg" TargetMode="External"/><Relationship Id="rId9" Type="http://schemas.openxmlformats.org/officeDocument/2006/relationships/hyperlink" Target="https://www.spectator.co.uk/2013/12/citizen-emperor-by-philip-dwyer-review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eflex.cz/clanek/zpravy/52167/nejvetsi-a-nejkrvavejsi-pred-dvema-stoletimi-se-odehrala-bitva-narodu-u-lipska.html" TargetMode="External"/><Relationship Id="rId2" Type="http://schemas.openxmlformats.org/officeDocument/2006/relationships/hyperlink" Target="http://napoleonoffrance.wgz.cz/rubriky/code-civi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s.wikipedia.org/wiki/V%C3%ADde%C5%88sk%C3%BD_kongres#/media/File:Map_congress_of_vienna.jpg" TargetMode="External"/><Relationship Id="rId4" Type="http://schemas.openxmlformats.org/officeDocument/2006/relationships/hyperlink" Target="https://leporelo.info/vidensky-kongr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233F0E-A83B-45EB-8184-FF8D5BBF8E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99523" y="922198"/>
            <a:ext cx="8637073" cy="2541431"/>
          </a:xfrm>
        </p:spPr>
        <p:txBody>
          <a:bodyPr>
            <a:normAutofit fontScale="90000"/>
          </a:bodyPr>
          <a:lstStyle/>
          <a:p>
            <a:r>
              <a:rPr lang="cs-CZ" dirty="0"/>
              <a:t>Velká francouzská revoluce, napoleonské války, vídeňský kongres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6B3BBD3-7C9B-436C-AD8F-B6AE7F51AD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7745" y="5346751"/>
            <a:ext cx="8637072" cy="977621"/>
          </a:xfrm>
        </p:spPr>
        <p:txBody>
          <a:bodyPr/>
          <a:lstStyle/>
          <a:p>
            <a:r>
              <a:rPr lang="cs-CZ" dirty="0"/>
              <a:t>Karolína </a:t>
            </a:r>
            <a:r>
              <a:rPr lang="cs-CZ" dirty="0" err="1"/>
              <a:t>svatoňová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6615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783CB60-42D1-4DC3-B45B-87B2A6C87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Velká francouzská revoluce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B9065A6B-6EC6-449F-8754-297B910B74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PROČ?</a:t>
            </a:r>
          </a:p>
          <a:p>
            <a:pPr lvl="1"/>
            <a:r>
              <a:rPr lang="cs-CZ" dirty="0"/>
              <a:t>Francie v 16. – 18. st.</a:t>
            </a:r>
          </a:p>
          <a:p>
            <a:pPr lvl="1"/>
            <a:r>
              <a:rPr lang="cs-CZ" dirty="0"/>
              <a:t>osvícenství</a:t>
            </a:r>
          </a:p>
          <a:p>
            <a:pPr lvl="1"/>
            <a:r>
              <a:rPr lang="cs-CZ" dirty="0"/>
              <a:t>finanční situace</a:t>
            </a:r>
          </a:p>
          <a:p>
            <a:pPr lvl="1"/>
            <a:r>
              <a:rPr lang="cs-CZ" dirty="0"/>
              <a:t>stavovské rozdělení</a:t>
            </a:r>
          </a:p>
          <a:p>
            <a:pPr lvl="1"/>
            <a:r>
              <a:rPr lang="cs-CZ" dirty="0"/>
              <a:t>americká válka za nezávislost</a:t>
            </a:r>
          </a:p>
          <a:p>
            <a:pPr lvl="1"/>
            <a:r>
              <a:rPr lang="cs-CZ" dirty="0"/>
              <a:t>hladomor, přírodní podmínky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8C834FA4-0CF0-43CE-A3DC-94985126C8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5734" y="2256473"/>
            <a:ext cx="2191576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538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A1E313-1526-4699-87ED-DEE47EA06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Velká francouzská revoluce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59965D87-A108-470F-A6CE-4C78CD9F14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PRŮBĚH</a:t>
            </a:r>
          </a:p>
          <a:p>
            <a:pPr lvl="1"/>
            <a:r>
              <a:rPr lang="cs-CZ" dirty="0"/>
              <a:t>1789 – nespokojenost, zadluženost, státní bankrot (1788), potřeba změny</a:t>
            </a:r>
          </a:p>
          <a:p>
            <a:pPr lvl="1"/>
            <a:r>
              <a:rPr lang="cs-CZ" dirty="0"/>
              <a:t>Jacques de </a:t>
            </a:r>
            <a:r>
              <a:rPr lang="cs-CZ" dirty="0" err="1"/>
              <a:t>Turgot</a:t>
            </a:r>
            <a:r>
              <a:rPr lang="cs-CZ" dirty="0"/>
              <a:t>, Jacques </a:t>
            </a:r>
            <a:r>
              <a:rPr lang="cs-CZ" dirty="0" err="1"/>
              <a:t>Necker</a:t>
            </a:r>
            <a:endParaRPr lang="cs-CZ" dirty="0"/>
          </a:p>
          <a:p>
            <a:pPr lvl="1"/>
            <a:r>
              <a:rPr lang="cs-CZ" dirty="0"/>
              <a:t>5/1789 – Národní shromáždění stavů ve Versailles </a:t>
            </a:r>
          </a:p>
          <a:p>
            <a:pPr lvl="2"/>
            <a:r>
              <a:rPr lang="cs-CZ" dirty="0"/>
              <a:t>„hlasování“ o změnách</a:t>
            </a:r>
          </a:p>
          <a:p>
            <a:pPr lvl="1"/>
            <a:r>
              <a:rPr lang="cs-CZ" dirty="0"/>
              <a:t>17. 6. 1789 – Ústavodárné shromáždění </a:t>
            </a:r>
          </a:p>
          <a:p>
            <a:pPr lvl="2"/>
            <a:r>
              <a:rPr lang="cs-CZ" dirty="0"/>
              <a:t>třetí stav reprezentuje většinu lidu, nerozpustí se, dokud </a:t>
            </a:r>
          </a:p>
          <a:p>
            <a:pPr marL="914400" lvl="2" indent="0">
              <a:buNone/>
            </a:pPr>
            <a:r>
              <a:rPr lang="cs-CZ" dirty="0"/>
              <a:t>nedosáhnou svého</a:t>
            </a:r>
          </a:p>
        </p:txBody>
      </p:sp>
    </p:spTree>
    <p:extLst>
      <p:ext uri="{BB962C8B-B14F-4D97-AF65-F5344CB8AC3E}">
        <p14:creationId xmlns:p14="http://schemas.microsoft.com/office/powerpoint/2010/main" val="1870623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E9841B8-E046-44A2-AD6B-136D8B737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>
            <a:extLst>
              <a:ext uri="{FF2B5EF4-FFF2-40B4-BE49-F238E27FC236}">
                <a16:creationId xmlns:a16="http://schemas.microsoft.com/office/drawing/2014/main" id="{C00901A1-4A07-4F01-B658-88C6F6C57F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82445" y="512971"/>
            <a:ext cx="7972478" cy="5164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9845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1BD4564-F0BD-4C66-8339-FFB273165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Velká francouzská revoluce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CB49D8E3-8A3A-4BCF-BA7E-F6E70B8DE5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14. 7. 1789 – dobytí Bastily</a:t>
            </a:r>
          </a:p>
          <a:p>
            <a:r>
              <a:rPr lang="cs-CZ" dirty="0"/>
              <a:t>vznik komun, národních gard</a:t>
            </a:r>
          </a:p>
          <a:p>
            <a:r>
              <a:rPr lang="cs-CZ" dirty="0"/>
              <a:t>období  tzv.  Velkého strachu</a:t>
            </a:r>
          </a:p>
          <a:p>
            <a:r>
              <a:rPr lang="cs-CZ" dirty="0"/>
              <a:t>4. 8. 1789 – srpnové dekrety</a:t>
            </a:r>
          </a:p>
          <a:p>
            <a:r>
              <a:rPr lang="cs-CZ" dirty="0"/>
              <a:t>26. 8. 1789 – Deklarace práv občana a člověka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727D6DA-5154-4DB1-B456-22766FF04F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7389" y="2772740"/>
            <a:ext cx="3997465" cy="2693605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6219E01-2D54-4F56-B766-3C4B5FA405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5123" y="4734960"/>
            <a:ext cx="3177207" cy="1866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5117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5A3C0E4-0DE9-45DF-860F-C868F3258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>
            <a:extLst>
              <a:ext uri="{FF2B5EF4-FFF2-40B4-BE49-F238E27FC236}">
                <a16:creationId xmlns:a16="http://schemas.microsoft.com/office/drawing/2014/main" id="{6EF9533D-B42F-4873-97D0-08FCA5C426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8428" y="511174"/>
            <a:ext cx="5922372" cy="4426619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0092A9B-4CF5-4E45-B204-BF81E1B9F7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4650" y="511174"/>
            <a:ext cx="5715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176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0087482-C034-492B-8968-C40DF21E2D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Velká francouzská revoluce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97EE410-5AC7-46C6-B86A-96BB5998E3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král v Paříži</a:t>
            </a:r>
          </a:p>
          <a:p>
            <a:r>
              <a:rPr lang="cs-CZ" dirty="0"/>
              <a:t>9/1791 – nová ústava (Francie konstituční monarchií)</a:t>
            </a:r>
          </a:p>
          <a:p>
            <a:r>
              <a:rPr lang="cs-CZ" dirty="0"/>
              <a:t>Rakousko + Prusko X Francie </a:t>
            </a:r>
            <a:r>
              <a:rPr lang="cs-CZ" dirty="0">
                <a:sym typeface="Wingdings" panose="05000000000000000000" pitchFamily="2" charset="2"/>
              </a:rPr>
              <a:t> </a:t>
            </a:r>
            <a:r>
              <a:rPr lang="cs-CZ" dirty="0" err="1">
                <a:sym typeface="Wingdings" panose="05000000000000000000" pitchFamily="2" charset="2"/>
              </a:rPr>
              <a:t>pilnické</a:t>
            </a:r>
            <a:r>
              <a:rPr lang="cs-CZ" dirty="0">
                <a:sym typeface="Wingdings" panose="05000000000000000000" pitchFamily="2" charset="2"/>
              </a:rPr>
              <a:t> dohody  válka </a:t>
            </a:r>
          </a:p>
          <a:p>
            <a:r>
              <a:rPr lang="cs-CZ" dirty="0">
                <a:sym typeface="Wingdings" panose="05000000000000000000" pitchFamily="2" charset="2"/>
              </a:rPr>
              <a:t>spory o formu státu – konstituční monarchie x republika</a:t>
            </a:r>
          </a:p>
          <a:p>
            <a:r>
              <a:rPr lang="cs-CZ" dirty="0">
                <a:sym typeface="Wingdings" panose="05000000000000000000" pitchFamily="2" charset="2"/>
              </a:rPr>
              <a:t>převrat – král uvězněn, republika, místo parlamentu Konvent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53806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51EC691-D827-4396-86AB-5D5B23BAD9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Velká francouzská revoluce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8B8C0AC-5F6B-4655-9040-87BEAB2F34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transformace Národního shromáždění na Konvent (volební právo všichni muži)</a:t>
            </a:r>
          </a:p>
          <a:p>
            <a:r>
              <a:rPr lang="cs-CZ" dirty="0"/>
              <a:t>strach a teror v Paříži</a:t>
            </a:r>
          </a:p>
          <a:p>
            <a:r>
              <a:rPr lang="cs-CZ" dirty="0"/>
              <a:t>girondisté X jakobíni</a:t>
            </a:r>
          </a:p>
          <a:p>
            <a:r>
              <a:rPr lang="cs-CZ" dirty="0"/>
              <a:t>1793 – převrat, moci se ujímají jakobíni (Robespierre)</a:t>
            </a:r>
          </a:p>
          <a:p>
            <a:pPr lvl="1"/>
            <a:r>
              <a:rPr lang="cs-CZ" dirty="0"/>
              <a:t>Výbor veřejného blaha, výbory bdělosti</a:t>
            </a:r>
          </a:p>
          <a:p>
            <a:r>
              <a:rPr lang="cs-CZ" dirty="0"/>
              <a:t>poprava krále </a:t>
            </a:r>
          </a:p>
        </p:txBody>
      </p:sp>
    </p:spTree>
    <p:extLst>
      <p:ext uri="{BB962C8B-B14F-4D97-AF65-F5344CB8AC3E}">
        <p14:creationId xmlns:p14="http://schemas.microsoft.com/office/powerpoint/2010/main" val="2071000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B6F154A-DC18-490C-9239-04047C2C5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>
            <a:extLst>
              <a:ext uri="{FF2B5EF4-FFF2-40B4-BE49-F238E27FC236}">
                <a16:creationId xmlns:a16="http://schemas.microsoft.com/office/drawing/2014/main" id="{1728F46B-EDC0-471A-883C-40266A984B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812" y="950119"/>
            <a:ext cx="2814638" cy="376138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FB4B412E-3E41-40F0-8A62-02BC07D4D6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3111" y="609600"/>
            <a:ext cx="3378339" cy="4803576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2B90177A-3259-468B-8E6A-B5B912868D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9611" y="950119"/>
            <a:ext cx="3026759" cy="3874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7762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597407D-74EA-46B7-AF06-F5D867F29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Velká francouzská revoluce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4A9C103-2989-4C10-A8AA-91BC4DBD12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jakobínská hrůzovláda</a:t>
            </a:r>
          </a:p>
          <a:p>
            <a:r>
              <a:rPr lang="cs-CZ" dirty="0"/>
              <a:t>vyhnání nepřátel ze země</a:t>
            </a:r>
          </a:p>
          <a:p>
            <a:r>
              <a:rPr lang="cs-CZ" dirty="0"/>
              <a:t>1794 sám Robespierre obžalován a popraven</a:t>
            </a:r>
          </a:p>
          <a:p>
            <a:r>
              <a:rPr lang="cs-CZ" dirty="0"/>
              <a:t>pětičlenné direktorium X prorevoluční přívrženci i roajalisté </a:t>
            </a:r>
          </a:p>
          <a:p>
            <a:r>
              <a:rPr lang="cs-CZ" dirty="0"/>
              <a:t>1795 – povstání potlačené Napoleonem Bonaparte</a:t>
            </a:r>
          </a:p>
          <a:p>
            <a:r>
              <a:rPr lang="cs-CZ" dirty="0"/>
              <a:t>Napoleonův vzestup k moci </a:t>
            </a:r>
          </a:p>
        </p:txBody>
      </p:sp>
    </p:spTree>
    <p:extLst>
      <p:ext uri="{BB962C8B-B14F-4D97-AF65-F5344CB8AC3E}">
        <p14:creationId xmlns:p14="http://schemas.microsoft.com/office/powerpoint/2010/main" val="31899373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3862AED-136E-42DF-B12F-32B8D7E4C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>
            <a:extLst>
              <a:ext uri="{FF2B5EF4-FFF2-40B4-BE49-F238E27FC236}">
                <a16:creationId xmlns:a16="http://schemas.microsoft.com/office/drawing/2014/main" id="{AFE59C6B-9ECC-4012-B0BE-3DFA2A5B55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73196" y="587375"/>
            <a:ext cx="7385154" cy="4919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8843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1BF8BB-D290-447C-8FFB-206AFA5EA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Napoleon </a:t>
            </a:r>
            <a:r>
              <a:rPr lang="cs-CZ" dirty="0" err="1"/>
              <a:t>bonaparte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C06129F-871C-47A0-98BA-610D5F825A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skvělý vojenský vůdce </a:t>
            </a:r>
          </a:p>
          <a:p>
            <a:r>
              <a:rPr lang="cs-CZ" dirty="0"/>
              <a:t>1799 – převrat, nastolení triumvirátu, Bonaparte první konzul</a:t>
            </a:r>
          </a:p>
          <a:p>
            <a:r>
              <a:rPr lang="cs-CZ" dirty="0"/>
              <a:t>stabilizace země, obliba</a:t>
            </a:r>
          </a:p>
          <a:p>
            <a:r>
              <a:rPr lang="cs-CZ" dirty="0"/>
              <a:t>1802 – </a:t>
            </a:r>
            <a:r>
              <a:rPr lang="cs-CZ" dirty="0" err="1"/>
              <a:t>plebejscit</a:t>
            </a:r>
            <a:r>
              <a:rPr lang="cs-CZ" dirty="0"/>
              <a:t>, doživotní konzul </a:t>
            </a:r>
          </a:p>
          <a:p>
            <a:r>
              <a:rPr lang="cs-CZ" dirty="0"/>
              <a:t>1803 – prodej Louisiany</a:t>
            </a:r>
          </a:p>
          <a:p>
            <a:r>
              <a:rPr lang="cs-CZ" dirty="0"/>
              <a:t>1804 – císařství, </a:t>
            </a:r>
            <a:r>
              <a:rPr lang="cs-CZ" dirty="0" err="1"/>
              <a:t>Code</a:t>
            </a:r>
            <a:r>
              <a:rPr lang="cs-CZ" dirty="0"/>
              <a:t> Civil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2A885A06-C93A-438A-87B6-8003288BD1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7456" y="2214147"/>
            <a:ext cx="2362200" cy="3781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771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D0FB89D-F7B0-4382-B666-E40D79586C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napoleon </a:t>
            </a:r>
            <a:r>
              <a:rPr lang="cs-CZ" dirty="0" err="1"/>
              <a:t>bonaparte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17D0185-6DE5-4898-9D1B-968E30DB26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nová </a:t>
            </a:r>
            <a:r>
              <a:rPr lang="cs-CZ" dirty="0" err="1"/>
              <a:t>protinapoleonská</a:t>
            </a:r>
            <a:r>
              <a:rPr lang="cs-CZ" dirty="0"/>
              <a:t> koalice – 1805 </a:t>
            </a:r>
            <a:r>
              <a:rPr lang="cs-CZ" dirty="0" err="1"/>
              <a:t>Trafalgar</a:t>
            </a:r>
            <a:r>
              <a:rPr lang="cs-CZ" dirty="0"/>
              <a:t>, Slavkov</a:t>
            </a:r>
          </a:p>
          <a:p>
            <a:r>
              <a:rPr lang="cs-CZ" dirty="0"/>
              <a:t>1806 – konec Svaté říše římské </a:t>
            </a:r>
            <a:r>
              <a:rPr lang="cs-CZ" dirty="0">
                <a:sym typeface="Wingdings" panose="05000000000000000000" pitchFamily="2" charset="2"/>
              </a:rPr>
              <a:t> Rýnský spolek</a:t>
            </a:r>
          </a:p>
          <a:p>
            <a:r>
              <a:rPr lang="cs-CZ" dirty="0">
                <a:sym typeface="Wingdings" panose="05000000000000000000" pitchFamily="2" charset="2"/>
              </a:rPr>
              <a:t>kontinentální blokáda</a:t>
            </a:r>
          </a:p>
          <a:p>
            <a:r>
              <a:rPr lang="cs-CZ" dirty="0">
                <a:sym typeface="Wingdings" panose="05000000000000000000" pitchFamily="2" charset="2"/>
              </a:rPr>
              <a:t>výprava do Ruska – </a:t>
            </a:r>
            <a:r>
              <a:rPr lang="cs-CZ" dirty="0" err="1">
                <a:sym typeface="Wingdings" panose="05000000000000000000" pitchFamily="2" charset="2"/>
              </a:rPr>
              <a:t>Borodin</a:t>
            </a:r>
            <a:r>
              <a:rPr lang="cs-CZ" dirty="0">
                <a:sym typeface="Wingdings" panose="05000000000000000000" pitchFamily="2" charset="2"/>
              </a:rPr>
              <a:t>, </a:t>
            </a:r>
            <a:r>
              <a:rPr lang="cs-CZ" dirty="0" err="1">
                <a:sym typeface="Wingdings" panose="05000000000000000000" pitchFamily="2" charset="2"/>
              </a:rPr>
              <a:t>Kutuzov</a:t>
            </a:r>
            <a:endParaRPr lang="cs-CZ" dirty="0">
              <a:sym typeface="Wingdings" panose="05000000000000000000" pitchFamily="2" charset="2"/>
            </a:endParaRPr>
          </a:p>
          <a:p>
            <a:pPr lvl="1"/>
            <a:r>
              <a:rPr lang="cs-CZ" dirty="0">
                <a:sym typeface="Wingdings" panose="05000000000000000000" pitchFamily="2" charset="2"/>
              </a:rPr>
              <a:t>neúspěch</a:t>
            </a:r>
          </a:p>
          <a:p>
            <a:r>
              <a:rPr lang="cs-CZ" dirty="0">
                <a:sym typeface="Wingdings" panose="05000000000000000000" pitchFamily="2" charset="2"/>
              </a:rPr>
              <a:t>1813 – Lipsko</a:t>
            </a:r>
          </a:p>
          <a:p>
            <a:r>
              <a:rPr lang="cs-CZ" dirty="0">
                <a:sym typeface="Wingdings" panose="05000000000000000000" pitchFamily="2" charset="2"/>
              </a:rPr>
              <a:t>1814 – abdikace  </a:t>
            </a:r>
            <a:r>
              <a:rPr lang="cs-CZ" dirty="0" err="1">
                <a:sym typeface="Wingdings" panose="05000000000000000000" pitchFamily="2" charset="2"/>
              </a:rPr>
              <a:t>Elba</a:t>
            </a:r>
            <a:r>
              <a:rPr lang="cs-CZ" dirty="0">
                <a:sym typeface="Wingdings" panose="05000000000000000000" pitchFamily="2" charset="2"/>
              </a:rPr>
              <a:t>  druhé císařství  sv. Helena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16480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1721539-F167-42A6-AAF1-FD9BCB05A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>
            <a:extLst>
              <a:ext uri="{FF2B5EF4-FFF2-40B4-BE49-F238E27FC236}">
                <a16:creationId xmlns:a16="http://schemas.microsoft.com/office/drawing/2014/main" id="{D90800D3-F1FC-48CC-86E0-F6D8B9C1AF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68572" y="804519"/>
            <a:ext cx="9369287" cy="4868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3424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D89E100-3F89-44D0-B0FA-BAE8D1E9C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Vídeňský kongres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F573429-6E15-4531-8C94-4D7F887C7A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1814/1815</a:t>
            </a:r>
          </a:p>
          <a:p>
            <a:r>
              <a:rPr lang="cs-CZ" dirty="0"/>
              <a:t>potřeba uspořádání ponapoleonské Evropy</a:t>
            </a:r>
          </a:p>
          <a:p>
            <a:r>
              <a:rPr lang="cs-CZ" dirty="0"/>
              <a:t>velké množství evropských zemí, hlavní slovo ale 4 vítězné mocnosti</a:t>
            </a:r>
          </a:p>
          <a:p>
            <a:r>
              <a:rPr lang="cs-CZ" dirty="0"/>
              <a:t>důsledky pro Francii:</a:t>
            </a:r>
          </a:p>
          <a:p>
            <a:pPr lvl="1"/>
            <a:r>
              <a:rPr lang="cs-CZ" dirty="0"/>
              <a:t>ztráta územních zisků</a:t>
            </a:r>
          </a:p>
          <a:p>
            <a:pPr lvl="1"/>
            <a:r>
              <a:rPr lang="cs-CZ" dirty="0"/>
              <a:t>návrat uměleckých děl</a:t>
            </a:r>
          </a:p>
          <a:p>
            <a:pPr lvl="1"/>
            <a:r>
              <a:rPr lang="cs-CZ" dirty="0"/>
              <a:t>700 milionů franků reparace</a:t>
            </a:r>
          </a:p>
          <a:p>
            <a:pPr lvl="1"/>
            <a:r>
              <a:rPr lang="cs-CZ" dirty="0"/>
              <a:t>150 000 spojeneckých vojáků na hranicích </a:t>
            </a:r>
          </a:p>
        </p:txBody>
      </p:sp>
    </p:spTree>
    <p:extLst>
      <p:ext uri="{BB962C8B-B14F-4D97-AF65-F5344CB8AC3E}">
        <p14:creationId xmlns:p14="http://schemas.microsoft.com/office/powerpoint/2010/main" val="40021796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54A048A-11C3-489D-9A12-F1B6A98B6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Vídeňský kongres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E2D80F5-E976-4047-BDC6-F489B0178E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9. 6. 1815 – závěrečná dohoda</a:t>
            </a:r>
          </a:p>
          <a:p>
            <a:pPr lvl="1"/>
            <a:r>
              <a:rPr lang="cs-CZ" dirty="0"/>
              <a:t>návrat dynastií na trůn (Bourboni, Ludvík XVIII.)</a:t>
            </a:r>
          </a:p>
          <a:p>
            <a:pPr lvl="1"/>
            <a:r>
              <a:rPr lang="cs-CZ" dirty="0"/>
              <a:t>předrevoluční poměry</a:t>
            </a:r>
          </a:p>
          <a:p>
            <a:pPr lvl="1"/>
            <a:r>
              <a:rPr lang="cs-CZ" dirty="0"/>
              <a:t>nové státy, změny území</a:t>
            </a:r>
          </a:p>
          <a:p>
            <a:pPr lvl="2"/>
            <a:r>
              <a:rPr lang="cs-CZ" dirty="0"/>
              <a:t>Německý spolek</a:t>
            </a:r>
          </a:p>
          <a:p>
            <a:pPr lvl="2"/>
            <a:r>
              <a:rPr lang="cs-CZ" dirty="0"/>
              <a:t>Polské království </a:t>
            </a:r>
            <a:r>
              <a:rPr lang="cs-CZ" dirty="0">
                <a:sym typeface="Wingdings" panose="05000000000000000000" pitchFamily="2" charset="2"/>
              </a:rPr>
              <a:t> Rusko, Rusko získalo dále i Finsko </a:t>
            </a:r>
          </a:p>
          <a:p>
            <a:pPr lvl="2"/>
            <a:r>
              <a:rPr lang="cs-CZ" dirty="0">
                <a:sym typeface="Wingdings" panose="05000000000000000000" pitchFamily="2" charset="2"/>
              </a:rPr>
              <a:t>Rakousko – zisk severní Itálie, Dalmácie</a:t>
            </a:r>
          </a:p>
          <a:p>
            <a:pPr lvl="2"/>
            <a:r>
              <a:rPr lang="cs-CZ" dirty="0">
                <a:sym typeface="Wingdings" panose="05000000000000000000" pitchFamily="2" charset="2"/>
              </a:rPr>
              <a:t>Prusko – zisk Porýní</a:t>
            </a:r>
          </a:p>
          <a:p>
            <a:pPr lvl="2"/>
            <a:r>
              <a:rPr lang="cs-CZ" dirty="0">
                <a:sym typeface="Wingdings" panose="05000000000000000000" pitchFamily="2" charset="2"/>
              </a:rPr>
              <a:t>Švédsko – zisk Norska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35881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94442B-F792-4910-9E71-7AF4A489B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Vídeňský kongres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C6F01E68-EDC4-4484-863C-14A2C33CF4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důsledky: </a:t>
            </a:r>
          </a:p>
          <a:p>
            <a:pPr lvl="1"/>
            <a:r>
              <a:rPr lang="cs-CZ" dirty="0"/>
              <a:t>vznik Svaté aliance – Rusko, Prusko, Rakousko</a:t>
            </a:r>
          </a:p>
          <a:p>
            <a:pPr lvl="1"/>
            <a:r>
              <a:rPr lang="cs-CZ" dirty="0"/>
              <a:t>územní změny</a:t>
            </a:r>
          </a:p>
          <a:p>
            <a:pPr lvl="1"/>
            <a:r>
              <a:rPr lang="cs-CZ" dirty="0"/>
              <a:t>potlačení prorevolučních myšlenek </a:t>
            </a:r>
            <a:r>
              <a:rPr lang="cs-CZ" dirty="0">
                <a:sym typeface="Wingdings" panose="05000000000000000000" pitchFamily="2" charset="2"/>
              </a:rPr>
              <a:t> vznik tajných spolků a iniciativ</a:t>
            </a:r>
          </a:p>
          <a:p>
            <a:pPr lvl="1"/>
            <a:r>
              <a:rPr lang="cs-CZ" dirty="0">
                <a:sym typeface="Wingdings" panose="05000000000000000000" pitchFamily="2" charset="2"/>
              </a:rPr>
              <a:t>1830 – rozpad absolutismu ve Francii</a:t>
            </a:r>
          </a:p>
          <a:p>
            <a:pPr lvl="1"/>
            <a:r>
              <a:rPr lang="cs-CZ" dirty="0">
                <a:sym typeface="Wingdings" panose="05000000000000000000" pitchFamily="2" charset="2"/>
              </a:rPr>
              <a:t>Latinská Amerika – nezávislost španělských kolonií</a:t>
            </a:r>
          </a:p>
          <a:p>
            <a:pPr lvl="1"/>
            <a:r>
              <a:rPr lang="cs-CZ" dirty="0">
                <a:sym typeface="Wingdings" panose="05000000000000000000" pitchFamily="2" charset="2"/>
              </a:rPr>
              <a:t>rozpad Nizozemí a vznik Belgie</a:t>
            </a:r>
          </a:p>
          <a:p>
            <a:pPr lvl="1"/>
            <a:r>
              <a:rPr lang="cs-CZ" dirty="0">
                <a:sym typeface="Wingdings" panose="05000000000000000000" pitchFamily="2" charset="2"/>
              </a:rPr>
              <a:t>revoluce 1848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41995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1CD6C5-EE30-4E33-BE8A-837BEBAD0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>
            <a:extLst>
              <a:ext uri="{FF2B5EF4-FFF2-40B4-BE49-F238E27FC236}">
                <a16:creationId xmlns:a16="http://schemas.microsoft.com/office/drawing/2014/main" id="{D32F6FE4-9B80-4EB0-AE4B-BF6D218AA6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20348" y="1478549"/>
            <a:ext cx="7560986" cy="3901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7118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16B492D-8CA6-4A40-9ECD-E72909070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>
            <a:extLst>
              <a:ext uri="{FF2B5EF4-FFF2-40B4-BE49-F238E27FC236}">
                <a16:creationId xmlns:a16="http://schemas.microsoft.com/office/drawing/2014/main" id="{6F07A12A-614A-4913-8ADD-23709F5C4B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94918" y="611395"/>
            <a:ext cx="7028748" cy="5443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694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86DF332-07B3-44BD-8B95-E7FF28BBA5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zdroje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E9E3C0F9-209D-4A47-9B50-451F47C5D0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/>
              <a:t>PEČENKA, Marek. Encyklopedie moderní historie. 3. </a:t>
            </a:r>
            <a:r>
              <a:rPr lang="cs-CZ" dirty="0" err="1"/>
              <a:t>rozšíř</a:t>
            </a:r>
            <a:r>
              <a:rPr lang="cs-CZ" dirty="0"/>
              <a:t>. vyd. Praha: </a:t>
            </a:r>
            <a:r>
              <a:rPr lang="cs-CZ" dirty="0" err="1"/>
              <a:t>Libri</a:t>
            </a:r>
            <a:r>
              <a:rPr lang="cs-CZ" dirty="0"/>
              <a:t>, 1999. ISBN 978-80-85983-95-1.</a:t>
            </a:r>
          </a:p>
          <a:p>
            <a:r>
              <a:rPr lang="cs-CZ" dirty="0"/>
              <a:t>HORA-HOŘEJŠ, Petr. Toulky českou minulostí. Praha: Baronet, 1996. ISBN 80-85890-94-1.</a:t>
            </a:r>
          </a:p>
          <a:p>
            <a:r>
              <a:rPr lang="cs-CZ" dirty="0"/>
              <a:t>Evropa po Vídeňském kongresu (1815 - 1848) [online]. , 7 [cit. 2017-10-10]. Dostupné z: http://new.truhla.cz/gymnazium/wp-content/uploads/22.-Evropa_po_VK.pdf</a:t>
            </a:r>
          </a:p>
          <a:p>
            <a:r>
              <a:rPr lang="cs-CZ" dirty="0"/>
              <a:t>Velká francouzská revoluce [online]. , 11 [cit. 2017-10-10]. Dostupné z: </a:t>
            </a:r>
            <a:r>
              <a:rPr lang="cs-CZ" dirty="0">
                <a:hlinkClick r:id="rId2"/>
              </a:rPr>
              <a:t>http://new.truhla.cz/gymnazium/wp-content/uploads/20.-Velka_francouzsk_revoluce.pdf</a:t>
            </a:r>
            <a:endParaRPr lang="cs-CZ" dirty="0"/>
          </a:p>
          <a:p>
            <a:r>
              <a:rPr lang="it-IT" i="1" dirty="0"/>
              <a:t>Napoleonské války</a:t>
            </a:r>
            <a:r>
              <a:rPr lang="it-IT" dirty="0"/>
              <a:t> [online]. , 9 [cit. 2017-10-10]. Dostupné z: http://new.truhla.cz/gymnazium/wp-content/uploads/NB_ucebnice.pdf</a:t>
            </a:r>
          </a:p>
          <a:p>
            <a:r>
              <a:rPr lang="cs-CZ" dirty="0"/>
              <a:t>OBRÁZKY (v pořadí výstupu)</a:t>
            </a:r>
          </a:p>
          <a:p>
            <a:pPr lvl="1"/>
            <a:r>
              <a:rPr lang="it-IT" dirty="0"/>
              <a:t>První strana Diderotovy a d'Alembertovy Encyklopedie [online]. In: . [cit. 2017-10-10]. Dostupné z: https://cs.wikipedia.org/wiki/Osv%C3%ADcenstv%C3%AD#/media/File:Encyclopedie_de_D%27Alembert_et_Diderot_-_Premiere_Page_-_ENC_1-NA5.jpg</a:t>
            </a:r>
          </a:p>
          <a:p>
            <a:pPr lvl="1"/>
            <a:r>
              <a:rPr lang="it-IT" dirty="0"/>
              <a:t>Pravděpodobně Jacques-Louis David, nedokončený náčrt, muzeum Carnavalet v Paříži, 1790 [online]. In: . [cit. 2017-10-12]. Dostupné z: http://www.herodotos.cz/1715-1815/slib-micovne-1789/</a:t>
            </a:r>
          </a:p>
          <a:p>
            <a:pPr lvl="1"/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0838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0A5E486-457D-4100-915B-143C88F49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zdroje</a:t>
            </a:r>
            <a:br>
              <a:rPr lang="cs-CZ" dirty="0"/>
            </a:b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9634D0F-640A-42E4-B473-B8EB72AF53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/>
              <a:t>Francouzské uniformy národní gardy [online]. In: . [cit. 2017-10-12]. Dostupné z: </a:t>
            </a:r>
            <a:r>
              <a:rPr lang="cs-CZ" dirty="0">
                <a:hlinkClick r:id="rId2"/>
              </a:rPr>
              <a:t>https://cz.depositphotos.com/13297451/stock-photo-french-national-guard-uniforms.html</a:t>
            </a:r>
            <a:endParaRPr lang="cs-CZ" dirty="0"/>
          </a:p>
          <a:p>
            <a:r>
              <a:rPr lang="en-US" dirty="0"/>
              <a:t>Liberty, Equality, Fraternity (brotherhood) [online]. In: . [cit. 2017-10-12].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3"/>
              </a:rPr>
              <a:t>https://www.lawlessfrench.com/expressions/liberte-egalite-fraternite/</a:t>
            </a:r>
            <a:endParaRPr lang="cs-CZ" dirty="0"/>
          </a:p>
          <a:p>
            <a:r>
              <a:rPr lang="en-US" dirty="0"/>
              <a:t>"The Storming of the Bastille" [online]. In: . [cit. 2017-10-12].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4"/>
              </a:rPr>
              <a:t>https://en.wikipedia.org/wiki/French_Revolution#/media/File:Prise_de_la_Bastille.jpg</a:t>
            </a:r>
            <a:endParaRPr lang="cs-CZ" dirty="0"/>
          </a:p>
          <a:p>
            <a:r>
              <a:rPr lang="en-US" dirty="0"/>
              <a:t>Declaration of the Rights of Man and of the Citizen in 1789 [online]. In: . [cit. 2017-10-12].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5"/>
              </a:rPr>
              <a:t>https://en.wikipedia.org/wiki/File:Declaration_of_the_Rights_of_Man_and_of_the_Citizen_in_1789.jpg</a:t>
            </a:r>
            <a:endParaRPr lang="cs-CZ" dirty="0"/>
          </a:p>
          <a:p>
            <a:r>
              <a:rPr lang="cs-CZ" dirty="0"/>
              <a:t>Portrét </a:t>
            </a:r>
            <a:r>
              <a:rPr lang="cs-CZ" dirty="0" err="1"/>
              <a:t>Maximilien</a:t>
            </a:r>
            <a:r>
              <a:rPr lang="cs-CZ" dirty="0"/>
              <a:t> de Robespierre (1758-1794) [online]. In: . [cit. 2017-10-12]. Dostupné z: </a:t>
            </a:r>
            <a:r>
              <a:rPr lang="cs-CZ" dirty="0">
                <a:hlinkClick r:id="rId6"/>
              </a:rPr>
              <a:t>https://upload.wikimedia.org/wikipedia/commons/1/12/Robespierre.jpg</a:t>
            </a:r>
            <a:endParaRPr lang="cs-CZ" dirty="0"/>
          </a:p>
          <a:p>
            <a:r>
              <a:rPr lang="cs-CZ" dirty="0"/>
              <a:t>Král Ludvík XVI. [online]. In: . [cit. 2017-10-12]. Dostupné z: </a:t>
            </a:r>
            <a:r>
              <a:rPr lang="cs-CZ" dirty="0">
                <a:hlinkClick r:id="rId7"/>
              </a:rPr>
              <a:t>https://zpravy.aktualne.cz/zahranici/nova-fakta-ludvik-xvi-zemrel-statecne/r~i:article:123209/?redirected=1507795973</a:t>
            </a:r>
            <a:endParaRPr lang="cs-CZ" dirty="0"/>
          </a:p>
          <a:p>
            <a:r>
              <a:rPr lang="cs-CZ" dirty="0"/>
              <a:t>Francouzský lékař vynalezl nový popravčí nástroj „</a:t>
            </a:r>
            <a:r>
              <a:rPr lang="cs-CZ" dirty="0" err="1"/>
              <a:t>louison</a:t>
            </a:r>
            <a:r>
              <a:rPr lang="cs-CZ" dirty="0"/>
              <a:t>“ [online]. In: . [cit. 2017-10-12]. Dostupné z: </a:t>
            </a:r>
            <a:r>
              <a:rPr lang="cs-CZ" dirty="0">
                <a:hlinkClick r:id="rId8"/>
              </a:rPr>
              <a:t>http://www.neaktuality.cz/veda-technika/francouzsky-doktor-vynalezl-novy-popravci-nastroj-louison/</a:t>
            </a:r>
            <a:endParaRPr lang="cs-CZ" dirty="0"/>
          </a:p>
          <a:p>
            <a:r>
              <a:rPr lang="en-US" dirty="0"/>
              <a:t>Portrait of Napoleon by Joseph </a:t>
            </a:r>
            <a:r>
              <a:rPr lang="en-US" dirty="0" err="1"/>
              <a:t>Chabord</a:t>
            </a:r>
            <a:r>
              <a:rPr lang="en-US" dirty="0"/>
              <a:t> (1766–1848) [online]. In: . [cit. 2017-10-12].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9"/>
              </a:rPr>
              <a:t>https://www.spectator.co.uk/2013/12/citizen-emperor-by-philip-dwyer-review/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99643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68668E-7037-460F-BF11-571BD55D1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zdroje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88AEF6D-27CF-4AE0-98E9-525FDC764C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err="1"/>
              <a:t>Code</a:t>
            </a:r>
            <a:r>
              <a:rPr lang="cs-CZ" dirty="0"/>
              <a:t> Civil [online]. In: . [cit. 2017-10-12]. Dostupné z: </a:t>
            </a:r>
            <a:r>
              <a:rPr lang="cs-CZ" dirty="0">
                <a:hlinkClick r:id="rId2"/>
              </a:rPr>
              <a:t>http://napoleonoffrance.wgz.cz/rubriky/code-civil</a:t>
            </a:r>
            <a:endParaRPr lang="cs-CZ" dirty="0"/>
          </a:p>
          <a:p>
            <a:r>
              <a:rPr lang="pl-PL" dirty="0"/>
              <a:t>Bitva u Lipska [online]. In: . [cit. 2017-10-12]. Dostupné z: </a:t>
            </a:r>
            <a:r>
              <a:rPr lang="pl-PL" dirty="0">
                <a:hlinkClick r:id="rId3"/>
              </a:rPr>
              <a:t>http://www.reflex.cz/clanek/zpravy/52167/nejvetsi-a-nejkrvavejsi-pred-dvema-stoletimi-se-odehrala-bitva-narodu-u-lipska.html</a:t>
            </a:r>
            <a:endParaRPr lang="pl-PL" dirty="0"/>
          </a:p>
          <a:p>
            <a:r>
              <a:rPr lang="it-IT" dirty="0"/>
              <a:t>Vídeňský kongres [online]. In: . [cit. 2017-10-12]. Dostupné z: </a:t>
            </a:r>
            <a:r>
              <a:rPr lang="it-IT" dirty="0">
                <a:hlinkClick r:id="rId4"/>
              </a:rPr>
              <a:t>https://leporelo.info/vidensky-kongres</a:t>
            </a:r>
            <a:endParaRPr lang="cs-CZ" dirty="0"/>
          </a:p>
          <a:p>
            <a:r>
              <a:rPr lang="cs-CZ" dirty="0"/>
              <a:t>Státní hranice po kongresu, 1815. [online]. In: . [cit. 2017-10-12]. Dostupné z: </a:t>
            </a:r>
            <a:r>
              <a:rPr lang="cs-CZ" dirty="0">
                <a:hlinkClick r:id="rId5"/>
              </a:rPr>
              <a:t>https://cs.wikipedia.org/wiki/V%C3%ADde%C5%88sk%C3%BD_kongres#/media/File:Map_congress_of_vienna.jpg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3733666"/>
      </p:ext>
    </p:extLst>
  </p:cSld>
  <p:clrMapOvr>
    <a:masterClrMapping/>
  </p:clrMapOvr>
</p:sld>
</file>

<file path=ppt/theme/theme1.xml><?xml version="1.0" encoding="utf-8"?>
<a:theme xmlns:a="http://schemas.openxmlformats.org/drawingml/2006/main" name="Galerie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833</TotalTime>
  <Words>1062</Words>
  <Application>Microsoft Office PowerPoint</Application>
  <PresentationFormat>Širokoúhlá obrazovka</PresentationFormat>
  <Paragraphs>112</Paragraphs>
  <Slides>22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6" baseType="lpstr">
      <vt:lpstr>Arial</vt:lpstr>
      <vt:lpstr>Gill Sans MT</vt:lpstr>
      <vt:lpstr>Wingdings</vt:lpstr>
      <vt:lpstr>Galerie</vt:lpstr>
      <vt:lpstr>Velká francouzská revoluce, napoleonské války, vídeňský kongres</vt:lpstr>
      <vt:lpstr>Velká francouzská revoluce</vt:lpstr>
      <vt:lpstr>Velká francouzská revoluce</vt:lpstr>
      <vt:lpstr>Prezentace aplikace PowerPoint</vt:lpstr>
      <vt:lpstr>Velká francouzská revoluce</vt:lpstr>
      <vt:lpstr>Prezentace aplikace PowerPoint</vt:lpstr>
      <vt:lpstr>Velká francouzská revoluce</vt:lpstr>
      <vt:lpstr>Velká francouzská revoluce</vt:lpstr>
      <vt:lpstr>Prezentace aplikace PowerPoint</vt:lpstr>
      <vt:lpstr>Velká francouzská revoluce</vt:lpstr>
      <vt:lpstr>Prezentace aplikace PowerPoint</vt:lpstr>
      <vt:lpstr>Napoleon bonaparte</vt:lpstr>
      <vt:lpstr>napoleon bonaparte</vt:lpstr>
      <vt:lpstr>Prezentace aplikace PowerPoint</vt:lpstr>
      <vt:lpstr>Vídeňský kongres</vt:lpstr>
      <vt:lpstr>Vídeňský kongres</vt:lpstr>
      <vt:lpstr>Vídeňský kongres</vt:lpstr>
      <vt:lpstr>Prezentace aplikace PowerPoint</vt:lpstr>
      <vt:lpstr>Prezentace aplikace PowerPoint</vt:lpstr>
      <vt:lpstr>zdroje</vt:lpstr>
      <vt:lpstr>zdroje  </vt:lpstr>
      <vt:lpstr>zdroje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Velká francouzská revoluce, napoleonské války, vídeňský kongres</dc:title>
  <dc:creator>Karolína Svatoňová</dc:creator>
  <cp:lastModifiedBy>Karolína Svatoňová</cp:lastModifiedBy>
  <cp:revision>22</cp:revision>
  <dcterms:created xsi:type="dcterms:W3CDTF">2017-10-09T11:46:08Z</dcterms:created>
  <dcterms:modified xsi:type="dcterms:W3CDTF">2017-10-12T09:59:38Z</dcterms:modified>
</cp:coreProperties>
</file>