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344" r:id="rId3"/>
    <p:sldId id="349" r:id="rId4"/>
    <p:sldId id="352" r:id="rId5"/>
    <p:sldId id="353" r:id="rId6"/>
    <p:sldId id="311" r:id="rId7"/>
    <p:sldId id="341" r:id="rId8"/>
    <p:sldId id="342" r:id="rId9"/>
    <p:sldId id="351" r:id="rId10"/>
    <p:sldId id="347" r:id="rId11"/>
    <p:sldId id="348" r:id="rId12"/>
    <p:sldId id="264" r:id="rId13"/>
    <p:sldId id="258" r:id="rId14"/>
    <p:sldId id="266" r:id="rId15"/>
    <p:sldId id="286" r:id="rId16"/>
    <p:sldId id="287" r:id="rId17"/>
    <p:sldId id="271" r:id="rId18"/>
    <p:sldId id="259" r:id="rId19"/>
    <p:sldId id="289" r:id="rId20"/>
    <p:sldId id="291" r:id="rId21"/>
    <p:sldId id="283" r:id="rId22"/>
    <p:sldId id="350" r:id="rId23"/>
    <p:sldId id="355" r:id="rId24"/>
    <p:sldId id="354" r:id="rId25"/>
    <p:sldId id="357" r:id="rId26"/>
    <p:sldId id="358" r:id="rId27"/>
    <p:sldId id="359" r:id="rId28"/>
    <p:sldId id="360" r:id="rId2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tra A. Honová" initials="PAH" lastIdx="2" clrIdx="0">
    <p:extLst>
      <p:ext uri="{19B8F6BF-5375-455C-9EA6-DF929625EA0E}">
        <p15:presenceInfo xmlns:p15="http://schemas.microsoft.com/office/powerpoint/2012/main" userId="350aeedb4acde6c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6C4E72-2A5F-46B8-A4C2-050AB7597935}" v="119" dt="2019-03-22T17:54:15.9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713" autoAdjust="0"/>
    <p:restoredTop sz="94660"/>
  </p:normalViewPr>
  <p:slideViewPr>
    <p:cSldViewPr snapToGrid="0">
      <p:cViewPr>
        <p:scale>
          <a:sx n="100" d="100"/>
          <a:sy n="100" d="100"/>
        </p:scale>
        <p:origin x="432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1" d="100"/>
          <a:sy n="51" d="100"/>
        </p:scale>
        <p:origin x="26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ra A. Honová" userId="350aeedb4acde6c1" providerId="LiveId" clId="{E16C4E72-2A5F-46B8-A4C2-050AB7597935}"/>
    <pc:docChg chg="undo redo custSel addSld delSld modSld sldOrd">
      <pc:chgData name="Petra A. Honová" userId="350aeedb4acde6c1" providerId="LiveId" clId="{E16C4E72-2A5F-46B8-A4C2-050AB7597935}" dt="2019-03-22T17:54:25.683" v="691" actId="404"/>
      <pc:docMkLst>
        <pc:docMk/>
      </pc:docMkLst>
      <pc:sldChg chg="modSp">
        <pc:chgData name="Petra A. Honová" userId="350aeedb4acde6c1" providerId="LiveId" clId="{E16C4E72-2A5F-46B8-A4C2-050AB7597935}" dt="2019-03-22T08:49:31.082" v="246" actId="20577"/>
        <pc:sldMkLst>
          <pc:docMk/>
          <pc:sldMk cId="1013924550" sldId="271"/>
        </pc:sldMkLst>
        <pc:spChg chg="mod">
          <ac:chgData name="Petra A. Honová" userId="350aeedb4acde6c1" providerId="LiveId" clId="{E16C4E72-2A5F-46B8-A4C2-050AB7597935}" dt="2019-03-22T08:49:31.082" v="246" actId="20577"/>
          <ac:spMkLst>
            <pc:docMk/>
            <pc:sldMk cId="1013924550" sldId="271"/>
            <ac:spMk id="3" creationId="{7912B7DE-C8C7-4CEF-80A0-55A29A33CB7C}"/>
          </ac:spMkLst>
        </pc:spChg>
      </pc:sldChg>
      <pc:sldChg chg="modSp">
        <pc:chgData name="Petra A. Honová" userId="350aeedb4acde6c1" providerId="LiveId" clId="{E16C4E72-2A5F-46B8-A4C2-050AB7597935}" dt="2019-03-22T17:42:06.427" v="595" actId="20577"/>
        <pc:sldMkLst>
          <pc:docMk/>
          <pc:sldMk cId="2575453168" sldId="283"/>
        </pc:sldMkLst>
        <pc:spChg chg="mod">
          <ac:chgData name="Petra A. Honová" userId="350aeedb4acde6c1" providerId="LiveId" clId="{E16C4E72-2A5F-46B8-A4C2-050AB7597935}" dt="2019-03-22T17:42:06.427" v="595" actId="20577"/>
          <ac:spMkLst>
            <pc:docMk/>
            <pc:sldMk cId="2575453168" sldId="283"/>
            <ac:spMk id="3" creationId="{73078FCB-81EB-420C-82D3-98E26E4FD3AE}"/>
          </ac:spMkLst>
        </pc:spChg>
      </pc:sldChg>
      <pc:sldChg chg="modSp">
        <pc:chgData name="Petra A. Honová" userId="350aeedb4acde6c1" providerId="LiveId" clId="{E16C4E72-2A5F-46B8-A4C2-050AB7597935}" dt="2019-03-22T09:57:54.665" v="571" actId="20577"/>
        <pc:sldMkLst>
          <pc:docMk/>
          <pc:sldMk cId="1729467067" sldId="349"/>
        </pc:sldMkLst>
        <pc:spChg chg="mod">
          <ac:chgData name="Petra A. Honová" userId="350aeedb4acde6c1" providerId="LiveId" clId="{E16C4E72-2A5F-46B8-A4C2-050AB7597935}" dt="2019-03-22T09:57:54.665" v="571" actId="20577"/>
          <ac:spMkLst>
            <pc:docMk/>
            <pc:sldMk cId="1729467067" sldId="349"/>
            <ac:spMk id="3" creationId="{CAAE329C-02F9-4402-8F53-0B1BAE836B3F}"/>
          </ac:spMkLst>
        </pc:spChg>
      </pc:sldChg>
      <pc:sldChg chg="modSp">
        <pc:chgData name="Petra A. Honová" userId="350aeedb4acde6c1" providerId="LiveId" clId="{E16C4E72-2A5F-46B8-A4C2-050AB7597935}" dt="2019-03-22T08:26:21.221" v="93" actId="1076"/>
        <pc:sldMkLst>
          <pc:docMk/>
          <pc:sldMk cId="373602472" sldId="351"/>
        </pc:sldMkLst>
        <pc:spChg chg="mod">
          <ac:chgData name="Petra A. Honová" userId="350aeedb4acde6c1" providerId="LiveId" clId="{E16C4E72-2A5F-46B8-A4C2-050AB7597935}" dt="2019-03-22T08:26:21.221" v="93" actId="1076"/>
          <ac:spMkLst>
            <pc:docMk/>
            <pc:sldMk cId="373602472" sldId="351"/>
            <ac:spMk id="5" creationId="{BFFDA4E0-B3C6-4C04-9198-0A549A4F0A01}"/>
          </ac:spMkLst>
        </pc:spChg>
      </pc:sldChg>
      <pc:sldChg chg="add del">
        <pc:chgData name="Petra A. Honová" userId="350aeedb4acde6c1" providerId="LiveId" clId="{E16C4E72-2A5F-46B8-A4C2-050AB7597935}" dt="2019-03-22T08:25:02.850" v="21" actId="2696"/>
        <pc:sldMkLst>
          <pc:docMk/>
          <pc:sldMk cId="3432735745" sldId="356"/>
        </pc:sldMkLst>
      </pc:sldChg>
      <pc:sldChg chg="addSp delSp modSp add">
        <pc:chgData name="Petra A. Honová" userId="350aeedb4acde6c1" providerId="LiveId" clId="{E16C4E72-2A5F-46B8-A4C2-050AB7597935}" dt="2019-03-22T17:50:09.591" v="624" actId="27636"/>
        <pc:sldMkLst>
          <pc:docMk/>
          <pc:sldMk cId="546016745" sldId="357"/>
        </pc:sldMkLst>
        <pc:spChg chg="mod">
          <ac:chgData name="Petra A. Honová" userId="350aeedb4acde6c1" providerId="LiveId" clId="{E16C4E72-2A5F-46B8-A4C2-050AB7597935}" dt="2019-03-22T08:25:31.944" v="36" actId="20577"/>
          <ac:spMkLst>
            <pc:docMk/>
            <pc:sldMk cId="546016745" sldId="357"/>
            <ac:spMk id="2" creationId="{F634F873-FA6E-42B2-B4EF-0D40D3B787ED}"/>
          </ac:spMkLst>
        </pc:spChg>
        <pc:spChg chg="mod">
          <ac:chgData name="Petra A. Honová" userId="350aeedb4acde6c1" providerId="LiveId" clId="{E16C4E72-2A5F-46B8-A4C2-050AB7597935}" dt="2019-03-22T17:50:09.591" v="624" actId="27636"/>
          <ac:spMkLst>
            <pc:docMk/>
            <pc:sldMk cId="546016745" sldId="357"/>
            <ac:spMk id="3" creationId="{1C27B2F6-45D4-4326-B75A-41BD1A7FB93D}"/>
          </ac:spMkLst>
        </pc:spChg>
        <pc:graphicFrameChg chg="add del modGraphic">
          <ac:chgData name="Petra A. Honová" userId="350aeedb4acde6c1" providerId="LiveId" clId="{E16C4E72-2A5F-46B8-A4C2-050AB7597935}" dt="2019-03-22T08:53:19.282" v="330" actId="478"/>
          <ac:graphicFrameMkLst>
            <pc:docMk/>
            <pc:sldMk cId="546016745" sldId="357"/>
            <ac:graphicFrameMk id="5" creationId="{560CE51A-7B32-4844-A39C-C67B19902BCF}"/>
          </ac:graphicFrameMkLst>
        </pc:graphicFrameChg>
      </pc:sldChg>
      <pc:sldChg chg="addSp delSp modSp add ord setBg">
        <pc:chgData name="Petra A. Honová" userId="350aeedb4acde6c1" providerId="LiveId" clId="{E16C4E72-2A5F-46B8-A4C2-050AB7597935}" dt="2019-03-22T17:52:03.941" v="667"/>
        <pc:sldMkLst>
          <pc:docMk/>
          <pc:sldMk cId="875254998" sldId="358"/>
        </pc:sldMkLst>
        <pc:spChg chg="mod">
          <ac:chgData name="Petra A. Honová" userId="350aeedb4acde6c1" providerId="LiveId" clId="{E16C4E72-2A5F-46B8-A4C2-050AB7597935}" dt="2019-03-22T08:25:41.748" v="64" actId="20577"/>
          <ac:spMkLst>
            <pc:docMk/>
            <pc:sldMk cId="875254998" sldId="358"/>
            <ac:spMk id="2" creationId="{F634F873-FA6E-42B2-B4EF-0D40D3B787ED}"/>
          </ac:spMkLst>
        </pc:spChg>
        <pc:spChg chg="add del mod">
          <ac:chgData name="Petra A. Honová" userId="350aeedb4acde6c1" providerId="LiveId" clId="{E16C4E72-2A5F-46B8-A4C2-050AB7597935}" dt="2019-03-22T17:52:03.941" v="667"/>
          <ac:spMkLst>
            <pc:docMk/>
            <pc:sldMk cId="875254998" sldId="358"/>
            <ac:spMk id="3" creationId="{1C27B2F6-45D4-4326-B75A-41BD1A7FB93D}"/>
          </ac:spMkLst>
        </pc:spChg>
        <pc:spChg chg="add del">
          <ac:chgData name="Petra A. Honová" userId="350aeedb4acde6c1" providerId="LiveId" clId="{E16C4E72-2A5F-46B8-A4C2-050AB7597935}" dt="2019-03-22T09:53:04.086" v="511"/>
          <ac:spMkLst>
            <pc:docMk/>
            <pc:sldMk cId="875254998" sldId="358"/>
            <ac:spMk id="4" creationId="{7189BCFF-795C-4FDE-827A-6932D95082C6}"/>
          </ac:spMkLst>
        </pc:spChg>
        <pc:spChg chg="add del mod">
          <ac:chgData name="Petra A. Honová" userId="350aeedb4acde6c1" providerId="LiveId" clId="{E16C4E72-2A5F-46B8-A4C2-050AB7597935}" dt="2019-03-22T09:53:02.385" v="510" actId="478"/>
          <ac:spMkLst>
            <pc:docMk/>
            <pc:sldMk cId="875254998" sldId="358"/>
            <ac:spMk id="6" creationId="{CFF10D77-E7D0-4187-BDA4-0F6366235510}"/>
          </ac:spMkLst>
        </pc:spChg>
        <pc:picChg chg="add del">
          <ac:chgData name="Petra A. Honová" userId="350aeedb4acde6c1" providerId="LiveId" clId="{E16C4E72-2A5F-46B8-A4C2-050AB7597935}" dt="2019-03-22T09:53:04.086" v="511"/>
          <ac:picMkLst>
            <pc:docMk/>
            <pc:sldMk cId="875254998" sldId="358"/>
            <ac:picMk id="1027" creationId="{DB4EACFC-2CDD-4280-9EC1-2474E299B4C7}"/>
          </ac:picMkLst>
        </pc:picChg>
        <pc:picChg chg="add del">
          <ac:chgData name="Petra A. Honová" userId="350aeedb4acde6c1" providerId="LiveId" clId="{E16C4E72-2A5F-46B8-A4C2-050AB7597935}" dt="2019-03-22T09:53:04.086" v="511"/>
          <ac:picMkLst>
            <pc:docMk/>
            <pc:sldMk cId="875254998" sldId="358"/>
            <ac:picMk id="1028" creationId="{7E97C030-B292-4CC0-AC30-5B0F4705A0B4}"/>
          </ac:picMkLst>
        </pc:picChg>
        <pc:picChg chg="add del">
          <ac:chgData name="Petra A. Honová" userId="350aeedb4acde6c1" providerId="LiveId" clId="{E16C4E72-2A5F-46B8-A4C2-050AB7597935}" dt="2019-03-22T09:53:04.086" v="511"/>
          <ac:picMkLst>
            <pc:docMk/>
            <pc:sldMk cId="875254998" sldId="358"/>
            <ac:picMk id="1029" creationId="{04413209-9F74-4E5D-B434-33F20651F3DE}"/>
          </ac:picMkLst>
        </pc:picChg>
      </pc:sldChg>
      <pc:sldChg chg="modSp add">
        <pc:chgData name="Petra A. Honová" userId="350aeedb4acde6c1" providerId="LiveId" clId="{E16C4E72-2A5F-46B8-A4C2-050AB7597935}" dt="2019-03-22T17:52:21.571" v="677" actId="27636"/>
        <pc:sldMkLst>
          <pc:docMk/>
          <pc:sldMk cId="153037615" sldId="359"/>
        </pc:sldMkLst>
        <pc:spChg chg="mod">
          <ac:chgData name="Petra A. Honová" userId="350aeedb4acde6c1" providerId="LiveId" clId="{E16C4E72-2A5F-46B8-A4C2-050AB7597935}" dt="2019-03-22T08:52:52.463" v="316" actId="20577"/>
          <ac:spMkLst>
            <pc:docMk/>
            <pc:sldMk cId="153037615" sldId="359"/>
            <ac:spMk id="2" creationId="{B0C019B3-C4C0-4F8B-845F-CEACA94CE67D}"/>
          </ac:spMkLst>
        </pc:spChg>
        <pc:spChg chg="mod">
          <ac:chgData name="Petra A. Honová" userId="350aeedb4acde6c1" providerId="LiveId" clId="{E16C4E72-2A5F-46B8-A4C2-050AB7597935}" dt="2019-03-22T17:52:21.571" v="677" actId="27636"/>
          <ac:spMkLst>
            <pc:docMk/>
            <pc:sldMk cId="153037615" sldId="359"/>
            <ac:spMk id="3" creationId="{5E69746B-A708-4D49-A431-3A6284C26CA4}"/>
          </ac:spMkLst>
        </pc:spChg>
      </pc:sldChg>
      <pc:sldChg chg="modSp add">
        <pc:chgData name="Petra A. Honová" userId="350aeedb4acde6c1" providerId="LiveId" clId="{E16C4E72-2A5F-46B8-A4C2-050AB7597935}" dt="2019-03-22T17:54:25.683" v="691" actId="404"/>
        <pc:sldMkLst>
          <pc:docMk/>
          <pc:sldMk cId="3476566031" sldId="360"/>
        </pc:sldMkLst>
        <pc:spChg chg="mod">
          <ac:chgData name="Petra A. Honová" userId="350aeedb4acde6c1" providerId="LiveId" clId="{E16C4E72-2A5F-46B8-A4C2-050AB7597935}" dt="2019-03-22T17:52:14.189" v="675" actId="20577"/>
          <ac:spMkLst>
            <pc:docMk/>
            <pc:sldMk cId="3476566031" sldId="360"/>
            <ac:spMk id="2" creationId="{B0C019B3-C4C0-4F8B-845F-CEACA94CE67D}"/>
          </ac:spMkLst>
        </pc:spChg>
        <pc:spChg chg="mod">
          <ac:chgData name="Petra A. Honová" userId="350aeedb4acde6c1" providerId="LiveId" clId="{E16C4E72-2A5F-46B8-A4C2-050AB7597935}" dt="2019-03-22T17:54:25.683" v="691" actId="404"/>
          <ac:spMkLst>
            <pc:docMk/>
            <pc:sldMk cId="3476566031" sldId="360"/>
            <ac:spMk id="3" creationId="{5E69746B-A708-4D49-A431-3A6284C26CA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8BEADE-E943-4E22-8AE5-58E88DC49FCD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B45A9-78D7-4EEA-BECB-889E4254B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8336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CB45A9-78D7-4EEA-BECB-889E4254B185}" type="slidenum">
              <a:rPr lang="cs-CZ" smtClean="0"/>
              <a:t>1</a:t>
            </a:fld>
            <a:endParaRPr lang="cs-CZ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2B74E3C0-5753-4CBB-9D73-DC3E989D8D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973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5E11F7-1E23-4CC9-95F2-9BBB8CCCE7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A87FE75-2A60-4279-9066-A03B5CB417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29A25E-992F-4C0F-9E4A-8281179E9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CBB2B34-E8F1-4B16-8F35-784689B27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35F9605-BF2C-498E-B837-9728F4478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194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F27CF5-2AF4-4389-BD4E-0B5592FA0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DB4E70B-B06F-4690-9306-88784210AC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72D049-A448-4EA0-A6FC-5E8D05FA9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757E736-FF39-4CF0-B7D7-E02132A15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A18559-BABF-47FA-A333-C63D8B039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5644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7E064C-4D7F-4595-AB35-63C501B5E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B489E73-5BCB-4061-9A6C-A8FBC9CF2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64466EF-CD52-4091-B59A-D748FBC7F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28FA13-50A1-4B7B-8080-FF580F20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CFBF4F2-80AF-4945-9183-927156B0A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5940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2465CE-E318-4093-B5AF-7754E2A34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D2928E-CD66-4152-871A-56F45416F0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D229177-03F6-4640-9898-80062DD3C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C6C5972-6D81-4143-B4F6-C9A039548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D6D966A-3D6C-4914-B13E-6A98565E1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7B2A515-C498-41AC-B782-4C18C040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358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A627BF-C5BE-45E9-AF23-3EDD7352D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719F6E8-D63C-455B-BD4F-36A913D2C9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E951EC2-52FA-4C43-ABB5-A2049D5A7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CE3C13E-B72A-4E6B-846E-6251B0261F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4E1B0C3-936C-4FFE-8679-111DEF80A5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DBBC0C0-A7DD-483E-8819-026589031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7297127-D196-4E81-9ECE-20FDFADD8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06B17F2-9736-4093-B14F-C7A3BE477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574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AEF774-4FF7-48FE-B277-4588551A3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52DE0CE-370B-4CB5-AFA6-C50935936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A2FACED-F030-4E79-8153-1B7FD8604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223F797-D3B4-4CA4-8BB4-7A95F5C3E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560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ADF669E-AD61-4F34-BCD8-96B2498B3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35084A1-6718-4F7E-9F10-778F0DA7C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368763B-8ABA-42FB-A763-844A03AE6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501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12DB4C-BAC4-46D0-A68E-BB95B4F2B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CEC52E-91D3-499F-93E7-5BDD787F92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2A9EC8C-41A3-4D52-ABDB-D9C81CC3F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E759EBD-831D-4BF6-84DB-9C859A955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1210514-2AEC-4067-9F51-D7F4409F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82558AF-123F-4F30-8B9C-3CFDA004F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085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0FCCBD-5A42-4624-9CF9-0D63F80EA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B7F34D8-5275-4D4F-B636-7277481B0B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BC3DC1F-BEF7-4110-AE3E-2BC118B3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9D10BAE-CB4E-4149-A6E6-5E9C7A379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E68816F-93DB-4F32-9138-786EC89EA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3AD4B3F-2AF3-44D9-8093-3CC63141D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08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35D758-AD05-4C61-A0A1-4E475CF11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9AA6CA-023F-4D16-9C78-E1F6F0BFDF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493C4E9-00F7-4593-8698-10A03447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5E6AB8-7468-45DA-9024-60C0DDCD6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2C9EBA2-E40B-4162-8AC9-BBB007CE5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306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089DE4F-237C-421A-B733-9166F1F1F4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0CCCC6D-33BC-428A-83C1-D52EC36639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38D1BE-B9A2-4A0F-9E69-2116ABE1E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B681007-00FA-499F-BD7E-F3D12877A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3AEA473-D1FF-412D-9839-B356BBC60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302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87CA93B-74F0-4134-8BD8-43280F525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F7033D1-D13B-44D4-BD8C-33A29483F7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1D0F6AD-BF53-493E-9624-BBE5FC899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4217B-AF85-4BA3-9D5D-551F25693318}" type="datetimeFigureOut">
              <a:rPr lang="cs-CZ" smtClean="0"/>
              <a:t>22.03.2019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190D810-8014-4278-A1B4-D37081ECF9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C4222DE-8EF6-4BC3-A73E-42BC63D598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52F40-E10F-4DC4-9AD9-CDDA50A90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246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nadacevia.cz/en/what-we-offer/#communitydevelopmentprogram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8z8hKU4A7b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6E8C3E6B-78D0-4542-BFCB-DE117E000B0A}"/>
              </a:ext>
            </a:extLst>
          </p:cNvPr>
          <p:cNvSpPr/>
          <p:nvPr/>
        </p:nvSpPr>
        <p:spPr>
          <a:xfrm>
            <a:off x="1872344" y="1238907"/>
            <a:ext cx="876662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latin typeface="+mj-lt"/>
              </a:rPr>
              <a:t>POLITICAL SOCIOLOGY </a:t>
            </a:r>
            <a:br>
              <a:rPr lang="cs-CZ" sz="5400" b="1" dirty="0">
                <a:latin typeface="+mj-lt"/>
              </a:rPr>
            </a:br>
            <a:r>
              <a:rPr lang="cs-CZ" sz="5400" b="1" dirty="0">
                <a:latin typeface="+mj-lt"/>
              </a:rPr>
              <a:t>OF CENTRAL EUROPE</a:t>
            </a:r>
          </a:p>
          <a:p>
            <a:pPr algn="ctr"/>
            <a:br>
              <a:rPr lang="cs-CZ" sz="4400" b="1" dirty="0">
                <a:latin typeface="+mj-lt"/>
              </a:rPr>
            </a:br>
            <a:r>
              <a:rPr lang="cs-CZ" sz="4400" dirty="0" err="1">
                <a:latin typeface="+mj-lt"/>
              </a:rPr>
              <a:t>NGOs</a:t>
            </a:r>
            <a:r>
              <a:rPr lang="cs-CZ" sz="4400" dirty="0">
                <a:latin typeface="+mj-lt"/>
              </a:rPr>
              <a:t> and </a:t>
            </a:r>
            <a:r>
              <a:rPr lang="cs-CZ" sz="4400" dirty="0" err="1">
                <a:latin typeface="+mj-lt"/>
              </a:rPr>
              <a:t>Activism</a:t>
            </a:r>
            <a:endParaRPr lang="cs-CZ" sz="4400" dirty="0">
              <a:latin typeface="+mj-lt"/>
            </a:endParaRPr>
          </a:p>
          <a:p>
            <a:pPr algn="ctr"/>
            <a:endParaRPr lang="cs-CZ" sz="2400" dirty="0">
              <a:latin typeface="+mj-lt"/>
            </a:endParaRPr>
          </a:p>
          <a:p>
            <a:pPr algn="ctr"/>
            <a:r>
              <a:rPr lang="cs-CZ" sz="2400" dirty="0" err="1">
                <a:latin typeface="+mj-lt"/>
              </a:rPr>
              <a:t>Lecture</a:t>
            </a:r>
            <a:r>
              <a:rPr lang="cs-CZ" sz="2400" dirty="0">
                <a:latin typeface="+mj-lt"/>
              </a:rPr>
              <a:t> 5 (21 </a:t>
            </a:r>
            <a:r>
              <a:rPr lang="cs-CZ" sz="2400" dirty="0" err="1">
                <a:latin typeface="+mj-lt"/>
              </a:rPr>
              <a:t>March</a:t>
            </a:r>
            <a:r>
              <a:rPr lang="cs-CZ" sz="2400" dirty="0">
                <a:latin typeface="+mj-lt"/>
              </a:rPr>
              <a:t> 2019)</a:t>
            </a:r>
            <a:br>
              <a:rPr lang="en-US" sz="3200" dirty="0"/>
            </a:b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846246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3EE4C-BD76-4E86-88BC-3CE786372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Trends</a:t>
            </a:r>
            <a:r>
              <a:rPr lang="cs-CZ" b="1" dirty="0"/>
              <a:t> in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sphere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NGOs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421B7C-27FF-4BA9-8BDB-C4E6FEA02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1353800" cy="4860401"/>
          </a:xfrm>
        </p:spPr>
        <p:txBody>
          <a:bodyPr>
            <a:normAutofit/>
          </a:bodyPr>
          <a:lstStyle/>
          <a:p>
            <a:r>
              <a:rPr lang="cs-CZ" dirty="0"/>
              <a:t>networking</a:t>
            </a:r>
          </a:p>
          <a:p>
            <a:r>
              <a:rPr lang="cs-CZ" dirty="0" err="1"/>
              <a:t>professionalization</a:t>
            </a:r>
            <a:r>
              <a:rPr lang="cs-CZ" dirty="0"/>
              <a:t> X </a:t>
            </a:r>
            <a:r>
              <a:rPr lang="cs-CZ" dirty="0" err="1"/>
              <a:t>informal</a:t>
            </a:r>
            <a:r>
              <a:rPr lang="cs-CZ" dirty="0"/>
              <a:t> </a:t>
            </a:r>
            <a:r>
              <a:rPr lang="cs-CZ" dirty="0" err="1"/>
              <a:t>activism</a:t>
            </a:r>
            <a:endParaRPr lang="cs-CZ" dirty="0"/>
          </a:p>
          <a:p>
            <a:r>
              <a:rPr lang="cs-CZ" dirty="0"/>
              <a:t>anti-Soros </a:t>
            </a:r>
            <a:r>
              <a:rPr lang="cs-CZ" dirty="0" err="1"/>
              <a:t>sentiments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1269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6D7DA4-B365-48AA-9E0C-217062E99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Networks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NGOs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AE329C-02F9-4402-8F53-0B1BAE836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Petrova and </a:t>
            </a:r>
            <a:r>
              <a:rPr lang="cs-CZ" dirty="0" err="1"/>
              <a:t>Tarrow</a:t>
            </a:r>
            <a:r>
              <a:rPr lang="cs-CZ" dirty="0"/>
              <a:t> (2007)</a:t>
            </a:r>
          </a:p>
          <a:p>
            <a:pPr marL="514350" indent="-514350">
              <a:buFont typeface="Arial" panose="020B0604020202020204" pitchFamily="34" charset="0"/>
              <a:buAutoNum type="alphaLcParenR"/>
            </a:pPr>
            <a:r>
              <a:rPr lang="cs-CZ" b="1" dirty="0" err="1"/>
              <a:t>participatory</a:t>
            </a:r>
            <a:r>
              <a:rPr lang="cs-CZ" b="1" dirty="0"/>
              <a:t> </a:t>
            </a:r>
            <a:r>
              <a:rPr lang="cs-CZ" b="1" dirty="0" err="1"/>
              <a:t>activism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individual</a:t>
            </a:r>
            <a:r>
              <a:rPr lang="cs-CZ" dirty="0"/>
              <a:t> </a:t>
            </a:r>
            <a:r>
              <a:rPr lang="cs-CZ" dirty="0" err="1"/>
              <a:t>participation</a:t>
            </a:r>
            <a:r>
              <a:rPr lang="cs-CZ" dirty="0"/>
              <a:t> and </a:t>
            </a:r>
            <a:r>
              <a:rPr lang="cs-CZ" dirty="0" err="1"/>
              <a:t>mass</a:t>
            </a:r>
            <a:r>
              <a:rPr lang="cs-CZ" dirty="0"/>
              <a:t> </a:t>
            </a:r>
            <a:r>
              <a:rPr lang="cs-CZ" dirty="0" err="1"/>
              <a:t>protests</a:t>
            </a:r>
            <a:r>
              <a:rPr lang="cs-CZ" dirty="0"/>
              <a:t>) </a:t>
            </a:r>
          </a:p>
          <a:p>
            <a:pPr marL="514350" indent="-514350">
              <a:buAutoNum type="alphaLcParenR"/>
            </a:pPr>
            <a:endParaRPr lang="cs-CZ" b="1" dirty="0"/>
          </a:p>
          <a:p>
            <a:pPr marL="514350" indent="-514350">
              <a:buAutoNum type="alphaLcParenR"/>
            </a:pPr>
            <a:r>
              <a:rPr lang="cs-CZ" b="1" dirty="0" err="1"/>
              <a:t>transactional</a:t>
            </a:r>
            <a:r>
              <a:rPr lang="cs-CZ" b="1" dirty="0"/>
              <a:t> </a:t>
            </a:r>
            <a:r>
              <a:rPr lang="cs-CZ" b="1" dirty="0" err="1"/>
              <a:t>activism</a:t>
            </a:r>
            <a:r>
              <a:rPr lang="cs-CZ" b="1" dirty="0"/>
              <a:t> </a:t>
            </a:r>
            <a:r>
              <a:rPr lang="cs-CZ" dirty="0"/>
              <a:t>(„</a:t>
            </a:r>
            <a:r>
              <a:rPr lang="en-US" dirty="0"/>
              <a:t>ties—enduring and temporary—among organized nonstate actors and between them and political parties, power holders, and other institutions</a:t>
            </a:r>
            <a:r>
              <a:rPr lang="cs-CZ" dirty="0"/>
              <a:t>“);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9467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080B5C-140A-4DD3-823B-B2081FD4F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Example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networking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6BA292F-8E23-4F12-8EF5-431F8A9BE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593239"/>
            <a:ext cx="10744200" cy="2352675"/>
          </a:xfrm>
          <a:prstGeom prst="rect">
            <a:avLst/>
          </a:prstGeom>
        </p:spPr>
      </p:pic>
      <p:cxnSp>
        <p:nvCxnSpPr>
          <p:cNvPr id="6" name="Přímá spojnice se šipkou 5">
            <a:extLst>
              <a:ext uri="{FF2B5EF4-FFF2-40B4-BE49-F238E27FC236}">
                <a16:creationId xmlns:a16="http://schemas.microsoft.com/office/drawing/2014/main" id="{6E384461-79BD-4BD9-A03F-F733172DC0BB}"/>
              </a:ext>
            </a:extLst>
          </p:cNvPr>
          <p:cNvCxnSpPr/>
          <p:nvPr/>
        </p:nvCxnSpPr>
        <p:spPr>
          <a:xfrm>
            <a:off x="5838092" y="3945914"/>
            <a:ext cx="0" cy="1090246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Obrázek 7">
            <a:extLst>
              <a:ext uri="{FF2B5EF4-FFF2-40B4-BE49-F238E27FC236}">
                <a16:creationId xmlns:a16="http://schemas.microsoft.com/office/drawing/2014/main" id="{820B852E-CF39-43FD-97CB-93587D606A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51" b="38565"/>
          <a:stretch/>
        </p:blipFill>
        <p:spPr>
          <a:xfrm>
            <a:off x="3577218" y="5257799"/>
            <a:ext cx="4521748" cy="1283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207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A1F58B7-760F-44BC-BB81-B7D8638ED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215"/>
          <a:stretch/>
        </p:blipFill>
        <p:spPr>
          <a:xfrm>
            <a:off x="925657" y="717838"/>
            <a:ext cx="5211820" cy="533127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5779B99-65DA-4CAF-A71A-A377896E8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4795" y="1836859"/>
            <a:ext cx="5667254" cy="302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035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3EE4C-BD76-4E86-88BC-3CE786372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b="1"/>
              <a:t>„NGO-isation“ of civil society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421B7C-27FF-4BA9-8BDB-C4E6FEA02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1353800" cy="48604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err="1"/>
              <a:t>Polanska</a:t>
            </a:r>
            <a:r>
              <a:rPr lang="cs-CZ" dirty="0"/>
              <a:t> (2018)</a:t>
            </a:r>
          </a:p>
          <a:p>
            <a:r>
              <a:rPr lang="cs-CZ" dirty="0" err="1"/>
              <a:t>consensus</a:t>
            </a:r>
            <a:r>
              <a:rPr lang="cs-CZ" dirty="0"/>
              <a:t> </a:t>
            </a:r>
            <a:r>
              <a:rPr lang="cs-CZ" dirty="0" err="1"/>
              <a:t>culture</a:t>
            </a:r>
            <a:endParaRPr lang="cs-CZ" dirty="0"/>
          </a:p>
          <a:p>
            <a:r>
              <a:rPr lang="cs-CZ" dirty="0"/>
              <a:t>„</a:t>
            </a:r>
            <a:r>
              <a:rPr lang="cs-CZ" dirty="0" err="1"/>
              <a:t>grantosis</a:t>
            </a:r>
            <a:r>
              <a:rPr lang="cs-CZ" dirty="0"/>
              <a:t>“ – donor </a:t>
            </a:r>
            <a:r>
              <a:rPr lang="cs-CZ" dirty="0" err="1"/>
              <a:t>dependency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NGOs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-&gt; </a:t>
            </a:r>
            <a:r>
              <a:rPr lang="cs-CZ" dirty="0" err="1"/>
              <a:t>move</a:t>
            </a:r>
            <a:r>
              <a:rPr lang="cs-CZ" dirty="0"/>
              <a:t> </a:t>
            </a:r>
            <a:r>
              <a:rPr lang="cs-CZ" dirty="0" err="1"/>
              <a:t>towards</a:t>
            </a:r>
            <a:r>
              <a:rPr lang="cs-CZ" dirty="0"/>
              <a:t> </a:t>
            </a:r>
            <a:r>
              <a:rPr lang="cs-CZ" dirty="0" err="1"/>
              <a:t>informal</a:t>
            </a:r>
            <a:r>
              <a:rPr lang="cs-CZ" dirty="0"/>
              <a:t> </a:t>
            </a:r>
            <a:r>
              <a:rPr lang="cs-CZ" dirty="0" err="1"/>
              <a:t>activism</a:t>
            </a:r>
            <a:endParaRPr lang="cs-CZ" dirty="0"/>
          </a:p>
          <a:p>
            <a:pPr marL="0" indent="0">
              <a:buNone/>
            </a:pPr>
            <a:br>
              <a:rPr lang="cs-CZ" dirty="0"/>
            </a:br>
            <a:r>
              <a:rPr lang="cs-CZ" dirty="0"/>
              <a:t>X </a:t>
            </a:r>
            <a:r>
              <a:rPr lang="cs-CZ" dirty="0" err="1"/>
              <a:t>informal</a:t>
            </a:r>
            <a:r>
              <a:rPr lang="cs-CZ" dirty="0"/>
              <a:t> </a:t>
            </a:r>
            <a:r>
              <a:rPr lang="cs-CZ" dirty="0" err="1"/>
              <a:t>activism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founded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– </a:t>
            </a:r>
            <a:r>
              <a:rPr lang="cs-CZ" dirty="0" err="1"/>
              <a:t>see</a:t>
            </a:r>
            <a:r>
              <a:rPr lang="cs-CZ" dirty="0"/>
              <a:t> </a:t>
            </a:r>
            <a:r>
              <a:rPr lang="cs-CZ" b="1" dirty="0" err="1"/>
              <a:t>Community</a:t>
            </a:r>
            <a:r>
              <a:rPr lang="cs-CZ" b="1" dirty="0"/>
              <a:t> Development </a:t>
            </a:r>
            <a:r>
              <a:rPr lang="cs-CZ" b="1" dirty="0" err="1"/>
              <a:t>programs</a:t>
            </a:r>
            <a:r>
              <a:rPr lang="cs-CZ" b="1" dirty="0"/>
              <a:t> 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https://www.nadacevia.cz/en/what-we-offer/#communitydevelopmentprograms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431FA57-277B-4E01-8279-A57E3EDE53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6621" y="4098157"/>
            <a:ext cx="3007244" cy="112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222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3EE4C-BD76-4E86-88BC-3CE786372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Anti-Soros </a:t>
            </a:r>
            <a:r>
              <a:rPr lang="cs-CZ" b="1" dirty="0" err="1"/>
              <a:t>sentiments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421B7C-27FF-4BA9-8BDB-C4E6FEA02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2112"/>
            <a:ext cx="7762875" cy="4752975"/>
          </a:xfrm>
        </p:spPr>
        <p:txBody>
          <a:bodyPr>
            <a:normAutofit/>
          </a:bodyPr>
          <a:lstStyle/>
          <a:p>
            <a:r>
              <a:rPr lang="cs-CZ" dirty="0" err="1"/>
              <a:t>NGOs</a:t>
            </a:r>
            <a:r>
              <a:rPr lang="cs-CZ" dirty="0"/>
              <a:t> as </a:t>
            </a:r>
            <a:r>
              <a:rPr lang="cs-CZ" dirty="0" err="1"/>
              <a:t>parasites</a:t>
            </a:r>
            <a:r>
              <a:rPr lang="cs-CZ" dirty="0"/>
              <a:t>, </a:t>
            </a:r>
            <a:r>
              <a:rPr lang="cs-CZ" dirty="0" err="1"/>
              <a:t>unelected</a:t>
            </a:r>
            <a:r>
              <a:rPr lang="cs-CZ" dirty="0"/>
              <a:t> </a:t>
            </a:r>
            <a:r>
              <a:rPr lang="cs-CZ" dirty="0" err="1"/>
              <a:t>powerful</a:t>
            </a:r>
            <a:r>
              <a:rPr lang="cs-CZ" dirty="0"/>
              <a:t> </a:t>
            </a:r>
            <a:r>
              <a:rPr lang="cs-CZ" dirty="0" err="1"/>
              <a:t>elites</a:t>
            </a:r>
            <a:r>
              <a:rPr lang="cs-CZ" dirty="0"/>
              <a:t>, </a:t>
            </a:r>
            <a:r>
              <a:rPr lang="cs-CZ" dirty="0" err="1"/>
              <a:t>agents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foreign</a:t>
            </a:r>
            <a:r>
              <a:rPr lang="cs-CZ" dirty="0"/>
              <a:t> </a:t>
            </a:r>
            <a:r>
              <a:rPr lang="cs-CZ" dirty="0" err="1"/>
              <a:t>countries</a:t>
            </a:r>
            <a:endParaRPr lang="cs-CZ" dirty="0"/>
          </a:p>
          <a:p>
            <a:r>
              <a:rPr lang="fi-FI" dirty="0"/>
              <a:t>Le</a:t>
            </a:r>
            <a:r>
              <a:rPr lang="cs-CZ" dirty="0"/>
              <a:t>e, </a:t>
            </a:r>
            <a:r>
              <a:rPr lang="fi-FI" dirty="0"/>
              <a:t>Johnson, </a:t>
            </a:r>
            <a:r>
              <a:rPr lang="cs-CZ" dirty="0"/>
              <a:t>P</a:t>
            </a:r>
            <a:r>
              <a:rPr lang="fi-FI" dirty="0"/>
              <a:t>rakash</a:t>
            </a:r>
            <a:r>
              <a:rPr lang="cs-CZ" dirty="0"/>
              <a:t> </a:t>
            </a:r>
            <a:r>
              <a:rPr lang="fi-FI" dirty="0"/>
              <a:t>(2010)</a:t>
            </a:r>
            <a:r>
              <a:rPr lang="cs-CZ" dirty="0"/>
              <a:t>: </a:t>
            </a:r>
            <a:r>
              <a:rPr lang="en-US" dirty="0"/>
              <a:t>independent media is positively associated with trust in NGOs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https://www.youtube.com/watch?v=8z8hKU4A7bw</a:t>
            </a:r>
            <a:endParaRPr lang="cs-CZ" dirty="0"/>
          </a:p>
          <a:p>
            <a:endParaRPr lang="cs-CZ" dirty="0"/>
          </a:p>
        </p:txBody>
      </p:sp>
      <p:sp>
        <p:nvSpPr>
          <p:cNvPr id="10" name="Zástupný obsah 2">
            <a:extLst>
              <a:ext uri="{FF2B5EF4-FFF2-40B4-BE49-F238E27FC236}">
                <a16:creationId xmlns:a16="http://schemas.microsoft.com/office/drawing/2014/main" id="{72E69E96-5865-4760-923E-E07C26329A53}"/>
              </a:ext>
            </a:extLst>
          </p:cNvPr>
          <p:cNvSpPr txBox="1">
            <a:spLocks/>
          </p:cNvSpPr>
          <p:nvPr/>
        </p:nvSpPr>
        <p:spPr>
          <a:xfrm>
            <a:off x="838200" y="644683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2050" name="Picture 2" descr="Image result for soros open society">
            <a:extLst>
              <a:ext uri="{FF2B5EF4-FFF2-40B4-BE49-F238E27FC236}">
                <a16:creationId xmlns:a16="http://schemas.microsoft.com/office/drawing/2014/main" id="{1E222083-69C9-40EB-B737-FB958E0C1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2" y="4745118"/>
            <a:ext cx="4429931" cy="211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1A28DC3-E12D-4106-A4AF-A6EAB4E95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6128" y="1690688"/>
            <a:ext cx="3370344" cy="2810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4380842-4AD8-411F-8510-5E3BF373C7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912" y="4745118"/>
            <a:ext cx="4437053" cy="2112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457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obsah 2">
            <a:extLst>
              <a:ext uri="{FF2B5EF4-FFF2-40B4-BE49-F238E27FC236}">
                <a16:creationId xmlns:a16="http://schemas.microsoft.com/office/drawing/2014/main" id="{72E69E96-5865-4760-923E-E07C26329A53}"/>
              </a:ext>
            </a:extLst>
          </p:cNvPr>
          <p:cNvSpPr txBox="1">
            <a:spLocks/>
          </p:cNvSpPr>
          <p:nvPr/>
        </p:nvSpPr>
        <p:spPr>
          <a:xfrm>
            <a:off x="838200" y="644683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9345488-6735-4BE8-9247-D74A08CB7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	</a:t>
            </a:r>
          </a:p>
          <a:p>
            <a:pPr marL="0" indent="0" algn="ctr">
              <a:buNone/>
            </a:pPr>
            <a:endParaRPr lang="cs-CZ" sz="3200" b="1" dirty="0"/>
          </a:p>
          <a:p>
            <a:pPr marL="0" indent="0" algn="ctr">
              <a:buNone/>
            </a:pPr>
            <a:r>
              <a:rPr lang="cs-CZ" sz="3200" b="1" dirty="0" err="1"/>
              <a:t>How</a:t>
            </a:r>
            <a:r>
              <a:rPr lang="cs-CZ" sz="3200" b="1" dirty="0"/>
              <a:t> to </a:t>
            </a:r>
            <a:r>
              <a:rPr lang="cs-CZ" sz="3200" b="1" dirty="0" err="1"/>
              <a:t>define</a:t>
            </a:r>
            <a:r>
              <a:rPr lang="cs-CZ" sz="3200" b="1" dirty="0"/>
              <a:t> </a:t>
            </a:r>
            <a:r>
              <a:rPr lang="cs-CZ" sz="3200" b="1" dirty="0" err="1"/>
              <a:t>social</a:t>
            </a:r>
            <a:r>
              <a:rPr lang="cs-CZ" sz="3200" b="1" dirty="0"/>
              <a:t> </a:t>
            </a:r>
            <a:r>
              <a:rPr lang="cs-CZ" sz="3200" b="1" dirty="0" err="1"/>
              <a:t>movements</a:t>
            </a:r>
            <a:r>
              <a:rPr lang="cs-CZ" sz="3200" b="1" dirty="0"/>
              <a:t>?</a:t>
            </a:r>
          </a:p>
          <a:p>
            <a:pPr marL="0" indent="0">
              <a:buNone/>
            </a:pPr>
            <a:r>
              <a:rPr lang="cs-CZ" sz="9600" dirty="0"/>
              <a:t>		</a:t>
            </a:r>
          </a:p>
          <a:p>
            <a:pPr marL="0" indent="0">
              <a:buNone/>
            </a:pPr>
            <a:endParaRPr lang="cs-CZ" sz="96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6D200E6-36AC-48AD-8A5E-5433D42B5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8028" y="943120"/>
            <a:ext cx="819150" cy="1038225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C442173-9C52-4782-9B08-C3EB2A12B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6370" y="865260"/>
            <a:ext cx="819150" cy="1038225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28108D88-3413-41D1-B099-C0435E5818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7215" y="4336905"/>
            <a:ext cx="819150" cy="103822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C6C8B0BE-3747-4438-A505-866EBB97D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644" y="3428999"/>
            <a:ext cx="819150" cy="1038225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CF3A7C31-59C3-4992-810F-406C45CAE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4712" y="1253330"/>
            <a:ext cx="819150" cy="1038225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12B8F0CE-FFDC-40A1-BC58-3C30527F8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7178" y="3400495"/>
            <a:ext cx="819150" cy="103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21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5209CEA4-07E0-4413-9820-1951E4BA89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697"/>
          <a:stretch/>
        </p:blipFill>
        <p:spPr>
          <a:xfrm>
            <a:off x="3276806" y="100323"/>
            <a:ext cx="6168529" cy="6657353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FFDA4E0-B3C6-4C04-9198-0A549A4F0A01}"/>
              </a:ext>
            </a:extLst>
          </p:cNvPr>
          <p:cNvSpPr txBox="1"/>
          <p:nvPr/>
        </p:nvSpPr>
        <p:spPr>
          <a:xfrm>
            <a:off x="9571759" y="6388344"/>
            <a:ext cx="229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Ekman</a:t>
            </a:r>
            <a:r>
              <a:rPr lang="cs-CZ" dirty="0"/>
              <a:t>, </a:t>
            </a:r>
            <a:r>
              <a:rPr lang="cs-CZ" dirty="0" err="1"/>
              <a:t>Amnä</a:t>
            </a:r>
            <a:r>
              <a:rPr lang="cs-CZ" dirty="0"/>
              <a:t> 2012</a:t>
            </a:r>
          </a:p>
        </p:txBody>
      </p:sp>
    </p:spTree>
    <p:extLst>
      <p:ext uri="{BB962C8B-B14F-4D97-AF65-F5344CB8AC3E}">
        <p14:creationId xmlns:p14="http://schemas.microsoft.com/office/powerpoint/2010/main" val="373602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0C45AA-F87C-4B77-85D6-4A1DD6D47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Activism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0AF9F08-6964-4C42-92ED-201F1ED846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“taking action to effect </a:t>
            </a:r>
            <a:r>
              <a:rPr lang="en-GB" b="1" dirty="0"/>
              <a:t>social change</a:t>
            </a:r>
            <a:r>
              <a:rPr lang="en-GB" dirty="0"/>
              <a:t>” (Permanent Culture Now 2013)</a:t>
            </a:r>
            <a:endParaRPr lang="cs-CZ" dirty="0"/>
          </a:p>
          <a:p>
            <a:r>
              <a:rPr lang="en-GB" dirty="0"/>
              <a:t>aiming “to challenge the status quo” (Ryan 2016) </a:t>
            </a:r>
            <a:endParaRPr lang="cs-CZ" dirty="0"/>
          </a:p>
          <a:p>
            <a:r>
              <a:rPr lang="en-GB" dirty="0"/>
              <a:t>Brian Martin (2007</a:t>
            </a:r>
            <a:r>
              <a:rPr lang="cs-CZ" dirty="0"/>
              <a:t>): „</a:t>
            </a:r>
            <a:r>
              <a:rPr lang="en-GB" dirty="0"/>
              <a:t>action that goes beyond conventional politics, typically being more energetic, </a:t>
            </a:r>
            <a:r>
              <a:rPr lang="en-GB" b="1" dirty="0"/>
              <a:t>passionate</a:t>
            </a:r>
            <a:r>
              <a:rPr lang="en-GB" dirty="0"/>
              <a:t>, innovative, and committed” (p. 20)</a:t>
            </a:r>
            <a:endParaRPr lang="cs-CZ" dirty="0"/>
          </a:p>
          <a:p>
            <a:r>
              <a:rPr lang="en-GB" dirty="0"/>
              <a:t>Marcelo Svirsky (2010) </a:t>
            </a:r>
            <a:r>
              <a:rPr lang="cs-CZ" dirty="0"/>
              <a:t>- </a:t>
            </a:r>
            <a:r>
              <a:rPr lang="en-GB" dirty="0"/>
              <a:t>activism is “turbulent and restless” as “(t)he life of an activist is marked by a sense of </a:t>
            </a:r>
            <a:r>
              <a:rPr lang="en-GB" b="1" dirty="0"/>
              <a:t>urgency, anxiety </a:t>
            </a:r>
            <a:r>
              <a:rPr lang="en-GB" dirty="0"/>
              <a:t>and alertness to a life under attack” (p. 177)</a:t>
            </a:r>
            <a:endParaRPr lang="cs-CZ" dirty="0"/>
          </a:p>
          <a:p>
            <a:r>
              <a:rPr lang="en-GB" dirty="0"/>
              <a:t>activism as a synonym for a </a:t>
            </a:r>
            <a:r>
              <a:rPr lang="en-GB" b="1" dirty="0"/>
              <a:t>collective action </a:t>
            </a:r>
            <a:r>
              <a:rPr lang="en-GB" dirty="0"/>
              <a:t>(</a:t>
            </a:r>
            <a:r>
              <a:rPr lang="en-GB" dirty="0" err="1"/>
              <a:t>Lubell</a:t>
            </a:r>
            <a:r>
              <a:rPr lang="en-GB" dirty="0"/>
              <a:t> 2002), collaborations by people (Atkinson 2007)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459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7DDC82-6F0C-423E-B09D-8C417BF9D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„</a:t>
            </a:r>
            <a:r>
              <a:rPr lang="cs-CZ" b="1" dirty="0" err="1"/>
              <a:t>Movement</a:t>
            </a:r>
            <a:r>
              <a:rPr lang="cs-CZ" b="1" dirty="0"/>
              <a:t> </a:t>
            </a:r>
            <a:r>
              <a:rPr lang="cs-CZ" b="1" dirty="0" err="1"/>
              <a:t>societies</a:t>
            </a:r>
            <a:r>
              <a:rPr lang="cs-CZ" b="1" dirty="0"/>
              <a:t>“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6BE497E-08BB-4381-89BF-46699C65E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129155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Meyer and </a:t>
            </a:r>
            <a:r>
              <a:rPr lang="en-GB" dirty="0" err="1"/>
              <a:t>Tarrow</a:t>
            </a:r>
            <a:r>
              <a:rPr lang="en-GB" dirty="0"/>
              <a:t> (1998) observed the rise of activism and stated that Western democracies were becoming “movement societies”, as social movements were getting routine and institutionalized</a:t>
            </a:r>
            <a:endParaRPr lang="cs-CZ" dirty="0"/>
          </a:p>
          <a:p>
            <a:r>
              <a:rPr lang="en-GB" dirty="0" err="1"/>
              <a:t>Rosanvallon</a:t>
            </a:r>
            <a:r>
              <a:rPr lang="en-GB" dirty="0"/>
              <a:t> (2008)</a:t>
            </a:r>
            <a:r>
              <a:rPr lang="cs-CZ" dirty="0"/>
              <a:t> - </a:t>
            </a:r>
            <a:r>
              <a:rPr lang="en-GB" dirty="0"/>
              <a:t>the myth of the passive citizen </a:t>
            </a:r>
            <a:r>
              <a:rPr lang="cs-CZ" dirty="0"/>
              <a:t>- </a:t>
            </a:r>
            <a:r>
              <a:rPr lang="en-GB" dirty="0"/>
              <a:t>“(</a:t>
            </a:r>
            <a:r>
              <a:rPr lang="en-GB" dirty="0" err="1"/>
              <a:t>i</a:t>
            </a:r>
            <a:r>
              <a:rPr lang="en-GB" dirty="0"/>
              <a:t>)</a:t>
            </a:r>
            <a:r>
              <a:rPr lang="cs-CZ" dirty="0"/>
              <a:t>t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better</a:t>
            </a:r>
            <a:r>
              <a:rPr lang="cs-CZ" dirty="0"/>
              <a:t> to </a:t>
            </a:r>
            <a:r>
              <a:rPr lang="cs-CZ" dirty="0" err="1"/>
              <a:t>say</a:t>
            </a:r>
            <a:r>
              <a:rPr lang="cs-CZ" dirty="0"/>
              <a:t>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b="1" dirty="0" err="1"/>
              <a:t>citizenship</a:t>
            </a:r>
            <a:r>
              <a:rPr lang="cs-CZ" b="1" dirty="0"/>
              <a:t> has </a:t>
            </a:r>
            <a:r>
              <a:rPr lang="cs-CZ" b="1" dirty="0" err="1"/>
              <a:t>changed</a:t>
            </a:r>
            <a:r>
              <a:rPr lang="cs-CZ" b="1" dirty="0"/>
              <a:t> in </a:t>
            </a:r>
            <a:r>
              <a:rPr lang="cs-CZ" b="1" dirty="0" err="1"/>
              <a:t>nature</a:t>
            </a:r>
            <a:r>
              <a:rPr lang="cs-CZ" b="1" dirty="0"/>
              <a:t> </a:t>
            </a:r>
            <a:r>
              <a:rPr lang="cs-CZ" dirty="0" err="1"/>
              <a:t>rather</a:t>
            </a:r>
            <a:r>
              <a:rPr lang="cs-CZ" dirty="0"/>
              <a:t> </a:t>
            </a:r>
            <a:r>
              <a:rPr lang="cs-CZ" dirty="0" err="1"/>
              <a:t>than</a:t>
            </a:r>
            <a:r>
              <a:rPr lang="cs-CZ" dirty="0"/>
              <a:t> </a:t>
            </a:r>
            <a:r>
              <a:rPr lang="cs-CZ" dirty="0" err="1"/>
              <a:t>declined</a:t>
            </a:r>
            <a:r>
              <a:rPr lang="cs-CZ" dirty="0"/>
              <a:t>. (…) As </a:t>
            </a:r>
            <a:r>
              <a:rPr lang="cs-CZ" dirty="0" err="1"/>
              <a:t>political</a:t>
            </a:r>
            <a:r>
              <a:rPr lang="cs-CZ" dirty="0"/>
              <a:t> </a:t>
            </a:r>
            <a:r>
              <a:rPr lang="cs-CZ" dirty="0" err="1"/>
              <a:t>parties</a:t>
            </a:r>
            <a:r>
              <a:rPr lang="cs-CZ" dirty="0"/>
              <a:t> </a:t>
            </a:r>
            <a:r>
              <a:rPr lang="cs-CZ" dirty="0" err="1"/>
              <a:t>eroded</a:t>
            </a:r>
            <a:r>
              <a:rPr lang="cs-CZ" dirty="0"/>
              <a:t>, </a:t>
            </a:r>
            <a:r>
              <a:rPr lang="cs-CZ" dirty="0" err="1"/>
              <a:t>various</a:t>
            </a:r>
            <a:r>
              <a:rPr lang="cs-CZ" dirty="0"/>
              <a:t> </a:t>
            </a:r>
            <a:r>
              <a:rPr lang="cs-CZ" dirty="0" err="1"/>
              <a:t>types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advocacy</a:t>
            </a:r>
            <a:r>
              <a:rPr lang="cs-CZ" dirty="0"/>
              <a:t> </a:t>
            </a:r>
            <a:r>
              <a:rPr lang="cs-CZ" dirty="0" err="1"/>
              <a:t>groups</a:t>
            </a:r>
            <a:r>
              <a:rPr lang="cs-CZ" dirty="0"/>
              <a:t> and </a:t>
            </a:r>
            <a:r>
              <a:rPr lang="cs-CZ" dirty="0" err="1"/>
              <a:t>associations</a:t>
            </a:r>
            <a:r>
              <a:rPr lang="cs-CZ" dirty="0"/>
              <a:t> </a:t>
            </a:r>
            <a:r>
              <a:rPr lang="cs-CZ" dirty="0" err="1"/>
              <a:t>developed</a:t>
            </a:r>
            <a:r>
              <a:rPr lang="cs-CZ" dirty="0"/>
              <a:t>“ (p. 19)</a:t>
            </a:r>
          </a:p>
          <a:p>
            <a:r>
              <a:rPr lang="cs-CZ" dirty="0" err="1"/>
              <a:t>Norris</a:t>
            </a:r>
            <a:r>
              <a:rPr lang="cs-CZ" dirty="0"/>
              <a:t> (2002) - </a:t>
            </a:r>
            <a:r>
              <a:rPr lang="cs-CZ" dirty="0" err="1"/>
              <a:t>there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been</a:t>
            </a:r>
            <a:r>
              <a:rPr lang="cs-CZ" dirty="0"/>
              <a:t> “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alternative</a:t>
            </a:r>
            <a:r>
              <a:rPr lang="cs-CZ" dirty="0"/>
              <a:t> </a:t>
            </a:r>
            <a:r>
              <a:rPr lang="cs-CZ" dirty="0" err="1"/>
              <a:t>avenues</a:t>
            </a:r>
            <a:r>
              <a:rPr lang="cs-CZ" dirty="0"/>
              <a:t> </a:t>
            </a:r>
            <a:r>
              <a:rPr lang="cs-CZ" dirty="0" err="1"/>
              <a:t>through</a:t>
            </a:r>
            <a:r>
              <a:rPr lang="cs-CZ" dirty="0"/>
              <a:t> protest </a:t>
            </a:r>
            <a:r>
              <a:rPr lang="cs-CZ" dirty="0" err="1"/>
              <a:t>politics</a:t>
            </a:r>
            <a:r>
              <a:rPr lang="cs-CZ" dirty="0"/>
              <a:t>, </a:t>
            </a:r>
            <a:r>
              <a:rPr lang="cs-CZ" b="1" dirty="0" err="1"/>
              <a:t>reinventing</a:t>
            </a:r>
            <a:r>
              <a:rPr lang="cs-CZ" b="1" dirty="0"/>
              <a:t> </a:t>
            </a:r>
            <a:r>
              <a:rPr lang="cs-CZ" b="1" dirty="0" err="1"/>
              <a:t>activism</a:t>
            </a:r>
            <a:r>
              <a:rPr lang="cs-CZ" dirty="0"/>
              <a:t>” (p. 4)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D654CC9-43DB-487C-94D7-30FA914C2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800" y="1825625"/>
            <a:ext cx="289018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630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3FBEF9-243D-471A-B0BC-8F2D255DA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>
                <a:solidFill>
                  <a:schemeClr val="accent6">
                    <a:lumMod val="75000"/>
                  </a:schemeClr>
                </a:solidFill>
              </a:rPr>
              <a:t>Social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accent6">
                    <a:lumMod val="75000"/>
                  </a:schemeClr>
                </a:solidFill>
              </a:rPr>
              <a:t>Movement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accent6">
                    <a:lumMod val="75000"/>
                  </a:schemeClr>
                </a:solidFill>
              </a:rPr>
              <a:t>Studies</a:t>
            </a:r>
            <a:br>
              <a:rPr lang="cs-CZ" dirty="0"/>
            </a:br>
            <a:r>
              <a:rPr lang="cs-CZ" dirty="0"/>
              <a:t>				vs. </a:t>
            </a:r>
            <a:r>
              <a:rPr lang="cs-CZ" b="1" dirty="0">
                <a:solidFill>
                  <a:srgbClr val="C00000"/>
                </a:solidFill>
              </a:rPr>
              <a:t>Urban </a:t>
            </a:r>
            <a:r>
              <a:rPr lang="cs-CZ" b="1" dirty="0" err="1">
                <a:solidFill>
                  <a:srgbClr val="C00000"/>
                </a:solidFill>
              </a:rPr>
              <a:t>Movement</a:t>
            </a:r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b="1" dirty="0" err="1">
                <a:solidFill>
                  <a:srgbClr val="C00000"/>
                </a:solidFill>
              </a:rPr>
              <a:t>Studies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D3157F5-1900-4C5E-AB44-FC60DF1FDC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828800"/>
            <a:ext cx="10515600" cy="4498848"/>
          </a:xfrm>
        </p:spPr>
        <p:txBody>
          <a:bodyPr numCol="2">
            <a:normAutofit fontScale="925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 marL="182563" indent="-182563">
              <a:buNone/>
            </a:pPr>
            <a:r>
              <a:rPr lang="cs-CZ" sz="3000" u="sng" dirty="0"/>
              <a:t>SMS = </a:t>
            </a:r>
            <a:r>
              <a:rPr lang="cs-CZ" sz="3000" b="1" u="sng" dirty="0"/>
              <a:t>CAUSES</a:t>
            </a:r>
          </a:p>
          <a:p>
            <a:pPr marL="182563" indent="-182563"/>
            <a:r>
              <a:rPr lang="cs-CZ" sz="3000" dirty="0" err="1"/>
              <a:t>explanation</a:t>
            </a:r>
            <a:r>
              <a:rPr lang="cs-CZ" sz="3000" dirty="0"/>
              <a:t> </a:t>
            </a:r>
            <a:r>
              <a:rPr lang="cs-CZ" sz="3000" dirty="0" err="1"/>
              <a:t>of</a:t>
            </a:r>
            <a:r>
              <a:rPr lang="cs-CZ" sz="3000" dirty="0"/>
              <a:t> </a:t>
            </a:r>
            <a:r>
              <a:rPr lang="cs-CZ" sz="3000" dirty="0" err="1"/>
              <a:t>collective</a:t>
            </a:r>
            <a:r>
              <a:rPr lang="cs-CZ" sz="3000" dirty="0"/>
              <a:t> </a:t>
            </a:r>
            <a:r>
              <a:rPr lang="cs-CZ" sz="3000" dirty="0" err="1"/>
              <a:t>action</a:t>
            </a:r>
            <a:endParaRPr lang="cs-CZ" sz="3000" dirty="0"/>
          </a:p>
          <a:p>
            <a:pPr marL="182563" indent="-182563"/>
            <a:r>
              <a:rPr lang="cs-CZ" sz="3000" dirty="0" err="1"/>
              <a:t>mobilization</a:t>
            </a:r>
            <a:r>
              <a:rPr lang="cs-CZ" sz="3000" dirty="0"/>
              <a:t> + identity</a:t>
            </a:r>
          </a:p>
          <a:p>
            <a:pPr marL="182563" indent="-182563"/>
            <a:r>
              <a:rPr lang="cs-CZ" sz="3000" dirty="0" err="1"/>
              <a:t>various</a:t>
            </a:r>
            <a:r>
              <a:rPr lang="cs-CZ" sz="3000" dirty="0"/>
              <a:t> </a:t>
            </a:r>
            <a:r>
              <a:rPr lang="cs-CZ" sz="3000" dirty="0" err="1"/>
              <a:t>topics</a:t>
            </a:r>
            <a:r>
              <a:rPr lang="cs-CZ" sz="3000" dirty="0"/>
              <a:t> and </a:t>
            </a:r>
            <a:r>
              <a:rPr lang="cs-CZ" sz="3000" dirty="0" err="1"/>
              <a:t>spatial</a:t>
            </a:r>
            <a:r>
              <a:rPr lang="cs-CZ" sz="3000" dirty="0"/>
              <a:t> </a:t>
            </a:r>
            <a:r>
              <a:rPr lang="cs-CZ" sz="3000" dirty="0" err="1"/>
              <a:t>contexts</a:t>
            </a:r>
            <a:endParaRPr lang="cs-CZ" sz="3000" dirty="0"/>
          </a:p>
          <a:p>
            <a:pPr marL="0" indent="0">
              <a:buNone/>
            </a:pPr>
            <a:endParaRPr lang="cs-CZ" sz="3000" u="sng" dirty="0"/>
          </a:p>
          <a:p>
            <a:pPr marL="0" indent="0">
              <a:buNone/>
            </a:pPr>
            <a:endParaRPr lang="cs-CZ" sz="3000" u="sng" dirty="0"/>
          </a:p>
          <a:p>
            <a:pPr marL="0" indent="0">
              <a:buNone/>
            </a:pPr>
            <a:endParaRPr lang="cs-CZ" sz="3000" u="sng" dirty="0"/>
          </a:p>
          <a:p>
            <a:pPr marL="0" indent="0">
              <a:buNone/>
            </a:pPr>
            <a:endParaRPr lang="cs-CZ" sz="3000" u="sng" dirty="0"/>
          </a:p>
          <a:p>
            <a:pPr marL="0" indent="0">
              <a:buNone/>
            </a:pPr>
            <a:endParaRPr lang="cs-CZ" sz="3000" u="sng" dirty="0"/>
          </a:p>
          <a:p>
            <a:pPr marL="182563" indent="-182563">
              <a:buNone/>
            </a:pPr>
            <a:endParaRPr lang="cs-CZ" sz="3000" u="sng" dirty="0"/>
          </a:p>
          <a:p>
            <a:pPr marL="450850" indent="-268288">
              <a:buNone/>
              <a:tabLst>
                <a:tab pos="354013" algn="l"/>
              </a:tabLst>
            </a:pPr>
            <a:r>
              <a:rPr lang="cs-CZ" sz="3000" u="sng" dirty="0"/>
              <a:t>UMS = </a:t>
            </a:r>
            <a:r>
              <a:rPr lang="cs-CZ" sz="3000" b="1" u="sng" dirty="0"/>
              <a:t>EFFECTS</a:t>
            </a:r>
          </a:p>
          <a:p>
            <a:pPr marL="450850" indent="-268288"/>
            <a:r>
              <a:rPr lang="cs-CZ" sz="3000" dirty="0" err="1"/>
              <a:t>changes</a:t>
            </a:r>
            <a:r>
              <a:rPr lang="cs-CZ" sz="3000" dirty="0"/>
              <a:t> in </a:t>
            </a:r>
            <a:r>
              <a:rPr lang="cs-CZ" sz="3000" dirty="0" err="1"/>
              <a:t>urban</a:t>
            </a:r>
            <a:r>
              <a:rPr lang="cs-CZ" sz="3000" dirty="0"/>
              <a:t> </a:t>
            </a:r>
            <a:r>
              <a:rPr lang="cs-CZ" sz="3000" dirty="0" err="1"/>
              <a:t>space</a:t>
            </a:r>
            <a:r>
              <a:rPr lang="cs-CZ" sz="3000" dirty="0"/>
              <a:t>, in </a:t>
            </a:r>
            <a:r>
              <a:rPr lang="cs-CZ" sz="3000" dirty="0" err="1"/>
              <a:t>power</a:t>
            </a:r>
            <a:r>
              <a:rPr lang="cs-CZ" sz="3000" dirty="0"/>
              <a:t> </a:t>
            </a:r>
            <a:r>
              <a:rPr lang="cs-CZ" sz="3000" dirty="0" err="1"/>
              <a:t>structures</a:t>
            </a:r>
            <a:endParaRPr lang="cs-CZ" sz="3000" dirty="0"/>
          </a:p>
          <a:p>
            <a:pPr marL="450850" indent="-268288"/>
            <a:r>
              <a:rPr lang="cs-CZ" sz="3000" dirty="0" err="1"/>
              <a:t>spatially</a:t>
            </a:r>
            <a:r>
              <a:rPr lang="cs-CZ" sz="3000" dirty="0"/>
              <a:t> </a:t>
            </a:r>
            <a:r>
              <a:rPr lang="cs-CZ" sz="3000" dirty="0" err="1"/>
              <a:t>defined</a:t>
            </a:r>
            <a:r>
              <a:rPr lang="cs-CZ" sz="3000" dirty="0"/>
              <a:t> </a:t>
            </a:r>
            <a:r>
              <a:rPr lang="cs-CZ" sz="3000" dirty="0" err="1"/>
              <a:t>goals</a:t>
            </a:r>
            <a:r>
              <a:rPr lang="cs-CZ" sz="3000" dirty="0"/>
              <a:t> and </a:t>
            </a:r>
            <a:r>
              <a:rPr lang="cs-CZ" sz="3000" dirty="0" err="1"/>
              <a:t>interests</a:t>
            </a:r>
            <a:r>
              <a:rPr lang="cs-CZ" sz="3000" dirty="0"/>
              <a:t> </a:t>
            </a:r>
            <a:r>
              <a:rPr lang="cs-CZ" sz="3000" dirty="0" err="1"/>
              <a:t>of</a:t>
            </a:r>
            <a:r>
              <a:rPr lang="cs-CZ" sz="3000" dirty="0"/>
              <a:t> </a:t>
            </a:r>
            <a:r>
              <a:rPr lang="cs-CZ" sz="3000" dirty="0" err="1"/>
              <a:t>activists</a:t>
            </a:r>
            <a:endParaRPr lang="cs-CZ" sz="3000" dirty="0"/>
          </a:p>
          <a:p>
            <a:pPr marL="450850" indent="-268288"/>
            <a:r>
              <a:rPr lang="cs-CZ" sz="3000" dirty="0" err="1"/>
              <a:t>local</a:t>
            </a:r>
            <a:r>
              <a:rPr lang="cs-CZ" sz="3000" dirty="0"/>
              <a:t> </a:t>
            </a:r>
            <a:r>
              <a:rPr lang="cs-CZ" sz="3000" dirty="0" err="1"/>
              <a:t>collective</a:t>
            </a:r>
            <a:r>
              <a:rPr lang="cs-CZ" sz="3000" dirty="0"/>
              <a:t> identity</a:t>
            </a:r>
          </a:p>
          <a:p>
            <a:pPr marL="450850" indent="-268288"/>
            <a:r>
              <a:rPr lang="cs-CZ" sz="3000" dirty="0" err="1"/>
              <a:t>effects</a:t>
            </a:r>
            <a:r>
              <a:rPr lang="cs-CZ" sz="3000" dirty="0"/>
              <a:t>: </a:t>
            </a:r>
            <a:r>
              <a:rPr lang="cs-CZ" sz="3000" dirty="0" err="1"/>
              <a:t>e.g</a:t>
            </a:r>
            <a:r>
              <a:rPr lang="cs-CZ" sz="3000" dirty="0"/>
              <a:t>. </a:t>
            </a:r>
            <a:r>
              <a:rPr lang="cs-CZ" sz="3000" dirty="0" err="1"/>
              <a:t>Castells</a:t>
            </a:r>
            <a:r>
              <a:rPr lang="cs-CZ" sz="3000" dirty="0"/>
              <a:t>‘ typology </a:t>
            </a:r>
            <a:r>
              <a:rPr lang="cs-CZ" sz="3000" dirty="0" err="1"/>
              <a:t>of</a:t>
            </a:r>
            <a:r>
              <a:rPr lang="cs-CZ" sz="3000" dirty="0"/>
              <a:t> </a:t>
            </a:r>
            <a:r>
              <a:rPr lang="cs-CZ" sz="3000" dirty="0" err="1"/>
              <a:t>citizen</a:t>
            </a:r>
            <a:r>
              <a:rPr lang="cs-CZ" sz="3000" dirty="0"/>
              <a:t> </a:t>
            </a:r>
            <a:r>
              <a:rPr lang="cs-CZ" sz="3000" dirty="0" err="1"/>
              <a:t>action</a:t>
            </a:r>
            <a:endParaRPr lang="cs-CZ" sz="3000" dirty="0"/>
          </a:p>
          <a:p>
            <a:endParaRPr lang="cs-CZ" dirty="0"/>
          </a:p>
          <a:p>
            <a:pPr marL="639763" indent="-28575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2148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CFECB7-85A9-4106-9027-91BCE136D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Alain </a:t>
            </a:r>
            <a:r>
              <a:rPr lang="cs-CZ" b="1" dirty="0" err="1"/>
              <a:t>Touraine</a:t>
            </a:r>
            <a:r>
              <a:rPr lang="cs-CZ" b="1" dirty="0"/>
              <a:t> (1981): identity vs. </a:t>
            </a:r>
            <a:r>
              <a:rPr lang="cs-CZ" b="1" dirty="0" err="1"/>
              <a:t>strategy</a:t>
            </a:r>
            <a:endParaRPr lang="en-GB" b="1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8A4ADCC-8AF5-4F4D-B61F-C2C149058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828800"/>
            <a:ext cx="10515600" cy="4351337"/>
          </a:xfrm>
        </p:spPr>
        <p:txBody>
          <a:bodyPr>
            <a:normAutofit/>
          </a:bodyPr>
          <a:lstStyle/>
          <a:p>
            <a:r>
              <a:rPr lang="en-GB" dirty="0"/>
              <a:t>distinction between “strategy” and “identity” as two possible analytical frameworks</a:t>
            </a:r>
            <a:endParaRPr lang="cs-CZ" dirty="0"/>
          </a:p>
          <a:p>
            <a:pPr marL="514350" indent="-514350">
              <a:buFont typeface="+mj-lt"/>
              <a:buAutoNum type="alphaLcParenR"/>
            </a:pPr>
            <a:r>
              <a:rPr lang="cs-CZ" b="1" dirty="0">
                <a:solidFill>
                  <a:srgbClr val="C00000"/>
                </a:solidFill>
              </a:rPr>
              <a:t>s</a:t>
            </a:r>
            <a:r>
              <a:rPr lang="en-GB" b="1" dirty="0" err="1">
                <a:solidFill>
                  <a:srgbClr val="C00000"/>
                </a:solidFill>
              </a:rPr>
              <a:t>trategy</a:t>
            </a:r>
            <a:r>
              <a:rPr lang="en-GB" b="1" dirty="0">
                <a:solidFill>
                  <a:srgbClr val="C00000"/>
                </a:solidFill>
              </a:rPr>
              <a:t>-based social movements</a:t>
            </a:r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dirty="0"/>
              <a:t>(</a:t>
            </a:r>
            <a:r>
              <a:rPr lang="cs-CZ" dirty="0" err="1"/>
              <a:t>like</a:t>
            </a:r>
            <a:r>
              <a:rPr lang="cs-CZ" dirty="0"/>
              <a:t> pro-</a:t>
            </a:r>
            <a:r>
              <a:rPr lang="cs-CZ" dirty="0" err="1"/>
              <a:t>life</a:t>
            </a:r>
            <a:r>
              <a:rPr lang="cs-CZ" dirty="0"/>
              <a:t> </a:t>
            </a:r>
            <a:r>
              <a:rPr lang="cs-CZ" dirty="0" err="1"/>
              <a:t>movement</a:t>
            </a:r>
            <a:r>
              <a:rPr lang="cs-CZ" dirty="0"/>
              <a:t>): </a:t>
            </a:r>
            <a:r>
              <a:rPr lang="en-GB" dirty="0"/>
              <a:t>using instrumental strategies</a:t>
            </a:r>
            <a:r>
              <a:rPr lang="cs-CZ" dirty="0"/>
              <a:t> </a:t>
            </a:r>
            <a:r>
              <a:rPr lang="en-GB" dirty="0"/>
              <a:t>tailored to promote a particular change</a:t>
            </a: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0850" indent="-450850">
              <a:buNone/>
            </a:pPr>
            <a:r>
              <a:rPr lang="cs-CZ" b="1" dirty="0">
                <a:solidFill>
                  <a:srgbClr val="C00000"/>
                </a:solidFill>
              </a:rPr>
              <a:t>b)  i</a:t>
            </a:r>
            <a:r>
              <a:rPr lang="en-GB" b="1" dirty="0" err="1">
                <a:solidFill>
                  <a:srgbClr val="C00000"/>
                </a:solidFill>
              </a:rPr>
              <a:t>dentity</a:t>
            </a:r>
            <a:r>
              <a:rPr lang="en-GB" b="1" dirty="0">
                <a:solidFill>
                  <a:srgbClr val="C00000"/>
                </a:solidFill>
              </a:rPr>
              <a:t>-based movements </a:t>
            </a:r>
            <a:r>
              <a:rPr lang="cs-CZ" dirty="0"/>
              <a:t>(</a:t>
            </a:r>
            <a:r>
              <a:rPr lang="en-GB" dirty="0"/>
              <a:t>like feminist or queer movements) are linked </a:t>
            </a:r>
            <a:r>
              <a:rPr lang="cs-CZ" dirty="0"/>
              <a:t> </a:t>
            </a:r>
            <a:r>
              <a:rPr lang="en-GB" dirty="0"/>
              <a:t>to efforts of a broader societal change, especially in terms of culture</a:t>
            </a:r>
          </a:p>
        </p:txBody>
      </p:sp>
    </p:spTree>
    <p:extLst>
      <p:ext uri="{BB962C8B-B14F-4D97-AF65-F5344CB8AC3E}">
        <p14:creationId xmlns:p14="http://schemas.microsoft.com/office/powerpoint/2010/main" val="709731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A4ED1A-9275-4AD1-9D3B-895A44B05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dirty="0" err="1"/>
              <a:t>Activism</a:t>
            </a:r>
            <a:r>
              <a:rPr lang="cs-CZ" dirty="0"/>
              <a:t> as a </a:t>
            </a:r>
            <a:r>
              <a:rPr lang="cs-CZ" dirty="0" err="1"/>
              <a:t>strategy</a:t>
            </a:r>
            <a:r>
              <a:rPr lang="cs-CZ" dirty="0"/>
              <a:t> / identity</a:t>
            </a:r>
            <a:endParaRPr lang="en-GB" dirty="0"/>
          </a:p>
        </p:txBody>
      </p:sp>
      <p:sp>
        <p:nvSpPr>
          <p:cNvPr id="4" name="Řečová bublina: oválný bublinový popisek 3">
            <a:extLst>
              <a:ext uri="{FF2B5EF4-FFF2-40B4-BE49-F238E27FC236}">
                <a16:creationId xmlns:a16="http://schemas.microsoft.com/office/drawing/2014/main" id="{B4D81A39-28A3-4445-A77E-D83802AD96BF}"/>
              </a:ext>
            </a:extLst>
          </p:cNvPr>
          <p:cNvSpPr/>
          <p:nvPr/>
        </p:nvSpPr>
        <p:spPr>
          <a:xfrm>
            <a:off x="122136" y="1690688"/>
            <a:ext cx="5021364" cy="2485658"/>
          </a:xfrm>
          <a:prstGeom prst="wedgeEllipse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96838"/>
            <a:r>
              <a:rPr lang="cs-CZ" sz="2400" dirty="0"/>
              <a:t>Adam: </a:t>
            </a:r>
            <a:r>
              <a:rPr lang="en-GB" sz="2400" dirty="0"/>
              <a:t>I was </a:t>
            </a:r>
            <a:r>
              <a:rPr lang="en-GB" sz="2400" b="1" dirty="0"/>
              <a:t>so angry, </a:t>
            </a:r>
            <a:r>
              <a:rPr lang="en-GB" sz="2400" dirty="0"/>
              <a:t>that I wanted </a:t>
            </a:r>
            <a:r>
              <a:rPr lang="en-GB" sz="2400" b="1" dirty="0"/>
              <a:t>to do something </a:t>
            </a:r>
            <a:r>
              <a:rPr lang="en-GB" sz="2400" dirty="0"/>
              <a:t>with it and I’ve found that other people think the same. </a:t>
            </a:r>
            <a:r>
              <a:rPr lang="en-GB" dirty="0"/>
              <a:t> </a:t>
            </a:r>
          </a:p>
        </p:txBody>
      </p:sp>
      <p:sp>
        <p:nvSpPr>
          <p:cNvPr id="5" name="Řečová bublina: oválný bublinový popisek 4">
            <a:extLst>
              <a:ext uri="{FF2B5EF4-FFF2-40B4-BE49-F238E27FC236}">
                <a16:creationId xmlns:a16="http://schemas.microsoft.com/office/drawing/2014/main" id="{BC3F0AA2-3EDD-4286-9CB1-A289CC639C20}"/>
              </a:ext>
            </a:extLst>
          </p:cNvPr>
          <p:cNvSpPr/>
          <p:nvPr/>
        </p:nvSpPr>
        <p:spPr>
          <a:xfrm flipH="1">
            <a:off x="3912786" y="3429000"/>
            <a:ext cx="4879522" cy="2932818"/>
          </a:xfrm>
          <a:prstGeom prst="wedgeEllipse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85725"/>
            <a:r>
              <a:rPr lang="en-GB" sz="2400" dirty="0"/>
              <a:t>Edith: </a:t>
            </a:r>
            <a:r>
              <a:rPr lang="cs-CZ" sz="2400" dirty="0" err="1"/>
              <a:t>Activism</a:t>
            </a:r>
            <a:r>
              <a:rPr lang="cs-CZ" sz="2400" dirty="0"/>
              <a:t> </a:t>
            </a:r>
            <a:r>
              <a:rPr lang="cs-CZ" sz="2400" dirty="0" err="1"/>
              <a:t>is</a:t>
            </a:r>
            <a:r>
              <a:rPr lang="cs-CZ" sz="2400" dirty="0"/>
              <a:t> a</a:t>
            </a:r>
            <a:r>
              <a:rPr lang="cs-CZ" sz="2400" b="1" dirty="0"/>
              <a:t> </a:t>
            </a:r>
            <a:r>
              <a:rPr lang="cs-CZ" sz="2400" b="1" dirty="0" err="1"/>
              <a:t>life</a:t>
            </a:r>
            <a:r>
              <a:rPr lang="cs-CZ" sz="2400" b="1" dirty="0"/>
              <a:t>-style</a:t>
            </a:r>
            <a:r>
              <a:rPr lang="cs-CZ" sz="2400" dirty="0"/>
              <a:t>. </a:t>
            </a:r>
            <a:r>
              <a:rPr lang="en-GB" sz="2400" dirty="0"/>
              <a:t>It’s about fighting against individualism, against egoism, it’s about solidarity</a:t>
            </a:r>
            <a:r>
              <a:rPr lang="en-GB" sz="1600" dirty="0"/>
              <a:t>. </a:t>
            </a:r>
            <a:r>
              <a:rPr lang="en-GB" sz="1400" dirty="0"/>
              <a:t> </a:t>
            </a:r>
          </a:p>
        </p:txBody>
      </p:sp>
      <p:pic>
        <p:nvPicPr>
          <p:cNvPr id="8" name="Picture 2" descr="Related image">
            <a:extLst>
              <a:ext uri="{FF2B5EF4-FFF2-40B4-BE49-F238E27FC236}">
                <a16:creationId xmlns:a16="http://schemas.microsoft.com/office/drawing/2014/main" id="{25B20E47-F3D0-465F-BCD5-06F57D65C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648" y="-1"/>
            <a:ext cx="3611353" cy="325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92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CE29561-82B2-4009-BD5B-045B757BCD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294"/>
          <a:stretch/>
        </p:blipFill>
        <p:spPr>
          <a:xfrm>
            <a:off x="3267456" y="-1"/>
            <a:ext cx="3255264" cy="3288984"/>
          </a:xfrm>
          <a:prstGeom prst="rect">
            <a:avLst/>
          </a:prstGeom>
        </p:spPr>
      </p:pic>
      <p:pic>
        <p:nvPicPr>
          <p:cNvPr id="5126" name="Picture 6" descr="Image result for spolek pro obnovu mariánského sloupu">
            <a:extLst>
              <a:ext uri="{FF2B5EF4-FFF2-40B4-BE49-F238E27FC236}">
                <a16:creationId xmlns:a16="http://schemas.microsoft.com/office/drawing/2014/main" id="{07FB6EE5-280D-4776-AC26-453BD41EA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720" y="0"/>
            <a:ext cx="2523744" cy="328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 result for petice proti bourání václavském">
            <a:extLst>
              <a:ext uri="{FF2B5EF4-FFF2-40B4-BE49-F238E27FC236}">
                <a16:creationId xmlns:a16="http://schemas.microsoft.com/office/drawing/2014/main" id="{C28151BE-9276-46D2-8E62-F0AF5754F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456" y="3171175"/>
            <a:ext cx="5779008" cy="368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631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age result for kobza piana">
            <a:extLst>
              <a:ext uri="{FF2B5EF4-FFF2-40B4-BE49-F238E27FC236}">
                <a16:creationId xmlns:a16="http://schemas.microsoft.com/office/drawing/2014/main" id="{D053461C-534A-4C8B-99AC-DA01B513E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4248"/>
            <a:ext cx="4706112" cy="347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zažít město jinak">
            <a:extLst>
              <a:ext uri="{FF2B5EF4-FFF2-40B4-BE49-F238E27FC236}">
                <a16:creationId xmlns:a16="http://schemas.microsoft.com/office/drawing/2014/main" id="{DD8E9EC1-9E62-497E-81A8-728F24714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367" y="0"/>
            <a:ext cx="6346633" cy="385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76BE798-C44B-44A4-BF6C-4C4B12516C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283"/>
          <a:stretch/>
        </p:blipFill>
        <p:spPr>
          <a:xfrm>
            <a:off x="4704376" y="5984501"/>
            <a:ext cx="5526952" cy="873499"/>
          </a:xfrm>
          <a:prstGeom prst="rect">
            <a:avLst/>
          </a:prstGeom>
        </p:spPr>
      </p:pic>
      <p:pic>
        <p:nvPicPr>
          <p:cNvPr id="7" name="Picture 4" descr="Image result for klinika">
            <a:extLst>
              <a:ext uri="{FF2B5EF4-FFF2-40B4-BE49-F238E27FC236}">
                <a16:creationId xmlns:a16="http://schemas.microsoft.com/office/drawing/2014/main" id="{B0E54B1A-AD81-4004-9378-60E27B65D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3" y="-22657"/>
            <a:ext cx="5831217" cy="387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Logo Za starou Prahu">
            <a:extLst>
              <a:ext uri="{FF2B5EF4-FFF2-40B4-BE49-F238E27FC236}">
                <a16:creationId xmlns:a16="http://schemas.microsoft.com/office/drawing/2014/main" id="{2F67FD4E-2BDC-4515-A2D6-95E93E36C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591" y="3864545"/>
            <a:ext cx="2018437" cy="2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otka uživatele Přátelé Nuselských schodů.">
            <a:extLst>
              <a:ext uri="{FF2B5EF4-FFF2-40B4-BE49-F238E27FC236}">
                <a16:creationId xmlns:a16="http://schemas.microsoft.com/office/drawing/2014/main" id="{1F3D4353-E3A6-46C3-9C1A-542181088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927" y="3842180"/>
            <a:ext cx="2152814" cy="215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Image result for Auto*Mat">
            <a:extLst>
              <a:ext uri="{FF2B5EF4-FFF2-40B4-BE49-F238E27FC236}">
                <a16:creationId xmlns:a16="http://schemas.microsoft.com/office/drawing/2014/main" id="{D522DFAC-5B6E-4151-90BD-43A3A6F48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269" y="4356611"/>
            <a:ext cx="28575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129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01EB12-6CF1-4945-9D50-0C563AE50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Controversies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identity/</a:t>
            </a:r>
            <a:r>
              <a:rPr lang="cs-CZ" b="1" dirty="0" err="1"/>
              <a:t>strategy</a:t>
            </a:r>
            <a:r>
              <a:rPr lang="cs-CZ" b="1" dirty="0"/>
              <a:t> model</a:t>
            </a:r>
            <a:endParaRPr lang="en-GB" b="1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912B7DE-C8C7-4CEF-80A0-55A29A33C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Cohen (1985) suggests to combine both perspectives</a:t>
            </a:r>
            <a:endParaRPr lang="cs-CZ" dirty="0"/>
          </a:p>
          <a:p>
            <a:r>
              <a:rPr lang="cs-CZ" dirty="0" err="1"/>
              <a:t>Buechler</a:t>
            </a:r>
            <a:r>
              <a:rPr lang="cs-CZ" dirty="0"/>
              <a:t> (1995):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all movements are both political and cultural </a:t>
            </a:r>
            <a:r>
              <a:rPr lang="en-GB" dirty="0"/>
              <a:t>because they all need to take explicit or implicit political stances and they all use cultural resources </a:t>
            </a:r>
            <a:endParaRPr lang="cs-CZ" dirty="0"/>
          </a:p>
          <a:p>
            <a:r>
              <a:rPr lang="cs-CZ" dirty="0" err="1"/>
              <a:t>Brandt</a:t>
            </a:r>
            <a:r>
              <a:rPr lang="cs-CZ" dirty="0"/>
              <a:t> (1986):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movements are rather metapolitical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than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political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dirty="0"/>
              <a:t>(</a:t>
            </a:r>
            <a:r>
              <a:rPr lang="en-GB" dirty="0"/>
              <a:t>broader changes behind the domain of conventional politics</a:t>
            </a:r>
            <a:r>
              <a:rPr lang="cs-CZ" dirty="0"/>
              <a:t>)</a:t>
            </a:r>
          </a:p>
          <a:p>
            <a:r>
              <a:rPr lang="en-GB" dirty="0" err="1"/>
              <a:t>Kriesi</a:t>
            </a:r>
            <a:r>
              <a:rPr lang="en-GB" dirty="0"/>
              <a:t> et al. (1995)</a:t>
            </a:r>
            <a:r>
              <a:rPr lang="cs-CZ" dirty="0"/>
              <a:t> – </a:t>
            </a:r>
            <a:r>
              <a:rPr lang="cs-CZ" dirty="0" err="1"/>
              <a:t>adjust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typology by </a:t>
            </a:r>
            <a:r>
              <a:rPr lang="cs-CZ" dirty="0" err="1"/>
              <a:t>adding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distinction</a:t>
            </a:r>
            <a:r>
              <a:rPr lang="cs-CZ" dirty="0"/>
              <a:t>: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internal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external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dirty="0"/>
              <a:t>-&gt; </a:t>
            </a:r>
            <a:r>
              <a:rPr lang="en-GB" dirty="0"/>
              <a:t>three types of movements: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instrumental movements</a:t>
            </a:r>
            <a:r>
              <a:rPr lang="en-GB" dirty="0"/>
              <a:t>, which are externally oriented on a concrete impact, and two types of identity-based movements: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subcultural </a:t>
            </a:r>
            <a:r>
              <a:rPr lang="en-GB" dirty="0"/>
              <a:t>(internally oriented) and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countercultural</a:t>
            </a:r>
            <a:r>
              <a:rPr lang="en-GB" dirty="0"/>
              <a:t> (externally oriented) (ibid.).</a:t>
            </a:r>
            <a:endParaRPr lang="cs-CZ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39245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CFECB7-85A9-4106-9027-91BCE136D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Framing</a:t>
            </a:r>
            <a:endParaRPr lang="en-GB" b="1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8A4ADCC-8AF5-4F4D-B61F-C2C149058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840992"/>
            <a:ext cx="10515600" cy="4767072"/>
          </a:xfrm>
        </p:spPr>
        <p:txBody>
          <a:bodyPr>
            <a:normAutofit fontScale="85000" lnSpcReduction="20000"/>
          </a:bodyPr>
          <a:lstStyle/>
          <a:p>
            <a:r>
              <a:rPr lang="cs-CZ" dirty="0" err="1"/>
              <a:t>Goffman</a:t>
            </a:r>
            <a:r>
              <a:rPr lang="cs-CZ" dirty="0"/>
              <a:t> (1974): </a:t>
            </a:r>
            <a:r>
              <a:rPr lang="cs-CZ" dirty="0" err="1"/>
              <a:t>frame</a:t>
            </a:r>
            <a:r>
              <a:rPr lang="cs-CZ" dirty="0"/>
              <a:t> as a </a:t>
            </a:r>
            <a:r>
              <a:rPr lang="en-GB" dirty="0" err="1"/>
              <a:t>schem</a:t>
            </a:r>
            <a:r>
              <a:rPr lang="cs-CZ" dirty="0"/>
              <a:t>e</a:t>
            </a:r>
            <a:r>
              <a:rPr lang="en-GB" dirty="0"/>
              <a:t> of interpretation</a:t>
            </a:r>
            <a:r>
              <a:rPr lang="cs-CZ" dirty="0"/>
              <a:t> / a </a:t>
            </a:r>
            <a:r>
              <a:rPr lang="cs-CZ" dirty="0" err="1"/>
              <a:t>definition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situation</a:t>
            </a:r>
            <a:endParaRPr lang="cs-CZ" dirty="0"/>
          </a:p>
          <a:p>
            <a:r>
              <a:rPr lang="cs-CZ" dirty="0"/>
              <a:t>Marcuse (2009): „</a:t>
            </a:r>
            <a:r>
              <a:rPr lang="en-GB" dirty="0"/>
              <a:t>right to the city”</a:t>
            </a:r>
            <a:r>
              <a:rPr lang="cs-CZ" dirty="0"/>
              <a:t> as a </a:t>
            </a:r>
            <a:r>
              <a:rPr lang="cs-CZ" dirty="0" err="1"/>
              <a:t>mobilizing</a:t>
            </a:r>
            <a:r>
              <a:rPr lang="cs-CZ" dirty="0"/>
              <a:t> </a:t>
            </a:r>
            <a:r>
              <a:rPr lang="cs-CZ" dirty="0" err="1"/>
              <a:t>frame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Benford</a:t>
            </a:r>
            <a:r>
              <a:rPr lang="cs-CZ" dirty="0"/>
              <a:t>, </a:t>
            </a:r>
            <a:r>
              <a:rPr lang="cs-CZ" dirty="0" err="1"/>
              <a:t>Snow</a:t>
            </a:r>
            <a:r>
              <a:rPr lang="cs-CZ" dirty="0"/>
              <a:t> (2000) – </a:t>
            </a:r>
            <a:r>
              <a:rPr lang="cs-CZ" dirty="0" err="1"/>
              <a:t>framing</a:t>
            </a:r>
            <a:r>
              <a:rPr lang="cs-CZ" dirty="0"/>
              <a:t> </a:t>
            </a:r>
            <a:r>
              <a:rPr lang="cs-CZ" dirty="0" err="1"/>
              <a:t>social</a:t>
            </a:r>
            <a:r>
              <a:rPr lang="cs-CZ" dirty="0"/>
              <a:t> </a:t>
            </a:r>
            <a:r>
              <a:rPr lang="cs-CZ" dirty="0" err="1"/>
              <a:t>movements</a:t>
            </a:r>
            <a:endParaRPr lang="cs-CZ" dirty="0"/>
          </a:p>
          <a:p>
            <a:pPr lvl="1"/>
            <a:r>
              <a:rPr lang="cs-CZ" dirty="0" err="1"/>
              <a:t>Frames</a:t>
            </a:r>
            <a:r>
              <a:rPr lang="cs-CZ" dirty="0"/>
              <a:t> = </a:t>
            </a:r>
            <a:r>
              <a:rPr lang="cs-CZ" dirty="0" err="1"/>
              <a:t>meaning</a:t>
            </a:r>
            <a:r>
              <a:rPr lang="cs-CZ" dirty="0"/>
              <a:t> </a:t>
            </a:r>
            <a:r>
              <a:rPr lang="cs-CZ" dirty="0" err="1"/>
              <a:t>constructions</a:t>
            </a:r>
            <a:r>
              <a:rPr lang="cs-CZ" dirty="0"/>
              <a:t>, </a:t>
            </a:r>
            <a:r>
              <a:rPr lang="cs-CZ" dirty="0" err="1"/>
              <a:t>shared</a:t>
            </a:r>
            <a:r>
              <a:rPr lang="cs-CZ" dirty="0"/>
              <a:t> </a:t>
            </a:r>
            <a:r>
              <a:rPr lang="cs-CZ" dirty="0" err="1"/>
              <a:t>messages</a:t>
            </a: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914400" lvl="1" indent="-457200">
              <a:buFont typeface="+mj-lt"/>
              <a:buAutoNum type="alphaLcParenR"/>
            </a:pPr>
            <a:r>
              <a:rPr lang="cs-CZ" dirty="0" err="1"/>
              <a:t>Diagnostic</a:t>
            </a:r>
            <a:r>
              <a:rPr lang="cs-CZ" dirty="0"/>
              <a:t> </a:t>
            </a:r>
            <a:r>
              <a:rPr lang="cs-CZ" dirty="0" err="1"/>
              <a:t>framing</a:t>
            </a:r>
            <a:r>
              <a:rPr lang="cs-CZ" dirty="0"/>
              <a:t>: </a:t>
            </a:r>
            <a:r>
              <a:rPr lang="cs-CZ" i="1" dirty="0" err="1">
                <a:solidFill>
                  <a:srgbClr val="C00000"/>
                </a:solidFill>
              </a:rPr>
              <a:t>where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is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the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problem</a:t>
            </a:r>
            <a:r>
              <a:rPr lang="cs-CZ" i="1" dirty="0">
                <a:solidFill>
                  <a:srgbClr val="C00000"/>
                </a:solidFill>
              </a:rPr>
              <a:t>?</a:t>
            </a:r>
          </a:p>
          <a:p>
            <a:pPr marL="914400" lvl="1" indent="-457200">
              <a:buFont typeface="+mj-lt"/>
              <a:buAutoNum type="alphaLcParenR"/>
            </a:pPr>
            <a:r>
              <a:rPr lang="cs-CZ" dirty="0" err="1"/>
              <a:t>Prognostic</a:t>
            </a:r>
            <a:r>
              <a:rPr lang="cs-CZ" dirty="0"/>
              <a:t> </a:t>
            </a:r>
            <a:r>
              <a:rPr lang="cs-CZ" dirty="0" err="1"/>
              <a:t>framing</a:t>
            </a:r>
            <a:r>
              <a:rPr lang="cs-CZ" dirty="0"/>
              <a:t>: </a:t>
            </a:r>
            <a:r>
              <a:rPr lang="cs-CZ" i="1" dirty="0" err="1">
                <a:solidFill>
                  <a:srgbClr val="C00000"/>
                </a:solidFill>
              </a:rPr>
              <a:t>what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is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the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solution</a:t>
            </a:r>
            <a:r>
              <a:rPr lang="cs-CZ" i="1" dirty="0">
                <a:solidFill>
                  <a:srgbClr val="C00000"/>
                </a:solidFill>
              </a:rPr>
              <a:t>? </a:t>
            </a:r>
            <a:r>
              <a:rPr lang="cs-CZ" i="1" dirty="0" err="1">
                <a:solidFill>
                  <a:srgbClr val="C00000"/>
                </a:solidFill>
              </a:rPr>
              <a:t>what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should</a:t>
            </a:r>
            <a:r>
              <a:rPr lang="cs-CZ" i="1" dirty="0">
                <a:solidFill>
                  <a:srgbClr val="C00000"/>
                </a:solidFill>
              </a:rPr>
              <a:t> </a:t>
            </a:r>
            <a:r>
              <a:rPr lang="cs-CZ" i="1" dirty="0" err="1">
                <a:solidFill>
                  <a:srgbClr val="C00000"/>
                </a:solidFill>
              </a:rPr>
              <a:t>be</a:t>
            </a:r>
            <a:r>
              <a:rPr lang="cs-CZ" i="1" dirty="0">
                <a:solidFill>
                  <a:srgbClr val="C00000"/>
                </a:solidFill>
              </a:rPr>
              <a:t> done? </a:t>
            </a:r>
          </a:p>
          <a:p>
            <a:pPr marL="914400" lvl="1" indent="-457200">
              <a:buFont typeface="+mj-lt"/>
              <a:buAutoNum type="alphaLcParenR"/>
            </a:pPr>
            <a:r>
              <a:rPr lang="cs-CZ" dirty="0" err="1"/>
              <a:t>Motivational</a:t>
            </a:r>
            <a:r>
              <a:rPr lang="cs-CZ" dirty="0"/>
              <a:t> </a:t>
            </a:r>
            <a:r>
              <a:rPr lang="cs-CZ" dirty="0" err="1"/>
              <a:t>framing</a:t>
            </a:r>
            <a:r>
              <a:rPr lang="cs-CZ" dirty="0"/>
              <a:t>: </a:t>
            </a:r>
            <a:r>
              <a:rPr lang="cs-CZ" dirty="0">
                <a:solidFill>
                  <a:srgbClr val="C00000"/>
                </a:solidFill>
              </a:rPr>
              <a:t>call to </a:t>
            </a:r>
            <a:r>
              <a:rPr lang="cs-CZ" dirty="0" err="1">
                <a:solidFill>
                  <a:srgbClr val="C00000"/>
                </a:solidFill>
              </a:rPr>
              <a:t>arms</a:t>
            </a:r>
            <a:endParaRPr lang="cs-CZ" dirty="0">
              <a:solidFill>
                <a:srgbClr val="C00000"/>
              </a:solidFill>
            </a:endParaRPr>
          </a:p>
          <a:p>
            <a:pPr marL="457200" lvl="1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r>
              <a:rPr lang="cs-CZ" dirty="0"/>
              <a:t>media and online </a:t>
            </a:r>
            <a:r>
              <a:rPr lang="cs-CZ" dirty="0" err="1"/>
              <a:t>networks</a:t>
            </a:r>
            <a:r>
              <a:rPr lang="cs-CZ" dirty="0"/>
              <a:t> </a:t>
            </a:r>
            <a:r>
              <a:rPr lang="cs-CZ" dirty="0" err="1"/>
              <a:t>create</a:t>
            </a:r>
            <a:r>
              <a:rPr lang="cs-CZ" dirty="0"/>
              <a:t> </a:t>
            </a:r>
            <a:r>
              <a:rPr lang="cs-CZ" dirty="0" err="1"/>
              <a:t>communication</a:t>
            </a:r>
            <a:r>
              <a:rPr lang="cs-CZ" dirty="0"/>
              <a:t> </a:t>
            </a:r>
            <a:r>
              <a:rPr lang="cs-CZ" dirty="0" err="1"/>
              <a:t>channels</a:t>
            </a:r>
            <a:r>
              <a:rPr lang="cs-CZ" dirty="0"/>
              <a:t> and spread a </a:t>
            </a:r>
            <a:r>
              <a:rPr lang="cs-CZ" dirty="0" err="1"/>
              <a:t>symbolic</a:t>
            </a:r>
            <a:r>
              <a:rPr lang="cs-CZ" dirty="0"/>
              <a:t> </a:t>
            </a:r>
            <a:r>
              <a:rPr lang="cs-CZ" dirty="0" err="1"/>
              <a:t>message</a:t>
            </a:r>
            <a:endParaRPr lang="en-GB" dirty="0"/>
          </a:p>
          <a:p>
            <a:r>
              <a:rPr lang="cs-CZ" dirty="0" err="1"/>
              <a:t>the</a:t>
            </a:r>
            <a:r>
              <a:rPr lang="cs-CZ" dirty="0"/>
              <a:t> most </a:t>
            </a:r>
            <a:r>
              <a:rPr lang="cs-CZ" dirty="0" err="1"/>
              <a:t>effective</a:t>
            </a:r>
            <a:r>
              <a:rPr lang="cs-CZ" dirty="0"/>
              <a:t> </a:t>
            </a:r>
            <a:r>
              <a:rPr lang="cs-CZ" dirty="0" err="1"/>
              <a:t>strategy</a:t>
            </a:r>
            <a:r>
              <a:rPr lang="cs-CZ" dirty="0"/>
              <a:t>: </a:t>
            </a:r>
            <a:r>
              <a:rPr lang="cs-CZ" b="1" dirty="0" err="1"/>
              <a:t>shifting</a:t>
            </a:r>
            <a:r>
              <a:rPr lang="cs-CZ" b="1" dirty="0"/>
              <a:t> </a:t>
            </a:r>
            <a:r>
              <a:rPr lang="cs-CZ" b="1" dirty="0" err="1"/>
              <a:t>between</a:t>
            </a:r>
            <a:r>
              <a:rPr lang="cs-CZ" b="1" dirty="0"/>
              <a:t> </a:t>
            </a:r>
            <a:r>
              <a:rPr lang="cs-CZ" b="1" dirty="0" err="1"/>
              <a:t>offline</a:t>
            </a:r>
            <a:r>
              <a:rPr lang="cs-CZ" b="1" dirty="0"/>
              <a:t> and online </a:t>
            </a:r>
            <a:r>
              <a:rPr lang="cs-CZ" dirty="0"/>
              <a:t>modus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protesting</a:t>
            </a:r>
            <a:r>
              <a:rPr lang="cs-CZ" dirty="0"/>
              <a:t> (</a:t>
            </a:r>
            <a:r>
              <a:rPr lang="cs-CZ" dirty="0" err="1"/>
              <a:t>Bennett</a:t>
            </a:r>
            <a:r>
              <a:rPr lang="cs-CZ" dirty="0"/>
              <a:t> 2005: 219)</a:t>
            </a:r>
          </a:p>
          <a:p>
            <a:pPr marL="457200" lvl="1" indent="0">
              <a:buNone/>
            </a:pPr>
            <a:endParaRPr lang="cs-CZ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5523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Řečová bublina: oválný bublinový popisek 1">
            <a:extLst>
              <a:ext uri="{FF2B5EF4-FFF2-40B4-BE49-F238E27FC236}">
                <a16:creationId xmlns:a16="http://schemas.microsoft.com/office/drawing/2014/main" id="{ABA02AFC-9186-4C5F-94A6-984FA7E06AB8}"/>
              </a:ext>
            </a:extLst>
          </p:cNvPr>
          <p:cNvSpPr/>
          <p:nvPr/>
        </p:nvSpPr>
        <p:spPr>
          <a:xfrm>
            <a:off x="560832" y="1630299"/>
            <a:ext cx="5657088" cy="299923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/>
              <a:t>Together</a:t>
            </a:r>
            <a:r>
              <a:rPr lang="cs-CZ" sz="3600" dirty="0"/>
              <a:t> </a:t>
            </a:r>
            <a:r>
              <a:rPr lang="cs-CZ" sz="3600" dirty="0" err="1"/>
              <a:t>we</a:t>
            </a:r>
            <a:r>
              <a:rPr lang="cs-CZ" sz="3600" dirty="0"/>
              <a:t> </a:t>
            </a:r>
            <a:r>
              <a:rPr lang="cs-CZ" sz="3600" dirty="0" err="1"/>
              <a:t>create</a:t>
            </a:r>
            <a:r>
              <a:rPr lang="cs-CZ" sz="3600" dirty="0"/>
              <a:t> a city </a:t>
            </a:r>
            <a:r>
              <a:rPr lang="cs-CZ" sz="3600" dirty="0" err="1"/>
              <a:t>where</a:t>
            </a:r>
            <a:r>
              <a:rPr lang="cs-CZ" sz="3600" dirty="0"/>
              <a:t> </a:t>
            </a:r>
            <a:r>
              <a:rPr lang="cs-CZ" sz="3600" dirty="0" err="1"/>
              <a:t>we</a:t>
            </a:r>
            <a:r>
              <a:rPr lang="cs-CZ" sz="3600" dirty="0"/>
              <a:t> </a:t>
            </a:r>
            <a:r>
              <a:rPr lang="cs-CZ" sz="3600" dirty="0" err="1"/>
              <a:t>want</a:t>
            </a:r>
            <a:r>
              <a:rPr lang="cs-CZ" sz="3600" dirty="0"/>
              <a:t> to live.</a:t>
            </a:r>
          </a:p>
          <a:p>
            <a:pPr algn="ctr"/>
            <a:r>
              <a:rPr lang="cs-CZ" sz="3600" dirty="0" err="1"/>
              <a:t>Life</a:t>
            </a:r>
            <a:r>
              <a:rPr lang="cs-CZ" sz="3600" dirty="0"/>
              <a:t>, </a:t>
            </a:r>
            <a:r>
              <a:rPr lang="cs-CZ" sz="3600" dirty="0" err="1"/>
              <a:t>or</a:t>
            </a:r>
            <a:r>
              <a:rPr lang="cs-CZ" sz="3600" dirty="0"/>
              <a:t> </a:t>
            </a:r>
            <a:r>
              <a:rPr lang="cs-CZ" sz="3600" dirty="0" err="1"/>
              <a:t>cars</a:t>
            </a:r>
            <a:r>
              <a:rPr lang="cs-CZ" sz="3600" dirty="0"/>
              <a:t>.</a:t>
            </a:r>
            <a:endParaRPr lang="en-GB" sz="3600" dirty="0"/>
          </a:p>
        </p:txBody>
      </p:sp>
      <p:sp>
        <p:nvSpPr>
          <p:cNvPr id="5" name="Řečová bublina: oválný bublinový popisek 4">
            <a:extLst>
              <a:ext uri="{FF2B5EF4-FFF2-40B4-BE49-F238E27FC236}">
                <a16:creationId xmlns:a16="http://schemas.microsoft.com/office/drawing/2014/main" id="{4E815EBB-83BB-4E7A-93BC-595DB2A1D0D6}"/>
              </a:ext>
            </a:extLst>
          </p:cNvPr>
          <p:cNvSpPr/>
          <p:nvPr/>
        </p:nvSpPr>
        <p:spPr>
          <a:xfrm flipH="1">
            <a:off x="5696946" y="3471672"/>
            <a:ext cx="5090160" cy="299923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/>
              <a:t>Cyclo-fascist</a:t>
            </a:r>
            <a:r>
              <a:rPr lang="cs-CZ" sz="3600" dirty="0"/>
              <a:t>! They </a:t>
            </a:r>
            <a:r>
              <a:rPr lang="cs-CZ" sz="3600" dirty="0" err="1"/>
              <a:t>want</a:t>
            </a:r>
            <a:r>
              <a:rPr lang="cs-CZ" sz="3600" dirty="0"/>
              <a:t> to </a:t>
            </a:r>
            <a:r>
              <a:rPr lang="cs-CZ" sz="3600" dirty="0" err="1"/>
              <a:t>restrict</a:t>
            </a:r>
            <a:r>
              <a:rPr lang="cs-CZ" sz="3600" dirty="0"/>
              <a:t> </a:t>
            </a:r>
            <a:r>
              <a:rPr lang="cs-CZ" sz="3600" dirty="0" err="1"/>
              <a:t>our</a:t>
            </a:r>
            <a:r>
              <a:rPr lang="cs-CZ" sz="3600" dirty="0"/>
              <a:t> </a:t>
            </a:r>
            <a:r>
              <a:rPr lang="cs-CZ" sz="3600" dirty="0" err="1"/>
              <a:t>freedom</a:t>
            </a:r>
            <a:r>
              <a:rPr lang="cs-CZ" sz="3600" dirty="0"/>
              <a:t>.</a:t>
            </a:r>
            <a:endParaRPr lang="en-GB" sz="3600" dirty="0"/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1A137782-3F59-4411-BA4C-661AD318008D}"/>
              </a:ext>
            </a:extLst>
          </p:cNvPr>
          <p:cNvSpPr txBox="1">
            <a:spLocks/>
          </p:cNvSpPr>
          <p:nvPr/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err="1"/>
              <a:t>Counter-Framing</a:t>
            </a:r>
            <a:endParaRPr lang="en-GB" b="1" dirty="0"/>
          </a:p>
        </p:txBody>
      </p:sp>
      <p:pic>
        <p:nvPicPr>
          <p:cNvPr id="7" name="Picture 2" descr="Image result for auto-mat spolek">
            <a:extLst>
              <a:ext uri="{FF2B5EF4-FFF2-40B4-BE49-F238E27FC236}">
                <a16:creationId xmlns:a16="http://schemas.microsoft.com/office/drawing/2014/main" id="{093E1DBF-113F-40D3-A0D5-891C1E3D3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9" y="5313045"/>
            <a:ext cx="3381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590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77FFA3-AF98-44F8-B8AE-230A19A0E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Using</a:t>
            </a:r>
            <a:r>
              <a:rPr lang="cs-CZ" b="1" dirty="0"/>
              <a:t> </a:t>
            </a:r>
            <a:r>
              <a:rPr lang="cs-CZ" b="1" dirty="0" err="1"/>
              <a:t>other</a:t>
            </a:r>
            <a:r>
              <a:rPr lang="cs-CZ" b="1" dirty="0"/>
              <a:t> </a:t>
            </a:r>
            <a:r>
              <a:rPr lang="cs-CZ" b="1" dirty="0" err="1"/>
              <a:t>concepts</a:t>
            </a:r>
            <a:r>
              <a:rPr lang="cs-CZ" b="1" dirty="0"/>
              <a:t> </a:t>
            </a:r>
            <a:r>
              <a:rPr lang="cs-CZ" b="1" dirty="0" err="1"/>
              <a:t>from</a:t>
            </a:r>
            <a:r>
              <a:rPr lang="cs-CZ" b="1" dirty="0"/>
              <a:t> </a:t>
            </a:r>
            <a:r>
              <a:rPr lang="cs-CZ" b="1" dirty="0" err="1"/>
              <a:t>Social</a:t>
            </a:r>
            <a:r>
              <a:rPr lang="cs-CZ" b="1" dirty="0"/>
              <a:t> </a:t>
            </a:r>
            <a:r>
              <a:rPr lang="cs-CZ" b="1" dirty="0" err="1"/>
              <a:t>movement</a:t>
            </a:r>
            <a:r>
              <a:rPr lang="cs-CZ" b="1" dirty="0"/>
              <a:t> </a:t>
            </a:r>
            <a:r>
              <a:rPr lang="cs-CZ" b="1" dirty="0" err="1"/>
              <a:t>studies</a:t>
            </a:r>
            <a:endParaRPr lang="en-GB" b="1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D548538-CB2B-4F6A-AABF-7E2AFE26C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construction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b="1" dirty="0" err="1"/>
              <a:t>shared</a:t>
            </a:r>
            <a:r>
              <a:rPr lang="cs-CZ" b="1" dirty="0"/>
              <a:t> </a:t>
            </a:r>
            <a:r>
              <a:rPr lang="cs-CZ" b="1" dirty="0" err="1"/>
              <a:t>narratives</a:t>
            </a:r>
            <a:r>
              <a:rPr lang="cs-CZ" b="1" dirty="0"/>
              <a:t>, </a:t>
            </a:r>
            <a:r>
              <a:rPr lang="cs-CZ" b="1" dirty="0" err="1"/>
              <a:t>norms</a:t>
            </a:r>
            <a:r>
              <a:rPr lang="cs-CZ" b="1" dirty="0"/>
              <a:t>, and </a:t>
            </a:r>
            <a:r>
              <a:rPr lang="cs-CZ" b="1" dirty="0" err="1"/>
              <a:t>beliefs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    - &gt; solidarity and identity -&gt; </a:t>
            </a:r>
            <a:r>
              <a:rPr lang="cs-CZ" dirty="0" err="1"/>
              <a:t>motivating</a:t>
            </a:r>
            <a:r>
              <a:rPr lang="cs-CZ" dirty="0"/>
              <a:t> </a:t>
            </a:r>
            <a:r>
              <a:rPr lang="cs-CZ" dirty="0" err="1"/>
              <a:t>participation</a:t>
            </a:r>
            <a:r>
              <a:rPr lang="cs-CZ" dirty="0"/>
              <a:t> (</a:t>
            </a:r>
            <a:r>
              <a:rPr lang="cs-CZ" dirty="0" err="1"/>
              <a:t>Melucci</a:t>
            </a:r>
            <a:r>
              <a:rPr lang="cs-CZ" dirty="0"/>
              <a:t> 1985)</a:t>
            </a:r>
          </a:p>
          <a:p>
            <a:r>
              <a:rPr lang="cs-CZ" b="1" dirty="0" err="1"/>
              <a:t>justification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actions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various</a:t>
            </a:r>
            <a:r>
              <a:rPr lang="cs-CZ" dirty="0"/>
              <a:t> </a:t>
            </a:r>
            <a:r>
              <a:rPr lang="cs-CZ" dirty="0" err="1"/>
              <a:t>values</a:t>
            </a:r>
            <a:r>
              <a:rPr lang="cs-CZ" dirty="0"/>
              <a:t> - </a:t>
            </a:r>
            <a:r>
              <a:rPr lang="cs-CZ" dirty="0" err="1"/>
              <a:t>Gladarev</a:t>
            </a:r>
            <a:r>
              <a:rPr lang="cs-CZ" dirty="0"/>
              <a:t>, </a:t>
            </a:r>
            <a:r>
              <a:rPr lang="cs-CZ" dirty="0" err="1"/>
              <a:t>Lonkilla</a:t>
            </a:r>
            <a:r>
              <a:rPr lang="cs-CZ" dirty="0"/>
              <a:t> 2013)</a:t>
            </a:r>
          </a:p>
          <a:p>
            <a:r>
              <a:rPr lang="cs-CZ" b="1" dirty="0" err="1"/>
              <a:t>emotions</a:t>
            </a:r>
            <a:r>
              <a:rPr lang="cs-CZ" dirty="0"/>
              <a:t> (</a:t>
            </a:r>
            <a:r>
              <a:rPr lang="cs-CZ" dirty="0" err="1"/>
              <a:t>Jasper</a:t>
            </a:r>
            <a:r>
              <a:rPr lang="cs-CZ" dirty="0"/>
              <a:t> 1998): </a:t>
            </a:r>
            <a:r>
              <a:rPr lang="cs-CZ" dirty="0" err="1"/>
              <a:t>moral</a:t>
            </a:r>
            <a:r>
              <a:rPr lang="cs-CZ" dirty="0"/>
              <a:t> </a:t>
            </a:r>
            <a:r>
              <a:rPr lang="cs-CZ" dirty="0" err="1"/>
              <a:t>shocks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6654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33584F-F1EB-4946-9A45-D59D0BF2A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WORLD AS AN INTERACTIVE SYSTEM</a:t>
            </a:r>
            <a:endParaRPr lang="en-GB" b="1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3078FCB-81EB-420C-82D3-98E26E4F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not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err="1"/>
              <a:t>separated</a:t>
            </a:r>
            <a:r>
              <a:rPr lang="cs-CZ" dirty="0"/>
              <a:t> </a:t>
            </a:r>
            <a:r>
              <a:rPr lang="cs-CZ" dirty="0" err="1"/>
              <a:t>cities</a:t>
            </a:r>
            <a:r>
              <a:rPr lang="cs-CZ" dirty="0"/>
              <a:t> and </a:t>
            </a:r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states</a:t>
            </a:r>
            <a:r>
              <a:rPr lang="cs-CZ" dirty="0"/>
              <a:t>, </a:t>
            </a:r>
            <a:r>
              <a:rPr lang="cs-CZ" dirty="0" err="1"/>
              <a:t>rather</a:t>
            </a:r>
            <a:r>
              <a:rPr lang="cs-CZ" dirty="0"/>
              <a:t> </a:t>
            </a:r>
            <a:r>
              <a:rPr lang="cs-CZ" dirty="0" err="1"/>
              <a:t>networks</a:t>
            </a:r>
            <a:r>
              <a:rPr lang="cs-CZ" dirty="0"/>
              <a:t> and </a:t>
            </a:r>
            <a:r>
              <a:rPr lang="cs-CZ" dirty="0" err="1"/>
              <a:t>flows</a:t>
            </a:r>
            <a:endParaRPr lang="cs-CZ" dirty="0"/>
          </a:p>
          <a:p>
            <a:r>
              <a:rPr lang="cs-CZ" dirty="0"/>
              <a:t>a </a:t>
            </a:r>
            <a:r>
              <a:rPr lang="cs-CZ" dirty="0" err="1"/>
              <a:t>huge</a:t>
            </a:r>
            <a:r>
              <a:rPr lang="cs-CZ" dirty="0"/>
              <a:t> </a:t>
            </a:r>
            <a:r>
              <a:rPr lang="cs-CZ" dirty="0" err="1"/>
              <a:t>complex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interactions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a big </a:t>
            </a:r>
            <a:r>
              <a:rPr lang="cs-CZ" dirty="0" err="1"/>
              <a:t>increase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cultural</a:t>
            </a:r>
            <a:r>
              <a:rPr lang="cs-CZ" dirty="0"/>
              <a:t> </a:t>
            </a:r>
            <a:r>
              <a:rPr lang="cs-CZ" dirty="0" err="1"/>
              <a:t>transactions</a:t>
            </a:r>
            <a:endParaRPr lang="cs-CZ" dirty="0"/>
          </a:p>
          <a:p>
            <a:r>
              <a:rPr lang="cs-CZ" dirty="0" err="1"/>
              <a:t>Appadurai</a:t>
            </a:r>
            <a:r>
              <a:rPr lang="cs-CZ" dirty="0"/>
              <a:t> (1990): </a:t>
            </a:r>
            <a:r>
              <a:rPr lang="cs-CZ" dirty="0" err="1"/>
              <a:t>global</a:t>
            </a:r>
            <a:r>
              <a:rPr lang="cs-CZ" dirty="0"/>
              <a:t> </a:t>
            </a:r>
            <a:r>
              <a:rPr lang="cs-CZ" dirty="0" err="1"/>
              <a:t>cultural</a:t>
            </a:r>
            <a:r>
              <a:rPr lang="cs-CZ" dirty="0"/>
              <a:t> </a:t>
            </a:r>
            <a:r>
              <a:rPr lang="cs-CZ" dirty="0" err="1"/>
              <a:t>flows</a:t>
            </a:r>
            <a:r>
              <a:rPr lang="cs-CZ" dirty="0"/>
              <a:t> (</a:t>
            </a:r>
            <a:r>
              <a:rPr lang="cs-CZ" dirty="0" err="1"/>
              <a:t>ethnoscapes</a:t>
            </a:r>
            <a:r>
              <a:rPr lang="cs-CZ" dirty="0"/>
              <a:t>, </a:t>
            </a:r>
            <a:r>
              <a:rPr lang="cs-CZ" dirty="0" err="1"/>
              <a:t>technoscapes</a:t>
            </a:r>
            <a:r>
              <a:rPr lang="cs-CZ" dirty="0"/>
              <a:t>, </a:t>
            </a:r>
            <a:r>
              <a:rPr lang="cs-CZ" dirty="0" err="1"/>
              <a:t>financescapes</a:t>
            </a:r>
            <a:r>
              <a:rPr lang="cs-CZ" dirty="0"/>
              <a:t>, </a:t>
            </a:r>
            <a:r>
              <a:rPr lang="cs-CZ" dirty="0" err="1"/>
              <a:t>mediascapes</a:t>
            </a:r>
            <a:r>
              <a:rPr lang="cs-CZ" dirty="0"/>
              <a:t> and </a:t>
            </a:r>
            <a:r>
              <a:rPr lang="cs-CZ" dirty="0" err="1"/>
              <a:t>ideoscapes</a:t>
            </a:r>
            <a:r>
              <a:rPr lang="cs-CZ" dirty="0"/>
              <a:t>) – </a:t>
            </a:r>
            <a:r>
              <a:rPr lang="cs-CZ" dirty="0" err="1"/>
              <a:t>ideas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/>
              <a:t>freedom</a:t>
            </a:r>
            <a:r>
              <a:rPr lang="cs-CZ" dirty="0"/>
              <a:t>, justice, </a:t>
            </a:r>
            <a:r>
              <a:rPr lang="cs-CZ" dirty="0" err="1"/>
              <a:t>democracy</a:t>
            </a:r>
            <a:r>
              <a:rPr lang="cs-CZ" dirty="0"/>
              <a:t> </a:t>
            </a:r>
            <a:r>
              <a:rPr lang="cs-CZ" dirty="0" err="1"/>
              <a:t>etc</a:t>
            </a:r>
            <a:r>
              <a:rPr lang="cs-CZ" dirty="0"/>
              <a:t>. are spread </a:t>
            </a:r>
            <a:r>
              <a:rPr lang="cs-CZ" dirty="0" err="1"/>
              <a:t>within</a:t>
            </a:r>
            <a:r>
              <a:rPr lang="cs-CZ" dirty="0"/>
              <a:t> </a:t>
            </a:r>
            <a:r>
              <a:rPr lang="cs-CZ" dirty="0" err="1"/>
              <a:t>ideoscapes</a:t>
            </a:r>
            <a:r>
              <a:rPr lang="cs-CZ" dirty="0"/>
              <a:t>  </a:t>
            </a:r>
          </a:p>
          <a:p>
            <a:endParaRPr lang="cs-CZ" dirty="0"/>
          </a:p>
          <a:p>
            <a:r>
              <a:rPr lang="cs-CZ" dirty="0"/>
              <a:t>a</a:t>
            </a:r>
            <a:r>
              <a:rPr lang="en-GB" dirty="0" err="1"/>
              <a:t>ctivists</a:t>
            </a:r>
            <a:r>
              <a:rPr lang="en-GB" dirty="0"/>
              <a:t> may have multiple organizational affiliations, in their own city or</a:t>
            </a:r>
            <a:r>
              <a:rPr lang="cs-CZ" dirty="0"/>
              <a:t> </a:t>
            </a:r>
            <a:r>
              <a:rPr lang="cs-CZ" dirty="0" err="1"/>
              <a:t>elsewhere</a:t>
            </a:r>
            <a:r>
              <a:rPr lang="cs-CZ" dirty="0"/>
              <a:t> – </a:t>
            </a:r>
            <a:r>
              <a:rPr lang="cs-CZ" b="1" dirty="0" err="1"/>
              <a:t>movements</a:t>
            </a:r>
            <a:r>
              <a:rPr lang="cs-CZ" b="1" dirty="0"/>
              <a:t> are </a:t>
            </a:r>
            <a:r>
              <a:rPr lang="cs-CZ" b="1" dirty="0" err="1"/>
              <a:t>often</a:t>
            </a:r>
            <a:r>
              <a:rPr lang="cs-CZ" b="1" dirty="0"/>
              <a:t> </a:t>
            </a:r>
            <a:r>
              <a:rPr lang="cs-CZ" b="1" dirty="0" err="1"/>
              <a:t>interconnected</a:t>
            </a:r>
            <a:endParaRPr lang="cs-CZ" b="1" dirty="0"/>
          </a:p>
          <a:p>
            <a:r>
              <a:rPr lang="cs-CZ" dirty="0"/>
              <a:t>„</a:t>
            </a:r>
            <a:r>
              <a:rPr lang="cs-CZ" dirty="0" err="1"/>
              <a:t>social</a:t>
            </a:r>
            <a:r>
              <a:rPr lang="cs-CZ" dirty="0"/>
              <a:t>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spillover</a:t>
            </a:r>
            <a:r>
              <a:rPr lang="cs-CZ" dirty="0"/>
              <a:t>“ (</a:t>
            </a:r>
            <a:r>
              <a:rPr lang="cs-CZ" dirty="0" err="1"/>
              <a:t>Meyer</a:t>
            </a:r>
            <a:r>
              <a:rPr lang="cs-CZ" dirty="0"/>
              <a:t>, </a:t>
            </a:r>
            <a:r>
              <a:rPr lang="cs-CZ" dirty="0" err="1"/>
              <a:t>Whittier</a:t>
            </a:r>
            <a:r>
              <a:rPr lang="cs-CZ" dirty="0"/>
              <a:t> 1994)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54531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AE8C3A-EB8E-4467-8908-5C5DD29E1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Examples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current</a:t>
            </a:r>
            <a:r>
              <a:rPr lang="cs-CZ" b="1" dirty="0"/>
              <a:t> </a:t>
            </a:r>
            <a:r>
              <a:rPr lang="cs-CZ" b="1" dirty="0" err="1"/>
              <a:t>social</a:t>
            </a:r>
            <a:r>
              <a:rPr lang="cs-CZ" b="1" dirty="0"/>
              <a:t> </a:t>
            </a:r>
            <a:r>
              <a:rPr lang="cs-CZ" b="1" dirty="0" err="1"/>
              <a:t>movements</a:t>
            </a:r>
            <a:r>
              <a:rPr lang="cs-CZ" b="1" dirty="0"/>
              <a:t> in 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08E7223-73F6-468F-B854-FB265AF15B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err="1"/>
              <a:t>ecological</a:t>
            </a:r>
            <a:r>
              <a:rPr lang="cs-CZ" b="1" i="1" dirty="0"/>
              <a:t> </a:t>
            </a:r>
            <a:r>
              <a:rPr lang="cs-CZ" b="1" i="1" dirty="0" err="1"/>
              <a:t>movement</a:t>
            </a:r>
            <a:r>
              <a:rPr lang="cs-CZ" b="1" i="1" dirty="0"/>
              <a:t>: </a:t>
            </a:r>
            <a:r>
              <a:rPr lang="cs-CZ" i="1" dirty="0" err="1"/>
              <a:t>concrete</a:t>
            </a:r>
            <a:r>
              <a:rPr lang="cs-CZ" i="1" dirty="0"/>
              <a:t> </a:t>
            </a:r>
            <a:r>
              <a:rPr lang="cs-CZ" i="1" dirty="0" err="1"/>
              <a:t>issues</a:t>
            </a:r>
            <a:r>
              <a:rPr lang="cs-CZ" i="1" dirty="0"/>
              <a:t> (</a:t>
            </a:r>
            <a:r>
              <a:rPr lang="cs-CZ" i="1" dirty="0" err="1"/>
              <a:t>e.g</a:t>
            </a:r>
            <a:r>
              <a:rPr lang="cs-CZ" i="1" dirty="0"/>
              <a:t>. </a:t>
            </a:r>
            <a:r>
              <a:rPr lang="cs-CZ" i="1" dirty="0" err="1"/>
              <a:t>We</a:t>
            </a:r>
            <a:r>
              <a:rPr lang="cs-CZ" i="1" dirty="0"/>
              <a:t> are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limits</a:t>
            </a:r>
            <a:r>
              <a:rPr lang="cs-CZ" i="1" dirty="0"/>
              <a:t>), Greenpeace, </a:t>
            </a:r>
            <a:r>
              <a:rPr lang="cs-CZ" i="1" dirty="0" err="1"/>
              <a:t>Fridays</a:t>
            </a:r>
            <a:r>
              <a:rPr lang="cs-CZ" i="1" dirty="0"/>
              <a:t> </a:t>
            </a:r>
            <a:r>
              <a:rPr lang="cs-CZ" i="1" dirty="0" err="1"/>
              <a:t>for</a:t>
            </a:r>
            <a:r>
              <a:rPr lang="cs-CZ" i="1" dirty="0"/>
              <a:t> </a:t>
            </a:r>
            <a:r>
              <a:rPr lang="cs-CZ" i="1" dirty="0" err="1"/>
              <a:t>Future</a:t>
            </a:r>
            <a:endParaRPr lang="cs-CZ" i="1" dirty="0"/>
          </a:p>
          <a:p>
            <a:r>
              <a:rPr lang="cs-CZ" b="1" i="1" dirty="0" err="1"/>
              <a:t>local</a:t>
            </a:r>
            <a:r>
              <a:rPr lang="cs-CZ" b="1" i="1" dirty="0"/>
              <a:t> </a:t>
            </a:r>
            <a:r>
              <a:rPr lang="cs-CZ" b="1" i="1" dirty="0" err="1"/>
              <a:t>activism</a:t>
            </a:r>
            <a:r>
              <a:rPr lang="cs-CZ" b="1" i="1" dirty="0"/>
              <a:t>: </a:t>
            </a:r>
            <a:r>
              <a:rPr lang="cs-CZ" i="1" dirty="0" err="1"/>
              <a:t>e.g</a:t>
            </a:r>
            <a:r>
              <a:rPr lang="cs-CZ" i="1" dirty="0"/>
              <a:t>. a protest </a:t>
            </a:r>
            <a:r>
              <a:rPr lang="cs-CZ" i="1" dirty="0" err="1"/>
              <a:t>against</a:t>
            </a:r>
            <a:r>
              <a:rPr lang="cs-CZ" i="1" dirty="0"/>
              <a:t> a </a:t>
            </a:r>
            <a:r>
              <a:rPr lang="cs-CZ" i="1" dirty="0" err="1"/>
              <a:t>construction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a </a:t>
            </a:r>
            <a:r>
              <a:rPr lang="cs-CZ" i="1" dirty="0" err="1"/>
              <a:t>building</a:t>
            </a:r>
            <a:r>
              <a:rPr lang="cs-CZ" i="1" dirty="0"/>
              <a:t>, </a:t>
            </a:r>
            <a:r>
              <a:rPr lang="cs-CZ" i="1" dirty="0" err="1"/>
              <a:t>local</a:t>
            </a:r>
            <a:r>
              <a:rPr lang="cs-CZ" i="1" dirty="0"/>
              <a:t> </a:t>
            </a:r>
            <a:r>
              <a:rPr lang="cs-CZ" i="1" dirty="0" err="1"/>
              <a:t>patriotism</a:t>
            </a:r>
            <a:r>
              <a:rPr lang="cs-CZ" i="1" dirty="0"/>
              <a:t>, </a:t>
            </a:r>
            <a:r>
              <a:rPr lang="cs-CZ" i="1" dirty="0" err="1"/>
              <a:t>informal</a:t>
            </a:r>
            <a:r>
              <a:rPr lang="cs-CZ" i="1" dirty="0"/>
              <a:t> </a:t>
            </a:r>
            <a:r>
              <a:rPr lang="cs-CZ" i="1" dirty="0" err="1"/>
              <a:t>communities</a:t>
            </a:r>
            <a:r>
              <a:rPr lang="cs-CZ" i="1" dirty="0"/>
              <a:t> – </a:t>
            </a:r>
            <a:r>
              <a:rPr lang="cs-CZ" i="1" dirty="0" err="1"/>
              <a:t>community</a:t>
            </a:r>
            <a:r>
              <a:rPr lang="cs-CZ" i="1" dirty="0"/>
              <a:t> </a:t>
            </a:r>
            <a:r>
              <a:rPr lang="cs-CZ" i="1" dirty="0" err="1"/>
              <a:t>gardens</a:t>
            </a:r>
            <a:endParaRPr lang="cs-CZ" b="1" i="1" dirty="0"/>
          </a:p>
          <a:p>
            <a:r>
              <a:rPr lang="cs-CZ" b="1" i="1" dirty="0"/>
              <a:t>anti-</a:t>
            </a:r>
            <a:r>
              <a:rPr lang="cs-CZ" b="1" i="1" dirty="0" err="1"/>
              <a:t>corruption</a:t>
            </a:r>
            <a:r>
              <a:rPr lang="cs-CZ" b="1" i="1" dirty="0"/>
              <a:t> </a:t>
            </a:r>
            <a:r>
              <a:rPr lang="cs-CZ" b="1" i="1" dirty="0" err="1"/>
              <a:t>movement</a:t>
            </a:r>
            <a:endParaRPr lang="cs-CZ" b="1" i="1" dirty="0"/>
          </a:p>
          <a:p>
            <a:r>
              <a:rPr lang="cs-CZ" b="1" i="1" dirty="0"/>
              <a:t>gender: </a:t>
            </a:r>
            <a:r>
              <a:rPr lang="cs-CZ" i="1" dirty="0" err="1"/>
              <a:t>Czarny</a:t>
            </a:r>
            <a:r>
              <a:rPr lang="cs-CZ" i="1" dirty="0"/>
              <a:t> protest X anti-gender </a:t>
            </a:r>
            <a:r>
              <a:rPr lang="cs-CZ" i="1" dirty="0" err="1"/>
              <a:t>movement</a:t>
            </a:r>
            <a:r>
              <a:rPr lang="cs-CZ" i="1" dirty="0"/>
              <a:t> in </a:t>
            </a:r>
            <a:r>
              <a:rPr lang="cs-CZ" i="1" dirty="0" err="1"/>
              <a:t>Poland</a:t>
            </a:r>
            <a:r>
              <a:rPr lang="cs-CZ" i="1" dirty="0"/>
              <a:t> and </a:t>
            </a:r>
            <a:r>
              <a:rPr lang="cs-CZ" i="1" dirty="0" err="1"/>
              <a:t>Hungary</a:t>
            </a:r>
            <a:endParaRPr lang="cs-CZ" i="1" dirty="0"/>
          </a:p>
          <a:p>
            <a:endParaRPr lang="cs-CZ" i="1" dirty="0"/>
          </a:p>
          <a:p>
            <a:endParaRPr lang="cs-CZ" i="1" dirty="0"/>
          </a:p>
          <a:p>
            <a:endParaRPr lang="cs-CZ" i="1" dirty="0"/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3A69B74B-47FC-4EE7-BFEC-E58FC0509BD2}"/>
              </a:ext>
            </a:extLst>
          </p:cNvPr>
          <p:cNvCxnSpPr/>
          <p:nvPr/>
        </p:nvCxnSpPr>
        <p:spPr>
          <a:xfrm flipH="1">
            <a:off x="1123950" y="4010025"/>
            <a:ext cx="3971925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157BCE21-2076-4F18-B333-FDD726B2575F}"/>
              </a:ext>
            </a:extLst>
          </p:cNvPr>
          <p:cNvCxnSpPr>
            <a:cxnSpLocks/>
          </p:cNvCxnSpPr>
          <p:nvPr/>
        </p:nvCxnSpPr>
        <p:spPr>
          <a:xfrm flipH="1">
            <a:off x="4781550" y="4552950"/>
            <a:ext cx="3290888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22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8FDC1D7-C43D-4552-9D03-D19D1205B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1" y="1577759"/>
            <a:ext cx="7981950" cy="5280241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EE3B7FC9-0E38-4A66-B7C9-9759521AE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b="1" dirty="0"/>
              <a:t>Substitute </a:t>
            </a:r>
            <a:r>
              <a:rPr lang="cs-CZ" b="1" dirty="0" err="1"/>
              <a:t>effect</a:t>
            </a:r>
            <a:r>
              <a:rPr lang="cs-CZ" b="1" dirty="0"/>
              <a:t> (Císař, Vráblíková 2018)</a:t>
            </a:r>
          </a:p>
        </p:txBody>
      </p:sp>
    </p:spTree>
    <p:extLst>
      <p:ext uri="{BB962C8B-B14F-4D97-AF65-F5344CB8AC3E}">
        <p14:creationId xmlns:p14="http://schemas.microsoft.com/office/powerpoint/2010/main" val="4022092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4">
            <a:extLst>
              <a:ext uri="{FF2B5EF4-FFF2-40B4-BE49-F238E27FC236}">
                <a16:creationId xmlns:a16="http://schemas.microsoft.com/office/drawing/2014/main" id="{7867BBEC-4DF7-4F3A-8B46-55B82DA76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8363" y="128873"/>
            <a:ext cx="6729127" cy="67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7631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34F873-FA6E-42B2-B4EF-0D40D3B78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References</a:t>
            </a:r>
            <a:r>
              <a:rPr lang="cs-CZ" b="1" dirty="0"/>
              <a:t> 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27B2F6-45D4-4326-B75A-41BD1A7FB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55000" lnSpcReduction="20000"/>
          </a:bodyPr>
          <a:lstStyle/>
          <a:p>
            <a:r>
              <a:rPr lang="cs-CZ" sz="3600" dirty="0" err="1"/>
              <a:t>Appadurai</a:t>
            </a:r>
            <a:r>
              <a:rPr lang="cs-CZ" sz="3600" dirty="0"/>
              <a:t>, </a:t>
            </a:r>
            <a:r>
              <a:rPr lang="cs-CZ" sz="3600" dirty="0" err="1"/>
              <a:t>Arjun</a:t>
            </a:r>
            <a:r>
              <a:rPr lang="cs-CZ" sz="3600" dirty="0"/>
              <a:t>. 1990. “</a:t>
            </a:r>
            <a:r>
              <a:rPr lang="cs-CZ" sz="3600" dirty="0" err="1"/>
              <a:t>Disjuncture</a:t>
            </a:r>
            <a:r>
              <a:rPr lang="cs-CZ" sz="3600" dirty="0"/>
              <a:t> and </a:t>
            </a:r>
            <a:r>
              <a:rPr lang="cs-CZ" sz="3600" dirty="0" err="1"/>
              <a:t>difference</a:t>
            </a:r>
            <a:r>
              <a:rPr lang="cs-CZ" sz="3600" dirty="0"/>
              <a:t> in </a:t>
            </a:r>
            <a:r>
              <a:rPr lang="cs-CZ" sz="3600" dirty="0" err="1"/>
              <a:t>the</a:t>
            </a:r>
            <a:r>
              <a:rPr lang="cs-CZ" sz="3600" dirty="0"/>
              <a:t> </a:t>
            </a:r>
            <a:r>
              <a:rPr lang="cs-CZ" sz="3600" dirty="0" err="1"/>
              <a:t>global</a:t>
            </a:r>
            <a:r>
              <a:rPr lang="cs-CZ" sz="3600" dirty="0"/>
              <a:t> </a:t>
            </a:r>
            <a:r>
              <a:rPr lang="cs-CZ" sz="3600" dirty="0" err="1"/>
              <a:t>cultural</a:t>
            </a:r>
            <a:r>
              <a:rPr lang="cs-CZ" sz="3600" dirty="0"/>
              <a:t> </a:t>
            </a:r>
            <a:r>
              <a:rPr lang="cs-CZ" sz="3600" dirty="0" err="1"/>
              <a:t>economy</a:t>
            </a:r>
            <a:r>
              <a:rPr lang="cs-CZ" sz="3600" dirty="0"/>
              <a:t>.” </a:t>
            </a:r>
            <a:r>
              <a:rPr lang="cs-CZ" sz="3600" i="1" dirty="0"/>
              <a:t>Public </a:t>
            </a:r>
            <a:r>
              <a:rPr lang="cs-CZ" sz="3600" i="1" dirty="0" err="1"/>
              <a:t>Culture</a:t>
            </a:r>
            <a:r>
              <a:rPr lang="cs-CZ" sz="3600" i="1" dirty="0"/>
              <a:t> </a:t>
            </a:r>
            <a:r>
              <a:rPr lang="cs-CZ" sz="3600" dirty="0"/>
              <a:t>2(2): 1</a:t>
            </a:r>
            <a:r>
              <a:rPr lang="en-GB" sz="3600" dirty="0"/>
              <a:t>–</a:t>
            </a:r>
            <a:r>
              <a:rPr lang="cs-CZ" sz="3600" dirty="0"/>
              <a:t>24. </a:t>
            </a:r>
            <a:endParaRPr lang="en-GB" sz="3600" dirty="0"/>
          </a:p>
          <a:p>
            <a:r>
              <a:rPr lang="en-GB" sz="3600" dirty="0"/>
              <a:t>Atkinson, Joshua D. 2017. </a:t>
            </a:r>
            <a:r>
              <a:rPr lang="en-GB" sz="3600" i="1" dirty="0"/>
              <a:t>Journey into Social Activism: Qualitative Approaches</a:t>
            </a:r>
            <a:r>
              <a:rPr lang="en-GB" sz="3600" dirty="0"/>
              <a:t>. New York: Fordham University Press.</a:t>
            </a:r>
            <a:endParaRPr lang="cs-CZ" sz="3600" dirty="0"/>
          </a:p>
          <a:p>
            <a:r>
              <a:rPr lang="en-GB" sz="3600" dirty="0" err="1"/>
              <a:t>Benford</a:t>
            </a:r>
            <a:r>
              <a:rPr lang="en-GB" sz="3600" dirty="0"/>
              <a:t>, Robert D. and David A. Snow. 2000. “Framing Processes and Social Movements: An Overview and Assessment.” </a:t>
            </a:r>
            <a:r>
              <a:rPr lang="en-GB" sz="3600" i="1" dirty="0"/>
              <a:t>Annual Review of Sociology</a:t>
            </a:r>
            <a:r>
              <a:rPr lang="en-GB" sz="3600" dirty="0"/>
              <a:t> 26: 611–639.</a:t>
            </a:r>
          </a:p>
          <a:p>
            <a:pPr fontAlgn="ctr"/>
            <a:r>
              <a:rPr lang="cs-CZ" sz="3600" dirty="0" err="1"/>
              <a:t>Bennett</a:t>
            </a:r>
            <a:r>
              <a:rPr lang="cs-CZ" sz="3600" dirty="0"/>
              <a:t>, W. Lance. 2005. </a:t>
            </a:r>
            <a:r>
              <a:rPr lang="cs-CZ" sz="3600" dirty="0" err="1"/>
              <a:t>Social</a:t>
            </a:r>
            <a:r>
              <a:rPr lang="cs-CZ" sz="3600" dirty="0"/>
              <a:t> </a:t>
            </a:r>
            <a:r>
              <a:rPr lang="cs-CZ" sz="3600" dirty="0" err="1"/>
              <a:t>movements</a:t>
            </a:r>
            <a:r>
              <a:rPr lang="cs-CZ" sz="3600" dirty="0"/>
              <a:t> </a:t>
            </a:r>
            <a:r>
              <a:rPr lang="cs-CZ" sz="3600" dirty="0" err="1"/>
              <a:t>beyond</a:t>
            </a:r>
            <a:r>
              <a:rPr lang="cs-CZ" sz="3600" dirty="0"/>
              <a:t> </a:t>
            </a:r>
            <a:r>
              <a:rPr lang="cs-CZ" sz="3600" dirty="0" err="1"/>
              <a:t>borders</a:t>
            </a:r>
            <a:r>
              <a:rPr lang="cs-CZ" sz="3600" dirty="0"/>
              <a:t>: </a:t>
            </a:r>
            <a:r>
              <a:rPr lang="cs-CZ" sz="3600" dirty="0" err="1"/>
              <a:t>understanding</a:t>
            </a:r>
            <a:r>
              <a:rPr lang="cs-CZ" sz="3600" dirty="0"/>
              <a:t> </a:t>
            </a:r>
            <a:r>
              <a:rPr lang="cs-CZ" sz="3600" dirty="0" err="1"/>
              <a:t>two</a:t>
            </a:r>
            <a:r>
              <a:rPr lang="cs-CZ" sz="3600" dirty="0"/>
              <a:t> </a:t>
            </a:r>
            <a:r>
              <a:rPr lang="cs-CZ" sz="3600" dirty="0" err="1"/>
              <a:t>eras</a:t>
            </a:r>
            <a:r>
              <a:rPr lang="cs-CZ" sz="3600" dirty="0"/>
              <a:t> </a:t>
            </a:r>
            <a:r>
              <a:rPr lang="cs-CZ" sz="3600" dirty="0" err="1"/>
              <a:t>of</a:t>
            </a:r>
            <a:r>
              <a:rPr lang="cs-CZ" sz="3600" dirty="0"/>
              <a:t> </a:t>
            </a:r>
            <a:r>
              <a:rPr lang="cs-CZ" sz="3600" dirty="0" err="1"/>
              <a:t>transnational</a:t>
            </a:r>
            <a:r>
              <a:rPr lang="cs-CZ" sz="3600" dirty="0"/>
              <a:t> </a:t>
            </a:r>
            <a:r>
              <a:rPr lang="cs-CZ" sz="3600" dirty="0" err="1"/>
              <a:t>activism</a:t>
            </a:r>
            <a:r>
              <a:rPr lang="cs-CZ" sz="3600" dirty="0"/>
              <a:t>. In </a:t>
            </a:r>
            <a:r>
              <a:rPr lang="cs-CZ" sz="3600" i="1" dirty="0" err="1"/>
              <a:t>Transnational</a:t>
            </a:r>
            <a:r>
              <a:rPr lang="cs-CZ" sz="3600" i="1" dirty="0"/>
              <a:t> Protest and </a:t>
            </a:r>
            <a:r>
              <a:rPr lang="cs-CZ" sz="3600" i="1" dirty="0" err="1"/>
              <a:t>Global</a:t>
            </a:r>
            <a:r>
              <a:rPr lang="cs-CZ" sz="3600" i="1" dirty="0"/>
              <a:t> </a:t>
            </a:r>
            <a:r>
              <a:rPr lang="cs-CZ" sz="3600" i="1" dirty="0" err="1"/>
              <a:t>Activism</a:t>
            </a:r>
            <a:r>
              <a:rPr lang="cs-CZ" sz="3600" i="1" dirty="0"/>
              <a:t>: </a:t>
            </a:r>
            <a:r>
              <a:rPr lang="cs-CZ" sz="3600" i="1" dirty="0" err="1"/>
              <a:t>People</a:t>
            </a:r>
            <a:r>
              <a:rPr lang="cs-CZ" sz="3600" i="1" dirty="0"/>
              <a:t>, </a:t>
            </a:r>
            <a:r>
              <a:rPr lang="cs-CZ" sz="3600" i="1" dirty="0" err="1"/>
              <a:t>Passions</a:t>
            </a:r>
            <a:r>
              <a:rPr lang="cs-CZ" sz="3600" i="1" dirty="0"/>
              <a:t>, and </a:t>
            </a:r>
            <a:r>
              <a:rPr lang="cs-CZ" sz="3600" i="1" dirty="0" err="1"/>
              <a:t>Power</a:t>
            </a:r>
            <a:r>
              <a:rPr lang="cs-CZ" sz="3600" i="1" dirty="0"/>
              <a:t>, </a:t>
            </a:r>
            <a:r>
              <a:rPr lang="cs-CZ" sz="3600" dirty="0" err="1"/>
              <a:t>eds</a:t>
            </a:r>
            <a:r>
              <a:rPr lang="cs-CZ" sz="3600" dirty="0"/>
              <a:t>. </a:t>
            </a:r>
            <a:r>
              <a:rPr lang="cs-CZ" sz="3600" dirty="0" err="1"/>
              <a:t>Donatella</a:t>
            </a:r>
            <a:r>
              <a:rPr lang="cs-CZ" sz="3600" dirty="0"/>
              <a:t> </a:t>
            </a:r>
            <a:r>
              <a:rPr lang="cs-CZ" sz="3600" dirty="0" err="1"/>
              <a:t>della</a:t>
            </a:r>
            <a:r>
              <a:rPr lang="cs-CZ" sz="3600" dirty="0"/>
              <a:t> Porta and Sidney G. </a:t>
            </a:r>
            <a:r>
              <a:rPr lang="cs-CZ" sz="3600" dirty="0" err="1"/>
              <a:t>Tarrow</a:t>
            </a:r>
            <a:r>
              <a:rPr lang="cs-CZ" sz="3600" dirty="0"/>
              <a:t>. </a:t>
            </a:r>
            <a:r>
              <a:rPr lang="cs-CZ" sz="3600" dirty="0" err="1"/>
              <a:t>Lanham</a:t>
            </a:r>
            <a:r>
              <a:rPr lang="cs-CZ" sz="3600" dirty="0"/>
              <a:t>, MD: </a:t>
            </a:r>
            <a:r>
              <a:rPr lang="cs-CZ" sz="3600" dirty="0" err="1"/>
              <a:t>Rowman</a:t>
            </a:r>
            <a:r>
              <a:rPr lang="cs-CZ" sz="3600" dirty="0"/>
              <a:t> &amp; </a:t>
            </a:r>
            <a:r>
              <a:rPr lang="cs-CZ" sz="3600" dirty="0" err="1"/>
              <a:t>Littlefield</a:t>
            </a:r>
            <a:r>
              <a:rPr lang="cs-CZ" sz="3600" dirty="0"/>
              <a:t>. </a:t>
            </a:r>
            <a:r>
              <a:rPr lang="en-GB" sz="3600" dirty="0"/>
              <a:t>pp. </a:t>
            </a:r>
            <a:r>
              <a:rPr lang="cs-CZ" sz="3600" dirty="0"/>
              <a:t>203-226.</a:t>
            </a:r>
            <a:endParaRPr lang="en-GB" sz="3600" dirty="0"/>
          </a:p>
          <a:p>
            <a:r>
              <a:rPr lang="cs-CZ" sz="3600" dirty="0" err="1"/>
              <a:t>Brandt</a:t>
            </a:r>
            <a:r>
              <a:rPr lang="cs-CZ" sz="3600" dirty="0"/>
              <a:t>, Karl-Werner. 1986. „</a:t>
            </a:r>
            <a:r>
              <a:rPr lang="en-GB" sz="3600" dirty="0"/>
              <a:t>New social movements as a metapolitical challenge: the social and political impact of a new historical type of protest.” </a:t>
            </a:r>
            <a:r>
              <a:rPr lang="en-GB" sz="3600" i="1" dirty="0"/>
              <a:t>Thesis Eleven </a:t>
            </a:r>
            <a:r>
              <a:rPr lang="en-GB" sz="3600" dirty="0"/>
              <a:t>15: 60–68.</a:t>
            </a:r>
          </a:p>
          <a:p>
            <a:r>
              <a:rPr lang="en-GB" sz="3600" dirty="0" err="1"/>
              <a:t>Buechler</a:t>
            </a:r>
            <a:r>
              <a:rPr lang="en-GB" sz="3600" dirty="0"/>
              <a:t>, Steven M. 1995. “New Social Movement Theories.” </a:t>
            </a:r>
            <a:r>
              <a:rPr lang="en-GB" sz="3600" i="1" dirty="0"/>
              <a:t>The Sociological Quarterly</a:t>
            </a:r>
            <a:r>
              <a:rPr lang="en-GB" sz="3600" dirty="0"/>
              <a:t> 36: 441–464. </a:t>
            </a:r>
            <a:endParaRPr lang="cs-CZ" sz="3600" dirty="0"/>
          </a:p>
          <a:p>
            <a:r>
              <a:rPr lang="cs-CZ" sz="3600" dirty="0"/>
              <a:t>Císař, Ondřej and Kateřina Vráblíková. 2018. "</a:t>
            </a:r>
            <a:r>
              <a:rPr lang="cs-CZ" sz="3600" dirty="0" err="1"/>
              <a:t>Political</a:t>
            </a:r>
            <a:r>
              <a:rPr lang="cs-CZ" sz="3600" dirty="0"/>
              <a:t> </a:t>
            </a:r>
            <a:r>
              <a:rPr lang="cs-CZ" sz="3600" dirty="0" err="1"/>
              <a:t>Cleavages</a:t>
            </a:r>
            <a:r>
              <a:rPr lang="cs-CZ" sz="3600" dirty="0"/>
              <a:t> in Party and Protest </a:t>
            </a:r>
            <a:r>
              <a:rPr lang="cs-CZ" sz="3600" dirty="0" err="1"/>
              <a:t>Politics</a:t>
            </a:r>
            <a:r>
              <a:rPr lang="cs-CZ" sz="3600" dirty="0"/>
              <a:t>: Evidence </a:t>
            </a:r>
            <a:r>
              <a:rPr lang="cs-CZ" sz="3600" dirty="0" err="1"/>
              <a:t>from</a:t>
            </a:r>
            <a:r>
              <a:rPr lang="cs-CZ" sz="3600" dirty="0"/>
              <a:t> East-</a:t>
            </a:r>
            <a:r>
              <a:rPr lang="cs-CZ" sz="3600" dirty="0" err="1"/>
              <a:t>Central</a:t>
            </a:r>
            <a:r>
              <a:rPr lang="cs-CZ" sz="3600" dirty="0"/>
              <a:t> </a:t>
            </a:r>
            <a:r>
              <a:rPr lang="cs-CZ" sz="3600" dirty="0" err="1"/>
              <a:t>European</a:t>
            </a:r>
            <a:r>
              <a:rPr lang="cs-CZ" sz="3600" dirty="0"/>
              <a:t> </a:t>
            </a:r>
            <a:r>
              <a:rPr lang="cs-CZ" sz="3600" dirty="0" err="1"/>
              <a:t>Democracies</a:t>
            </a:r>
            <a:r>
              <a:rPr lang="cs-CZ" sz="3600" dirty="0"/>
              <a:t>." </a:t>
            </a:r>
            <a:r>
              <a:rPr lang="cs-CZ" sz="3600" i="1" dirty="0" err="1"/>
              <a:t>DaWS</a:t>
            </a:r>
            <a:r>
              <a:rPr lang="cs-CZ" sz="3600" i="1" dirty="0"/>
              <a:t> </a:t>
            </a:r>
            <a:r>
              <a:rPr lang="cs-CZ" sz="3600" i="1" dirty="0" err="1"/>
              <a:t>Working</a:t>
            </a:r>
            <a:r>
              <a:rPr lang="cs-CZ" sz="3600" i="1" dirty="0"/>
              <a:t> </a:t>
            </a:r>
            <a:r>
              <a:rPr lang="cs-CZ" sz="3600" i="1" dirty="0" err="1"/>
              <a:t>Paper</a:t>
            </a:r>
            <a:r>
              <a:rPr lang="cs-CZ" sz="3600" i="1" dirty="0"/>
              <a:t> </a:t>
            </a:r>
            <a:r>
              <a:rPr lang="cs-CZ" sz="3600" i="1" dirty="0" err="1"/>
              <a:t>Series</a:t>
            </a:r>
            <a:r>
              <a:rPr lang="cs-CZ" sz="3600" dirty="0"/>
              <a:t> WP 2018: 2</a:t>
            </a:r>
          </a:p>
          <a:p>
            <a:r>
              <a:rPr lang="en-GB" sz="3600" dirty="0"/>
              <a:t>Cohen, Jean L. 1985. “Strategy or Identity. New Theoretical Paradigms and Contemporary Social New Theoretical Paradigms and Contemporary Social Movements.” </a:t>
            </a:r>
            <a:r>
              <a:rPr lang="en-GB" sz="3600" i="1" dirty="0"/>
              <a:t>Social Research</a:t>
            </a:r>
            <a:r>
              <a:rPr lang="en-GB" sz="3600" dirty="0"/>
              <a:t> 52: 663–716.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60167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34F873-FA6E-42B2-B4EF-0D40D3B78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References</a:t>
            </a:r>
            <a:r>
              <a:rPr lang="cs-CZ" b="1" dirty="0"/>
              <a:t> II.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27B2F6-45D4-4326-B75A-41BD1A7FB9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dirty="0" err="1"/>
              <a:t>Ekman</a:t>
            </a:r>
            <a:r>
              <a:rPr lang="cs-CZ" sz="2000" dirty="0"/>
              <a:t>, </a:t>
            </a:r>
            <a:r>
              <a:rPr lang="cs-CZ" sz="2000" dirty="0" err="1"/>
              <a:t>Joakim</a:t>
            </a:r>
            <a:r>
              <a:rPr lang="cs-CZ" sz="2000" dirty="0"/>
              <a:t>; </a:t>
            </a:r>
            <a:r>
              <a:rPr lang="cs-CZ" sz="2000" dirty="0" err="1"/>
              <a:t>Amnå</a:t>
            </a:r>
            <a:r>
              <a:rPr lang="cs-CZ" sz="2000" dirty="0"/>
              <a:t>, Erik. 2012. “</a:t>
            </a:r>
            <a:r>
              <a:rPr lang="cs-CZ" sz="2000" dirty="0" err="1"/>
              <a:t>Political</a:t>
            </a:r>
            <a:r>
              <a:rPr lang="cs-CZ" sz="2000" dirty="0"/>
              <a:t> </a:t>
            </a:r>
            <a:r>
              <a:rPr lang="cs-CZ" sz="2000" dirty="0" err="1"/>
              <a:t>participation</a:t>
            </a:r>
            <a:r>
              <a:rPr lang="cs-CZ" sz="2000" dirty="0"/>
              <a:t> and </a:t>
            </a:r>
            <a:r>
              <a:rPr lang="cs-CZ" sz="2000" dirty="0" err="1"/>
              <a:t>civic</a:t>
            </a:r>
            <a:r>
              <a:rPr lang="cs-CZ" sz="2000" dirty="0"/>
              <a:t> </a:t>
            </a:r>
            <a:r>
              <a:rPr lang="cs-CZ" sz="2000" dirty="0" err="1"/>
              <a:t>engagement</a:t>
            </a:r>
            <a:r>
              <a:rPr lang="cs-CZ" sz="2000" dirty="0"/>
              <a:t>: </a:t>
            </a:r>
            <a:r>
              <a:rPr lang="cs-CZ" sz="2000" dirty="0" err="1"/>
              <a:t>Towards</a:t>
            </a:r>
            <a:r>
              <a:rPr lang="cs-CZ" sz="2000" dirty="0"/>
              <a:t> a </a:t>
            </a:r>
            <a:r>
              <a:rPr lang="cs-CZ" sz="2000" dirty="0" err="1"/>
              <a:t>new</a:t>
            </a:r>
            <a:r>
              <a:rPr lang="cs-CZ" sz="2000" dirty="0"/>
              <a:t> typology. </a:t>
            </a:r>
            <a:r>
              <a:rPr lang="cs-CZ" sz="2000" i="1" dirty="0" err="1"/>
              <a:t>Human</a:t>
            </a:r>
            <a:r>
              <a:rPr lang="cs-CZ" sz="2000" i="1" dirty="0"/>
              <a:t> </a:t>
            </a:r>
            <a:r>
              <a:rPr lang="cs-CZ" sz="2000" i="1" dirty="0" err="1"/>
              <a:t>Affairs</a:t>
            </a:r>
            <a:r>
              <a:rPr lang="cs-CZ" sz="2000" i="1" dirty="0"/>
              <a:t> </a:t>
            </a:r>
            <a:r>
              <a:rPr lang="cs-CZ" sz="2000" dirty="0"/>
              <a:t>22 (3): 283–300.</a:t>
            </a:r>
          </a:p>
          <a:p>
            <a:r>
              <a:rPr lang="cs-CZ" sz="2000" dirty="0" err="1"/>
              <a:t>Gladarev</a:t>
            </a:r>
            <a:r>
              <a:rPr lang="cs-CZ" sz="2000" dirty="0"/>
              <a:t>, </a:t>
            </a:r>
            <a:r>
              <a:rPr lang="cs-CZ" sz="2000" dirty="0" err="1"/>
              <a:t>Lonkilla</a:t>
            </a:r>
            <a:r>
              <a:rPr lang="cs-CZ" sz="2000" dirty="0"/>
              <a:t> 2013)</a:t>
            </a:r>
          </a:p>
          <a:p>
            <a:r>
              <a:rPr lang="cs-CZ" sz="2000" dirty="0" err="1"/>
              <a:t>Goffman</a:t>
            </a:r>
            <a:r>
              <a:rPr lang="cs-CZ" sz="2000" dirty="0"/>
              <a:t> (1974): </a:t>
            </a:r>
            <a:r>
              <a:rPr lang="cs-CZ" sz="2000" dirty="0" err="1"/>
              <a:t>frame</a:t>
            </a:r>
            <a:r>
              <a:rPr lang="cs-CZ" sz="2000" dirty="0"/>
              <a:t> as a </a:t>
            </a:r>
            <a:r>
              <a:rPr lang="en-GB" sz="2000" dirty="0" err="1"/>
              <a:t>schem</a:t>
            </a:r>
            <a:r>
              <a:rPr lang="cs-CZ" sz="2000" dirty="0"/>
              <a:t>e</a:t>
            </a:r>
            <a:r>
              <a:rPr lang="en-GB" sz="2000" dirty="0"/>
              <a:t> of interpretation</a:t>
            </a:r>
            <a:r>
              <a:rPr lang="cs-CZ" sz="2000" dirty="0"/>
              <a:t> / a </a:t>
            </a:r>
            <a:r>
              <a:rPr lang="cs-CZ" sz="2000" dirty="0" err="1"/>
              <a:t>definition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a </a:t>
            </a:r>
            <a:r>
              <a:rPr lang="cs-CZ" sz="2000" dirty="0" err="1"/>
              <a:t>situation</a:t>
            </a:r>
            <a:endParaRPr lang="cs-CZ" sz="2000" dirty="0"/>
          </a:p>
          <a:p>
            <a:r>
              <a:rPr lang="cs-CZ" sz="2000" dirty="0" err="1"/>
              <a:t>Jasper</a:t>
            </a:r>
            <a:r>
              <a:rPr lang="cs-CZ" sz="2000" dirty="0"/>
              <a:t>, James M. 1998. “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Emotions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Protest: </a:t>
            </a:r>
            <a:r>
              <a:rPr lang="cs-CZ" sz="2000" dirty="0" err="1"/>
              <a:t>Affective</a:t>
            </a:r>
            <a:r>
              <a:rPr lang="cs-CZ" sz="2000" dirty="0"/>
              <a:t> and </a:t>
            </a:r>
            <a:r>
              <a:rPr lang="cs-CZ" sz="2000" dirty="0" err="1"/>
              <a:t>Reactive</a:t>
            </a:r>
            <a:r>
              <a:rPr lang="cs-CZ" sz="2000" dirty="0"/>
              <a:t> </a:t>
            </a:r>
            <a:r>
              <a:rPr lang="cs-CZ" sz="2000" dirty="0" err="1"/>
              <a:t>Emotions</a:t>
            </a:r>
            <a:r>
              <a:rPr lang="cs-CZ" sz="2000" dirty="0"/>
              <a:t> in and </a:t>
            </a:r>
            <a:r>
              <a:rPr lang="cs-CZ" sz="2000" dirty="0" err="1"/>
              <a:t>around</a:t>
            </a:r>
            <a:r>
              <a:rPr lang="cs-CZ" sz="2000" dirty="0"/>
              <a:t> </a:t>
            </a:r>
            <a:r>
              <a:rPr lang="cs-CZ" sz="2000" dirty="0" err="1"/>
              <a:t>Social</a:t>
            </a:r>
            <a:r>
              <a:rPr lang="cs-CZ" sz="2000" dirty="0"/>
              <a:t> </a:t>
            </a:r>
            <a:r>
              <a:rPr lang="cs-CZ" sz="2000" dirty="0" err="1"/>
              <a:t>Movements</a:t>
            </a:r>
            <a:r>
              <a:rPr lang="cs-CZ" sz="2000" dirty="0"/>
              <a:t>.” </a:t>
            </a:r>
            <a:r>
              <a:rPr lang="cs-CZ" sz="2000" i="1" dirty="0" err="1"/>
              <a:t>Sociological</a:t>
            </a:r>
            <a:r>
              <a:rPr lang="cs-CZ" sz="2000" i="1" dirty="0"/>
              <a:t> </a:t>
            </a:r>
            <a:r>
              <a:rPr lang="cs-CZ" sz="2000" i="1" dirty="0" err="1"/>
              <a:t>Forum</a:t>
            </a:r>
            <a:r>
              <a:rPr lang="cs-CZ" sz="2000" dirty="0"/>
              <a:t> 13(3): 397–424.</a:t>
            </a:r>
          </a:p>
          <a:p>
            <a:r>
              <a:rPr lang="en-GB" sz="2000" dirty="0" err="1"/>
              <a:t>Kriesi</a:t>
            </a:r>
            <a:r>
              <a:rPr lang="en-GB" sz="2000" dirty="0"/>
              <a:t>, </a:t>
            </a:r>
            <a:r>
              <a:rPr lang="en-GB" sz="2000" dirty="0" err="1"/>
              <a:t>Hanspeter</a:t>
            </a:r>
            <a:r>
              <a:rPr lang="en-GB" sz="2000" dirty="0"/>
              <a:t> </a:t>
            </a:r>
            <a:r>
              <a:rPr lang="cs-CZ" sz="2000" dirty="0"/>
              <a:t>(</a:t>
            </a:r>
            <a:r>
              <a:rPr lang="cs-CZ" sz="2000" dirty="0" err="1"/>
              <a:t>eds</a:t>
            </a:r>
            <a:r>
              <a:rPr lang="cs-CZ" sz="2000" dirty="0"/>
              <a:t>).</a:t>
            </a:r>
            <a:r>
              <a:rPr lang="en-GB" sz="2000" dirty="0"/>
              <a:t> 1995. New social movements in Western Europe, Minneapolis, Minn.: University of Minnesota Press.</a:t>
            </a:r>
            <a:endParaRPr lang="cs-CZ" sz="2000" dirty="0"/>
          </a:p>
          <a:p>
            <a:r>
              <a:rPr lang="cs-CZ" sz="2000" dirty="0"/>
              <a:t>Lee, T.; Johnson E.; </a:t>
            </a:r>
            <a:r>
              <a:rPr lang="cs-CZ" sz="2000" dirty="0" err="1"/>
              <a:t>Prakash</a:t>
            </a:r>
            <a:r>
              <a:rPr lang="cs-CZ" sz="2000" dirty="0"/>
              <a:t>, A. 2010.  "Media </a:t>
            </a:r>
            <a:r>
              <a:rPr lang="cs-CZ" sz="2000" dirty="0" err="1"/>
              <a:t>Independence</a:t>
            </a:r>
            <a:r>
              <a:rPr lang="cs-CZ" sz="2000" dirty="0"/>
              <a:t> and Trust in </a:t>
            </a:r>
            <a:r>
              <a:rPr lang="cs-CZ" sz="2000" dirty="0" err="1"/>
              <a:t>NGOs</a:t>
            </a:r>
            <a:r>
              <a:rPr lang="cs-CZ" sz="2000" dirty="0"/>
              <a:t>: </a:t>
            </a:r>
            <a:r>
              <a:rPr lang="cs-CZ" sz="2000" dirty="0" err="1"/>
              <a:t>The</a:t>
            </a:r>
            <a:r>
              <a:rPr lang="cs-CZ" sz="2000" dirty="0"/>
              <a:t> Case </a:t>
            </a:r>
            <a:r>
              <a:rPr lang="cs-CZ" sz="2000" dirty="0" err="1"/>
              <a:t>of</a:t>
            </a:r>
            <a:r>
              <a:rPr lang="cs-CZ" sz="2000" dirty="0"/>
              <a:t> Post-</a:t>
            </a:r>
            <a:r>
              <a:rPr lang="cs-CZ" sz="2000" dirty="0" err="1"/>
              <a:t>Communist</a:t>
            </a:r>
            <a:r>
              <a:rPr lang="cs-CZ" sz="2000" dirty="0"/>
              <a:t> </a:t>
            </a:r>
            <a:r>
              <a:rPr lang="cs-CZ" sz="2000" dirty="0" err="1"/>
              <a:t>Countries</a:t>
            </a:r>
            <a:r>
              <a:rPr lang="cs-CZ" sz="2000" dirty="0"/>
              <a:t>." </a:t>
            </a:r>
            <a:r>
              <a:rPr lang="cs-CZ" sz="2000" i="1" dirty="0" err="1"/>
              <a:t>Nonprofit</a:t>
            </a:r>
            <a:r>
              <a:rPr lang="cs-CZ" sz="2000" i="1" dirty="0"/>
              <a:t> and </a:t>
            </a:r>
            <a:r>
              <a:rPr lang="cs-CZ" sz="2000" i="1" dirty="0" err="1"/>
              <a:t>Voluntary</a:t>
            </a:r>
            <a:r>
              <a:rPr lang="cs-CZ" sz="2000" i="1" dirty="0"/>
              <a:t> </a:t>
            </a:r>
            <a:r>
              <a:rPr lang="cs-CZ" sz="2000" i="1" dirty="0" err="1"/>
              <a:t>Sector</a:t>
            </a:r>
            <a:r>
              <a:rPr lang="cs-CZ" sz="2000" i="1" dirty="0"/>
              <a:t> </a:t>
            </a:r>
            <a:r>
              <a:rPr lang="cs-CZ" sz="2000" i="1" dirty="0" err="1"/>
              <a:t>Quarterly</a:t>
            </a:r>
            <a:r>
              <a:rPr lang="cs-CZ" sz="2000" dirty="0"/>
              <a:t> 41(1): 8-35.</a:t>
            </a:r>
          </a:p>
          <a:p>
            <a:r>
              <a:rPr lang="cs-CZ" sz="2000" dirty="0" err="1"/>
              <a:t>Lubell</a:t>
            </a:r>
            <a:r>
              <a:rPr lang="cs-CZ" sz="2000" dirty="0"/>
              <a:t>, Mark. 2002. “</a:t>
            </a:r>
            <a:r>
              <a:rPr lang="cs-CZ" sz="2000" dirty="0" err="1"/>
              <a:t>Environmental</a:t>
            </a:r>
            <a:r>
              <a:rPr lang="cs-CZ" sz="2000" dirty="0"/>
              <a:t> </a:t>
            </a:r>
            <a:r>
              <a:rPr lang="cs-CZ" sz="2000" dirty="0" err="1"/>
              <a:t>Activism</a:t>
            </a:r>
            <a:r>
              <a:rPr lang="cs-CZ" sz="2000" dirty="0"/>
              <a:t> as </a:t>
            </a:r>
            <a:r>
              <a:rPr lang="cs-CZ" sz="2000" dirty="0" err="1"/>
              <a:t>Collective</a:t>
            </a:r>
            <a:r>
              <a:rPr lang="cs-CZ" sz="2000" dirty="0"/>
              <a:t> </a:t>
            </a:r>
            <a:r>
              <a:rPr lang="cs-CZ" sz="2000" dirty="0" err="1"/>
              <a:t>Action</a:t>
            </a:r>
            <a:r>
              <a:rPr lang="cs-CZ" sz="2000" dirty="0"/>
              <a:t>.”Environment and </a:t>
            </a:r>
            <a:r>
              <a:rPr lang="cs-CZ" sz="2000" dirty="0" err="1"/>
              <a:t>Behaviour</a:t>
            </a:r>
            <a:r>
              <a:rPr lang="cs-CZ" sz="2000" dirty="0"/>
              <a:t> 34 (4): 431-454.</a:t>
            </a:r>
          </a:p>
          <a:p>
            <a:r>
              <a:rPr lang="cs-CZ" sz="2000" dirty="0"/>
              <a:t>M</a:t>
            </a:r>
            <a:r>
              <a:rPr lang="en-US" sz="2000" dirty="0" err="1"/>
              <a:t>arcuse</a:t>
            </a:r>
            <a:r>
              <a:rPr lang="cs-CZ" sz="2000" dirty="0"/>
              <a:t>, Peter. </a:t>
            </a:r>
            <a:r>
              <a:rPr lang="en-US" sz="2000" dirty="0"/>
              <a:t>2009</a:t>
            </a:r>
            <a:r>
              <a:rPr lang="cs-CZ" sz="2000" dirty="0"/>
              <a:t>.</a:t>
            </a:r>
            <a:r>
              <a:rPr lang="en-US" sz="2000" dirty="0"/>
              <a:t> </a:t>
            </a:r>
            <a:r>
              <a:rPr lang="cs-CZ" sz="2000" dirty="0"/>
              <a:t>“</a:t>
            </a:r>
            <a:r>
              <a:rPr lang="en-US" sz="2000" dirty="0"/>
              <a:t>From critical urban theory to the right to the city</a:t>
            </a:r>
            <a:r>
              <a:rPr lang="cs-CZ" sz="2000" dirty="0"/>
              <a:t>.“</a:t>
            </a:r>
            <a:r>
              <a:rPr lang="en-US" sz="2000" dirty="0"/>
              <a:t> </a:t>
            </a:r>
            <a:r>
              <a:rPr lang="en-US" sz="2000" i="1" dirty="0"/>
              <a:t>City</a:t>
            </a:r>
            <a:r>
              <a:rPr lang="en-US" sz="2000" dirty="0"/>
              <a:t> 13</a:t>
            </a:r>
            <a:r>
              <a:rPr lang="cs-CZ" sz="2000" dirty="0"/>
              <a:t> (</a:t>
            </a:r>
            <a:r>
              <a:rPr lang="en-US" sz="2000" dirty="0"/>
              <a:t>2-3</a:t>
            </a:r>
            <a:r>
              <a:rPr lang="cs-CZ" sz="2000" dirty="0"/>
              <a:t>):</a:t>
            </a:r>
            <a:r>
              <a:rPr lang="en-US" sz="2000" dirty="0"/>
              <a:t> 185-197</a:t>
            </a:r>
            <a:r>
              <a:rPr lang="cs-CZ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752549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C019B3-C4C0-4F8B-845F-CEACA94C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References</a:t>
            </a:r>
            <a:r>
              <a:rPr lang="cs-CZ" b="1" dirty="0"/>
              <a:t> III.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E69746B-A708-4D49-A431-3A6284C26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9107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Martin, Brian. 2007. </a:t>
            </a:r>
            <a:r>
              <a:rPr lang="en-GB" dirty="0"/>
              <a:t>“</a:t>
            </a:r>
            <a:r>
              <a:rPr lang="cs-CZ" dirty="0" err="1"/>
              <a:t>Activism</a:t>
            </a:r>
            <a:r>
              <a:rPr lang="cs-CZ" dirty="0"/>
              <a:t>, </a:t>
            </a:r>
            <a:r>
              <a:rPr lang="cs-CZ" dirty="0" err="1"/>
              <a:t>social</a:t>
            </a:r>
            <a:r>
              <a:rPr lang="cs-CZ" dirty="0"/>
              <a:t> and </a:t>
            </a:r>
            <a:r>
              <a:rPr lang="cs-CZ" dirty="0" err="1"/>
              <a:t>political</a:t>
            </a:r>
            <a:r>
              <a:rPr lang="cs-CZ" dirty="0"/>
              <a:t>.” Pp. 19–27 in G. L. Anderson, K. G. </a:t>
            </a:r>
            <a:r>
              <a:rPr lang="cs-CZ" dirty="0" err="1"/>
              <a:t>Herr</a:t>
            </a:r>
            <a:r>
              <a:rPr lang="cs-CZ" dirty="0"/>
              <a:t> (</a:t>
            </a:r>
            <a:r>
              <a:rPr lang="cs-CZ" dirty="0" err="1"/>
              <a:t>eds</a:t>
            </a:r>
            <a:r>
              <a:rPr lang="cs-CZ" dirty="0"/>
              <a:t>.). </a:t>
            </a:r>
            <a:r>
              <a:rPr lang="cs-CZ" i="1" dirty="0" err="1"/>
              <a:t>Encyclopedia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Activism</a:t>
            </a:r>
            <a:r>
              <a:rPr lang="cs-CZ" i="1" dirty="0"/>
              <a:t> and </a:t>
            </a:r>
            <a:r>
              <a:rPr lang="cs-CZ" i="1" dirty="0" err="1"/>
              <a:t>Social</a:t>
            </a:r>
            <a:r>
              <a:rPr lang="cs-CZ" i="1" dirty="0"/>
              <a:t> Justice. </a:t>
            </a:r>
            <a:r>
              <a:rPr lang="cs-CZ" dirty="0" err="1"/>
              <a:t>Thousand</a:t>
            </a:r>
            <a:r>
              <a:rPr lang="cs-CZ" dirty="0"/>
              <a:t> </a:t>
            </a:r>
            <a:r>
              <a:rPr lang="cs-CZ" dirty="0" err="1"/>
              <a:t>Oaks</a:t>
            </a:r>
            <a:r>
              <a:rPr lang="cs-CZ" dirty="0"/>
              <a:t>, CA: </a:t>
            </a:r>
            <a:r>
              <a:rPr lang="cs-CZ" dirty="0" err="1"/>
              <a:t>Sage</a:t>
            </a:r>
            <a:r>
              <a:rPr lang="cs-CZ" dirty="0"/>
              <a:t>. </a:t>
            </a:r>
          </a:p>
          <a:p>
            <a:r>
              <a:rPr lang="en-GB" dirty="0" err="1"/>
              <a:t>Melucci</a:t>
            </a:r>
            <a:r>
              <a:rPr lang="en-GB" dirty="0"/>
              <a:t>, Alberto. 1985. “The Symbolic Challenge of Contemporary Movements.” </a:t>
            </a:r>
            <a:r>
              <a:rPr lang="en-GB" i="1" dirty="0"/>
              <a:t>Social Research</a:t>
            </a:r>
            <a:r>
              <a:rPr lang="en-GB" dirty="0"/>
              <a:t> 52: 789–816</a:t>
            </a:r>
            <a:r>
              <a:rPr lang="cs-CZ" dirty="0">
                <a:highlight>
                  <a:srgbClr val="FFFFFF"/>
                </a:highlight>
              </a:rPr>
              <a:t>.</a:t>
            </a:r>
          </a:p>
          <a:p>
            <a:r>
              <a:rPr lang="en-GB" dirty="0"/>
              <a:t>Meyer, David S. and Nancy Whittier. 1994. “Social Movement </a:t>
            </a:r>
            <a:r>
              <a:rPr lang="en-GB" dirty="0" err="1"/>
              <a:t>Spillover</a:t>
            </a:r>
            <a:r>
              <a:rPr lang="en-GB" dirty="0"/>
              <a:t>.</a:t>
            </a:r>
            <a:r>
              <a:rPr lang="en-GB" i="1" dirty="0"/>
              <a:t>”</a:t>
            </a:r>
            <a:r>
              <a:rPr lang="en-GB" dirty="0"/>
              <a:t> </a:t>
            </a:r>
            <a:r>
              <a:rPr lang="en-GB" i="1" dirty="0"/>
              <a:t>Social Problems</a:t>
            </a:r>
            <a:r>
              <a:rPr lang="en-GB" dirty="0"/>
              <a:t> 41(2): 277–298.</a:t>
            </a:r>
          </a:p>
          <a:p>
            <a:r>
              <a:rPr lang="en-GB" dirty="0"/>
              <a:t>Meyer, David S. and Sidney G. </a:t>
            </a:r>
            <a:r>
              <a:rPr lang="en-GB" dirty="0" err="1"/>
              <a:t>Tarrow</a:t>
            </a:r>
            <a:r>
              <a:rPr lang="en-GB" dirty="0"/>
              <a:t>. 1998. “A Movement Society: Contentious Politics for a New Century.” Pp. 1–28 in </a:t>
            </a:r>
            <a:r>
              <a:rPr lang="en-GB" i="1" dirty="0"/>
              <a:t>The Social Movement Society: Contentious Politics for a New Century</a:t>
            </a:r>
            <a:r>
              <a:rPr lang="en-GB" dirty="0"/>
              <a:t>, edited by D. S. Meyer and S. G. </a:t>
            </a:r>
            <a:r>
              <a:rPr lang="en-GB" dirty="0" err="1"/>
              <a:t>Tarrow</a:t>
            </a:r>
            <a:r>
              <a:rPr lang="en-GB" dirty="0"/>
              <a:t>. Rowman &amp; Littlefield Publishers.</a:t>
            </a:r>
            <a:endParaRPr lang="cs-CZ" dirty="0"/>
          </a:p>
          <a:p>
            <a:r>
              <a:rPr lang="en-GB" dirty="0"/>
              <a:t>Norris, Pippa. 2002. </a:t>
            </a:r>
            <a:r>
              <a:rPr lang="en-GB" i="1" dirty="0"/>
              <a:t>Democratic Phoenix: Reinventing Political Activism</a:t>
            </a:r>
            <a:r>
              <a:rPr lang="en-GB" dirty="0"/>
              <a:t>. Cambridge: Cambridge University Press.</a:t>
            </a:r>
            <a:endParaRPr lang="cs-CZ" dirty="0"/>
          </a:p>
          <a:p>
            <a:r>
              <a:rPr lang="cs-CZ" dirty="0"/>
              <a:t>Permanent </a:t>
            </a:r>
            <a:r>
              <a:rPr lang="cs-CZ" dirty="0" err="1"/>
              <a:t>Culture</a:t>
            </a:r>
            <a:r>
              <a:rPr lang="cs-CZ" dirty="0"/>
              <a:t> </a:t>
            </a:r>
            <a:r>
              <a:rPr lang="cs-CZ" dirty="0" err="1"/>
              <a:t>Now</a:t>
            </a:r>
            <a:r>
              <a:rPr lang="cs-CZ" dirty="0"/>
              <a:t>. 2013. </a:t>
            </a:r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activism</a:t>
            </a:r>
            <a:r>
              <a:rPr lang="cs-CZ" dirty="0"/>
              <a:t>? </a:t>
            </a:r>
            <a:r>
              <a:rPr lang="cs-CZ" dirty="0" err="1"/>
              <a:t>Retrieved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http://www.permanentcul turenow.com/</a:t>
            </a:r>
            <a:r>
              <a:rPr lang="cs-CZ" dirty="0" err="1"/>
              <a:t>what-is-activism</a:t>
            </a:r>
            <a:r>
              <a:rPr lang="cs-CZ" dirty="0"/>
              <a:t>.</a:t>
            </a:r>
          </a:p>
          <a:p>
            <a:r>
              <a:rPr lang="en-US" dirty="0" err="1"/>
              <a:t>Petrova</a:t>
            </a:r>
            <a:r>
              <a:rPr lang="en-US" dirty="0"/>
              <a:t>, T., S. </a:t>
            </a:r>
            <a:r>
              <a:rPr lang="en-US" dirty="0" err="1"/>
              <a:t>Tarrow</a:t>
            </a:r>
            <a:r>
              <a:rPr lang="en-US" dirty="0"/>
              <a:t>. (2007). “Transactional and Participatory Activism in the Emerging European Polity: The Puzzle of East-Central Europe.” Comparative Political Studies 40 (1): 74–94.</a:t>
            </a:r>
          </a:p>
          <a:p>
            <a:r>
              <a:rPr lang="en-US" dirty="0" err="1"/>
              <a:t>Polanska</a:t>
            </a:r>
            <a:r>
              <a:rPr lang="en-US" dirty="0"/>
              <a:t>, D.V. (2018). “Going against institutionalization: New forms of urban activism in Poland.”</a:t>
            </a:r>
            <a:r>
              <a:rPr lang="en-US" i="1" dirty="0"/>
              <a:t> Journal of Urban Affairs.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530376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C019B3-C4C0-4F8B-845F-CEACA94C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References</a:t>
            </a:r>
            <a:r>
              <a:rPr lang="cs-CZ" b="1" dirty="0"/>
              <a:t> IV.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E69746B-A708-4D49-A431-3A6284C26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91075"/>
          </a:xfrm>
        </p:spPr>
        <p:txBody>
          <a:bodyPr>
            <a:normAutofit/>
          </a:bodyPr>
          <a:lstStyle/>
          <a:p>
            <a:r>
              <a:rPr lang="en-GB" sz="2000" dirty="0" err="1"/>
              <a:t>Rosanvallon</a:t>
            </a:r>
            <a:r>
              <a:rPr lang="en-GB" sz="2000" dirty="0"/>
              <a:t>, Pierre. 2008.</a:t>
            </a:r>
            <a:r>
              <a:rPr lang="cs-CZ" sz="2000" dirty="0"/>
              <a:t> </a:t>
            </a:r>
            <a:r>
              <a:rPr lang="en-GB" sz="2000" i="1" dirty="0"/>
              <a:t>Counter-Democracy</a:t>
            </a:r>
            <a:r>
              <a:rPr lang="en-GB" sz="2000" dirty="0"/>
              <a:t>. Cambridge: Cambridge University Press. </a:t>
            </a:r>
            <a:endParaRPr lang="cs-CZ" sz="2000" dirty="0"/>
          </a:p>
          <a:p>
            <a:r>
              <a:rPr lang="cs-CZ" sz="2000" dirty="0"/>
              <a:t>Ryan, James. 2016. “</a:t>
            </a:r>
            <a:r>
              <a:rPr lang="cs-CZ" sz="2000" dirty="0" err="1"/>
              <a:t>Strategic</a:t>
            </a:r>
            <a:r>
              <a:rPr lang="cs-CZ" sz="2000" dirty="0"/>
              <a:t> </a:t>
            </a:r>
            <a:r>
              <a:rPr lang="cs-CZ" sz="2000" dirty="0" err="1"/>
              <a:t>activism</a:t>
            </a:r>
            <a:r>
              <a:rPr lang="cs-CZ" sz="2000" dirty="0"/>
              <a:t>, </a:t>
            </a:r>
            <a:r>
              <a:rPr lang="cs-CZ" sz="2000" dirty="0" err="1"/>
              <a:t>educational</a:t>
            </a:r>
            <a:r>
              <a:rPr lang="cs-CZ" sz="2000" dirty="0"/>
              <a:t> leadership and </a:t>
            </a:r>
            <a:r>
              <a:rPr lang="cs-CZ" sz="2000" dirty="0" err="1"/>
              <a:t>social</a:t>
            </a:r>
            <a:r>
              <a:rPr lang="cs-CZ" sz="2000" dirty="0"/>
              <a:t> justice.” </a:t>
            </a:r>
            <a:r>
              <a:rPr lang="cs-CZ" sz="2000" i="1" dirty="0"/>
              <a:t>International </a:t>
            </a:r>
            <a:r>
              <a:rPr lang="cs-CZ" sz="2000" i="1" dirty="0" err="1"/>
              <a:t>Journal</a:t>
            </a:r>
            <a:r>
              <a:rPr lang="cs-CZ" sz="2000" i="1" dirty="0"/>
              <a:t> </a:t>
            </a:r>
            <a:r>
              <a:rPr lang="cs-CZ" sz="2000" i="1" dirty="0" err="1"/>
              <a:t>of</a:t>
            </a:r>
            <a:r>
              <a:rPr lang="cs-CZ" sz="2000" i="1" dirty="0"/>
              <a:t> Leadership in </a:t>
            </a:r>
            <a:r>
              <a:rPr lang="cs-CZ" sz="2000" i="1" dirty="0" err="1"/>
              <a:t>Education</a:t>
            </a:r>
            <a:r>
              <a:rPr lang="cs-CZ" sz="2000" dirty="0"/>
              <a:t> 19 (1): 87–100.</a:t>
            </a:r>
          </a:p>
          <a:p>
            <a:r>
              <a:rPr lang="cs-CZ" sz="2000" dirty="0" err="1"/>
              <a:t>Svirsky</a:t>
            </a:r>
            <a:r>
              <a:rPr lang="cs-CZ" sz="2000" dirty="0"/>
              <a:t>, Marcelo. 2010. “</a:t>
            </a:r>
            <a:r>
              <a:rPr lang="cs-CZ" sz="2000" dirty="0" err="1"/>
              <a:t>Defining</a:t>
            </a:r>
            <a:r>
              <a:rPr lang="cs-CZ" sz="2000" dirty="0"/>
              <a:t> </a:t>
            </a:r>
            <a:r>
              <a:rPr lang="cs-CZ" sz="2000" dirty="0" err="1"/>
              <a:t>Activism</a:t>
            </a:r>
            <a:r>
              <a:rPr lang="cs-CZ" sz="2000" dirty="0"/>
              <a:t>.” </a:t>
            </a:r>
            <a:r>
              <a:rPr lang="cs-CZ" sz="2000" i="1" dirty="0" err="1"/>
              <a:t>Deleuze</a:t>
            </a:r>
            <a:r>
              <a:rPr lang="cs-CZ" sz="2000" i="1" dirty="0"/>
              <a:t> </a:t>
            </a:r>
            <a:r>
              <a:rPr lang="cs-CZ" sz="2000" i="1" dirty="0" err="1"/>
              <a:t>Studies</a:t>
            </a:r>
            <a:r>
              <a:rPr lang="cs-CZ" sz="2000" dirty="0"/>
              <a:t> 4: 163–182.</a:t>
            </a:r>
          </a:p>
          <a:p>
            <a:r>
              <a:rPr lang="cs-CZ" sz="2000" dirty="0" err="1"/>
              <a:t>Touraine</a:t>
            </a:r>
            <a:r>
              <a:rPr lang="cs-CZ" sz="2000" dirty="0"/>
              <a:t>, Alain. 1981. </a:t>
            </a:r>
            <a:r>
              <a:rPr lang="cs-CZ" sz="2000" i="1" dirty="0" err="1"/>
              <a:t>The</a:t>
            </a:r>
            <a:r>
              <a:rPr lang="cs-CZ" sz="2000" i="1" dirty="0"/>
              <a:t> </a:t>
            </a:r>
            <a:r>
              <a:rPr lang="cs-CZ" sz="2000" i="1" dirty="0" err="1"/>
              <a:t>Voice</a:t>
            </a:r>
            <a:r>
              <a:rPr lang="cs-CZ" sz="2000" i="1" dirty="0"/>
              <a:t> and </a:t>
            </a:r>
            <a:r>
              <a:rPr lang="cs-CZ" sz="2000" i="1" dirty="0" err="1"/>
              <a:t>the</a:t>
            </a:r>
            <a:r>
              <a:rPr lang="cs-CZ" sz="2000" i="1" dirty="0"/>
              <a:t> </a:t>
            </a:r>
            <a:r>
              <a:rPr lang="cs-CZ" sz="2000" i="1" dirty="0" err="1"/>
              <a:t>Eye</a:t>
            </a:r>
            <a:r>
              <a:rPr lang="cs-CZ" sz="2000" dirty="0"/>
              <a:t>. Cambridge: Cambridge University </a:t>
            </a:r>
            <a:r>
              <a:rPr lang="cs-CZ" sz="2000" dirty="0" err="1"/>
              <a:t>Press</a:t>
            </a:r>
            <a:r>
              <a:rPr lang="cs-CZ" sz="2000" dirty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7656603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4609</TotalTime>
  <Words>1617</Words>
  <Application>Microsoft Office PowerPoint</Application>
  <PresentationFormat>Širokoúhlá obrazovka</PresentationFormat>
  <Paragraphs>141</Paragraphs>
  <Slides>28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Motiv Office</vt:lpstr>
      <vt:lpstr>Prezentace aplikace PowerPoint</vt:lpstr>
      <vt:lpstr>Trends in the sphere of NGOs</vt:lpstr>
      <vt:lpstr>Networks of NGOs</vt:lpstr>
      <vt:lpstr>Example of networking</vt:lpstr>
      <vt:lpstr>Prezentace aplikace PowerPoint</vt:lpstr>
      <vt:lpstr>„NGO-isation“ of civil society</vt:lpstr>
      <vt:lpstr>Anti-Soros sentiments</vt:lpstr>
      <vt:lpstr>Prezentace aplikace PowerPoint</vt:lpstr>
      <vt:lpstr>Prezentace aplikace PowerPoint</vt:lpstr>
      <vt:lpstr>Activism</vt:lpstr>
      <vt:lpstr>„Movement societies“</vt:lpstr>
      <vt:lpstr>Social Movement Studies     vs. Urban Movement Studies</vt:lpstr>
      <vt:lpstr>Alain Touraine (1981): identity vs. strategy</vt:lpstr>
      <vt:lpstr>Activism as a strategy / identity</vt:lpstr>
      <vt:lpstr>Prezentace aplikace PowerPoint</vt:lpstr>
      <vt:lpstr>Prezentace aplikace PowerPoint</vt:lpstr>
      <vt:lpstr>Controversies of identity/strategy model</vt:lpstr>
      <vt:lpstr>Framing</vt:lpstr>
      <vt:lpstr>Prezentace aplikace PowerPoint</vt:lpstr>
      <vt:lpstr>Using other concepts from Social movement studies</vt:lpstr>
      <vt:lpstr>WORLD AS AN INTERACTIVE SYSTEM</vt:lpstr>
      <vt:lpstr>Examples of the current social movements in CE</vt:lpstr>
      <vt:lpstr>Substitute effect (Císař, Vráblíková 2018)</vt:lpstr>
      <vt:lpstr>Prezentace aplikace PowerPoint</vt:lpstr>
      <vt:lpstr>References I.</vt:lpstr>
      <vt:lpstr>References II.</vt:lpstr>
      <vt:lpstr>References III.</vt:lpstr>
      <vt:lpstr>References IV.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POLITICAL SOCIOLOGY  OF CENTRAL EUROPE</dc:title>
  <dc:creator>Petra A. Honová</dc:creator>
  <cp:lastModifiedBy>Petra A. Honová</cp:lastModifiedBy>
  <cp:revision>3</cp:revision>
  <dcterms:created xsi:type="dcterms:W3CDTF">2019-02-19T19:19:24Z</dcterms:created>
  <dcterms:modified xsi:type="dcterms:W3CDTF">2019-03-22T17:54:34Z</dcterms:modified>
</cp:coreProperties>
</file>