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304" r:id="rId3"/>
    <p:sldId id="296" r:id="rId4"/>
    <p:sldId id="305" r:id="rId5"/>
    <p:sldId id="297" r:id="rId6"/>
    <p:sldId id="300" r:id="rId7"/>
    <p:sldId id="301" r:id="rId8"/>
    <p:sldId id="298" r:id="rId9"/>
    <p:sldId id="303" r:id="rId10"/>
    <p:sldId id="308" r:id="rId11"/>
    <p:sldId id="302" r:id="rId12"/>
    <p:sldId id="306" r:id="rId13"/>
    <p:sldId id="307" r:id="rId14"/>
    <p:sldId id="316" r:id="rId15"/>
    <p:sldId id="343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47979-35B8-4EA1-8D89-1087CA0A8176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C6162-BBCB-40CC-A592-7BA8A44D62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636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81D5D5-54B6-85EB-C1DF-FD6EBE2CB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DA554A5-403C-D392-E0C8-DA48ECA6B6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6F908A-365D-9B78-AC27-AACAE8989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543E9E-1435-FC22-EF33-227E51AE3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D2EAF18-2294-F1DE-83C3-9802FAFDA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5809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AB1BB0-F9FE-B8D7-8B97-B6C2785C3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3B624F-E65E-60C5-C750-063E19DBD6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D313A5-F82B-327B-319B-62448A9FC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881877-894D-D4AD-7D9C-179D8291A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3500B00-F873-59F8-83C6-60F355B68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181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37BDAA-88E3-3220-7422-310962A62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0044C5F-67BC-DAC2-FAAF-F272C7312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0CAC79-B646-2637-F64E-5628631A1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B9F3161-BAA9-6AF2-D66A-709DB950A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5C26A0-908D-3945-754F-C57977886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66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8FED81-3D6C-919F-66D9-281C8520C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D7D8CFA-B788-DCE9-DF38-861548E19B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AEEA329-DA61-DC34-092B-E9BF395EF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47601E-AB9D-B513-4103-F39CB0FC0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D218200-672B-E1CD-3231-AA719537A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2F5564C-DAC3-88F0-3C9E-212F577B8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221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D62C61-6D44-F48C-94CC-7EE044BEF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A19CA0A-A6E3-052B-B396-4B25F31DC1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697171E-355E-8E97-0F10-77E10A8C80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31E65B6-5A06-4EC2-88AC-27DFDB67E2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8412827-7F23-7556-E55E-00082F2407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216426F-BACB-62CA-C38A-1C8F8E9CA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C500263-F7FD-F17F-22AD-644859FA6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07AAF05-1BD9-FFA8-ACEF-56F18F9A9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21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72A7A2-E3F5-2A7C-72EE-3E1D81562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6515C67-D8B4-FBA2-7A39-D9652DA8E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2F15E1B-32CA-AC2E-5007-6F140420A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B40C601-11F6-7C92-12BC-0E386E606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5586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28C2CF0-B2E1-053B-82A1-FD6F6C4E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52C0880-FB34-3F02-3C84-FA8F24F48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12CEC06-7151-45DC-EA1D-E013E947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077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EC2505-B070-3751-B39F-B40615C2C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082ECA-B5FB-76AB-ACB2-396DF5180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47D774B-457E-B601-AC30-FFA487720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D7D065F-4F46-A6C8-68D8-5C62E9479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24CC2EB-8724-11BC-5839-697BCFF1A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97A97C-11CA-6686-D9B6-23ACB82C7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0503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2E225E-54F0-CFCB-4296-9708FF887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784D17C-2EC9-DF3E-5846-D6F2D38B12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D0B45EC-C69C-FB09-3611-2032EE851E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82C97D9-F203-BAD3-C39D-0F5E8EADD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08576FE-13D5-FEA7-22FA-4B836ED98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AF952E9-5136-6627-682F-8CEB04357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746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599097-2949-8EBF-151F-8D12BE62A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82367E9-C4EE-291B-C0D7-40B20EA2C4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A91EC62-ED28-85F8-BA25-A59597378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7E73375-DF00-067D-50A6-57D745317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B1CD18-09DE-118B-EDF0-31954D184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294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595FD0C-2173-16E3-8F80-A62D9D63DB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385E83C-7F03-8916-04F8-6A9E169898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2F1DE29-7CEB-7A19-8C9A-B11F869D5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CA7B791-3EE8-21F9-9F6A-87F97E566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BC723C-E461-D8D5-C25C-23C084A9D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845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96CF2D5-7D82-5021-63DF-0C34EF149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0540851-B224-3A0D-1456-A2B35D4B34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F033CF-411A-957D-3E61-14D2C8DFBE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15260D-D4A2-4371-8C10-9B3E8E6098EB}" type="datetimeFigureOut">
              <a:rPr lang="cs-CZ" smtClean="0"/>
              <a:t>18.03.2026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CB61E7-2F7F-0ED4-BECD-919FFB9A99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3ECC633-11D8-581D-81FC-B5B9247BC0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5B00D0-1278-4D6B-87C0-03AC01364A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47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7A18CA-64C8-ADDE-069D-19279CFB4D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Výzkumné designy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C36F42-02E4-0605-DEDE-E482941AF4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/>
          </a:p>
          <a:p>
            <a:r>
              <a:rPr lang="cs-CZ" dirty="0"/>
              <a:t>Kvalitativní výzkum, 18. března 2026</a:t>
            </a:r>
          </a:p>
          <a:p>
            <a:r>
              <a:rPr lang="cs-CZ" dirty="0"/>
              <a:t>Mgr. Eva M. Hejzlarová, Ph.D.</a:t>
            </a:r>
          </a:p>
        </p:txBody>
      </p:sp>
    </p:spTree>
    <p:extLst>
      <p:ext uri="{BB962C8B-B14F-4D97-AF65-F5344CB8AC3E}">
        <p14:creationId xmlns:p14="http://schemas.microsoft.com/office/powerpoint/2010/main" val="2028153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Výzkumný design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Případová studie</a:t>
            </a:r>
          </a:p>
          <a:p>
            <a:r>
              <a:rPr lang="cs-CZ" sz="2400" dirty="0"/>
              <a:t>Etnografický design (etnografie)</a:t>
            </a:r>
          </a:p>
          <a:p>
            <a:r>
              <a:rPr lang="cs-CZ" sz="2400" dirty="0"/>
              <a:t>Zakotvená teorie</a:t>
            </a:r>
          </a:p>
          <a:p>
            <a:r>
              <a:rPr lang="cs-CZ" sz="2400" dirty="0"/>
              <a:t>Diskurzivní analýza, akční výzkum, kritický výzkum, kvalitativní obsahová analýza…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9537" y="4149080"/>
            <a:ext cx="8326089" cy="2468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Případová studie (1)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Case study</a:t>
            </a:r>
          </a:p>
          <a:p>
            <a:r>
              <a:rPr lang="cs-CZ" dirty="0"/>
              <a:t>Detailní studium jednoho nebo několik málo případů</a:t>
            </a:r>
          </a:p>
          <a:p>
            <a:pPr lvl="1"/>
            <a:r>
              <a:rPr lang="cs-CZ" dirty="0"/>
              <a:t>Statistické šetření = omezené množství dat od mnoha jedinců/případů</a:t>
            </a:r>
          </a:p>
          <a:p>
            <a:pPr lvl="1"/>
            <a:r>
              <a:rPr lang="cs-CZ" dirty="0"/>
              <a:t>Případová studie = velké množství dat od jednoho nebo několika málo jedinců/případů</a:t>
            </a:r>
          </a:p>
          <a:p>
            <a:r>
              <a:rPr lang="cs-CZ" dirty="0"/>
              <a:t>Jde o zachycení složitosti případu, o popis vztahů v jejich komplexitě</a:t>
            </a:r>
          </a:p>
          <a:p>
            <a:pPr lvl="1"/>
            <a:r>
              <a:rPr lang="cs-CZ" dirty="0"/>
              <a:t>Metafora mikroskopu (záleží na hloubce ostrosti)</a:t>
            </a:r>
          </a:p>
          <a:p>
            <a:r>
              <a:rPr lang="cs-CZ" dirty="0"/>
              <a:t>Předpoklad, že důkladným prozkoumáním jednoho případu lépe porozumíme jiným podobným případům; na konci lze zkoumaný případ vřadit do širších souvislostí, např. srovnat s jinými případy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Případová studie (2)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Velká péče věnovaná vymezení případu a konkrétnímu výběru případu</a:t>
            </a:r>
          </a:p>
          <a:p>
            <a:r>
              <a:rPr lang="cs-CZ" dirty="0"/>
              <a:t>Jak nebo proč se dějí určité současné jevy, nad kterými máme jen omezenou nebo vůbec žádnou kontrolu?</a:t>
            </a:r>
          </a:p>
          <a:p>
            <a:r>
              <a:rPr lang="cs-CZ" dirty="0"/>
              <a:t>Typický případ vs. kritický případ</a:t>
            </a:r>
          </a:p>
          <a:p>
            <a:r>
              <a:rPr lang="cs-CZ" dirty="0"/>
              <a:t>Mnohonásobné případové studie (první případ slouží zpravidla k budování nové teorie, další pak k „verifikaci; opět typické vs. kritické případy)</a:t>
            </a:r>
          </a:p>
          <a:p>
            <a:r>
              <a:rPr lang="cs-CZ" dirty="0"/>
              <a:t>Metody analýzy dat nejsou specifické (využívá se postupů z etnografie či zakotvené teorie)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Případová studie (3)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Osobní případová studie</a:t>
            </a:r>
          </a:p>
          <a:p>
            <a:pPr lvl="1"/>
            <a:r>
              <a:rPr lang="cs-CZ" dirty="0"/>
              <a:t>Jedna osoba, jeden aspekt</a:t>
            </a:r>
          </a:p>
          <a:p>
            <a:r>
              <a:rPr lang="cs-CZ" dirty="0"/>
              <a:t>Studie komunity</a:t>
            </a:r>
          </a:p>
          <a:p>
            <a:pPr lvl="1"/>
            <a:r>
              <a:rPr lang="cs-CZ" dirty="0"/>
              <a:t>Náboženská, etnická</a:t>
            </a:r>
          </a:p>
          <a:p>
            <a:r>
              <a:rPr lang="cs-CZ" dirty="0"/>
              <a:t>Studium sociálních skupin</a:t>
            </a:r>
          </a:p>
          <a:p>
            <a:pPr lvl="1"/>
            <a:r>
              <a:rPr lang="cs-CZ" dirty="0"/>
              <a:t>Zaměstnanci/</a:t>
            </a:r>
            <a:r>
              <a:rPr lang="cs-CZ" dirty="0" err="1"/>
              <a:t>kyně</a:t>
            </a:r>
            <a:r>
              <a:rPr lang="cs-CZ" dirty="0"/>
              <a:t>, členové/</a:t>
            </a:r>
            <a:r>
              <a:rPr lang="cs-CZ" dirty="0" err="1"/>
              <a:t>ky</a:t>
            </a:r>
            <a:r>
              <a:rPr lang="cs-CZ" dirty="0"/>
              <a:t> politické strany</a:t>
            </a:r>
          </a:p>
          <a:p>
            <a:r>
              <a:rPr lang="cs-CZ" dirty="0"/>
              <a:t>Studium organizací a institucí</a:t>
            </a:r>
          </a:p>
          <a:p>
            <a:pPr lvl="1"/>
            <a:r>
              <a:rPr lang="cs-CZ" dirty="0"/>
              <a:t>Firmy, školy, odborové organizace </a:t>
            </a:r>
          </a:p>
          <a:p>
            <a:r>
              <a:rPr lang="cs-CZ" dirty="0"/>
              <a:t>Zkoumání událostí, rolí, vztahů </a:t>
            </a:r>
          </a:p>
          <a:p>
            <a:pPr lvl="1"/>
            <a:r>
              <a:rPr lang="cs-CZ" dirty="0"/>
              <a:t>Interakce, konflikty…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Případová studie (4)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Postup</a:t>
            </a:r>
          </a:p>
          <a:p>
            <a:pPr lvl="1"/>
            <a:r>
              <a:rPr lang="cs-CZ" dirty="0"/>
              <a:t>Určení výzkumné otázky</a:t>
            </a:r>
          </a:p>
          <a:p>
            <a:pPr lvl="1"/>
            <a:r>
              <a:rPr lang="cs-CZ" dirty="0"/>
              <a:t>Výběr případu, určení metod sběru a analýzy dat</a:t>
            </a:r>
          </a:p>
          <a:p>
            <a:pPr lvl="1"/>
            <a:r>
              <a:rPr lang="cs-CZ" dirty="0"/>
              <a:t>Příprava sběru dat</a:t>
            </a:r>
          </a:p>
          <a:p>
            <a:pPr lvl="1"/>
            <a:r>
              <a:rPr lang="cs-CZ" dirty="0"/>
              <a:t>Sběr dat</a:t>
            </a:r>
          </a:p>
          <a:p>
            <a:pPr lvl="1"/>
            <a:r>
              <a:rPr lang="cs-CZ" dirty="0"/>
              <a:t>Analýza a interpretace dat</a:t>
            </a:r>
          </a:p>
          <a:p>
            <a:pPr lvl="1"/>
            <a:r>
              <a:rPr lang="cs-CZ" dirty="0"/>
              <a:t>Příprava výzkumné zprávy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Případová studie (5)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Další informace</a:t>
            </a:r>
          </a:p>
          <a:p>
            <a:pPr lvl="1"/>
            <a:r>
              <a:rPr lang="cs-CZ" dirty="0" err="1"/>
              <a:t>Švaříček</a:t>
            </a:r>
            <a:r>
              <a:rPr lang="cs-CZ" dirty="0"/>
              <a:t>, R., </a:t>
            </a:r>
            <a:r>
              <a:rPr lang="cs-CZ" dirty="0" err="1"/>
              <a:t>Šeďová</a:t>
            </a:r>
            <a:r>
              <a:rPr lang="cs-CZ" dirty="0"/>
              <a:t>, K. a kol.: </a:t>
            </a:r>
            <a:r>
              <a:rPr lang="cs-CZ" i="1" dirty="0"/>
              <a:t>Kvalitativní výzkum v pedagogických vědách</a:t>
            </a:r>
            <a:r>
              <a:rPr lang="cs-CZ" dirty="0"/>
              <a:t>. Praha: Portál, 2007. (kap. 4.2) </a:t>
            </a:r>
          </a:p>
          <a:p>
            <a:pPr lvl="1"/>
            <a:r>
              <a:rPr lang="cs-CZ" dirty="0" err="1"/>
              <a:t>Hendl</a:t>
            </a:r>
            <a:r>
              <a:rPr lang="cs-CZ" dirty="0"/>
              <a:t>, J.: </a:t>
            </a:r>
            <a:r>
              <a:rPr lang="cs-CZ" i="1" dirty="0"/>
              <a:t>Kvalitativní výzkum. Základní metody a aplikace</a:t>
            </a:r>
            <a:r>
              <a:rPr lang="cs-CZ" dirty="0"/>
              <a:t>. Praha: Portál, 2005. (kap. 4.1)</a:t>
            </a:r>
          </a:p>
          <a:p>
            <a:pPr lvl="1"/>
            <a:endParaRPr lang="cs-CZ" dirty="0"/>
          </a:p>
          <a:p>
            <a:pPr lvl="1"/>
            <a:r>
              <a:rPr lang="cs-CZ" dirty="0" err="1"/>
              <a:t>Yin</a:t>
            </a:r>
            <a:r>
              <a:rPr lang="cs-CZ" dirty="0"/>
              <a:t>, R. K.: </a:t>
            </a:r>
            <a:r>
              <a:rPr lang="cs-CZ" i="1" dirty="0"/>
              <a:t>Case study </a:t>
            </a:r>
            <a:r>
              <a:rPr lang="cs-CZ" i="1" dirty="0" err="1"/>
              <a:t>research</a:t>
            </a:r>
            <a:r>
              <a:rPr lang="cs-CZ" i="1" dirty="0"/>
              <a:t>: Design </a:t>
            </a:r>
            <a:r>
              <a:rPr lang="cs-CZ" i="1" dirty="0" err="1"/>
              <a:t>and</a:t>
            </a:r>
            <a:r>
              <a:rPr lang="cs-CZ" i="1" dirty="0"/>
              <a:t> </a:t>
            </a:r>
            <a:r>
              <a:rPr lang="cs-CZ" i="1" dirty="0" err="1"/>
              <a:t>methods</a:t>
            </a:r>
            <a:r>
              <a:rPr lang="cs-CZ" dirty="0"/>
              <a:t>. London: </a:t>
            </a:r>
            <a:r>
              <a:rPr lang="cs-CZ" dirty="0" err="1"/>
              <a:t>Sage</a:t>
            </a:r>
            <a:r>
              <a:rPr lang="cs-CZ" dirty="0"/>
              <a:t>, 2003.</a:t>
            </a:r>
          </a:p>
          <a:p>
            <a:pPr lvl="1"/>
            <a:r>
              <a:rPr lang="cs-CZ" dirty="0" err="1"/>
              <a:t>Stake</a:t>
            </a:r>
            <a:r>
              <a:rPr lang="cs-CZ" dirty="0"/>
              <a:t>, R. E.: </a:t>
            </a:r>
            <a:r>
              <a:rPr lang="cs-CZ" i="1" dirty="0" err="1"/>
              <a:t>The</a:t>
            </a:r>
            <a:r>
              <a:rPr lang="cs-CZ" i="1" dirty="0"/>
              <a:t> </a:t>
            </a:r>
            <a:r>
              <a:rPr lang="cs-CZ" i="1" dirty="0" err="1"/>
              <a:t>art</a:t>
            </a:r>
            <a:r>
              <a:rPr lang="cs-CZ" i="1" dirty="0"/>
              <a:t> </a:t>
            </a:r>
            <a:r>
              <a:rPr lang="cs-CZ" i="1" dirty="0" err="1"/>
              <a:t>of</a:t>
            </a:r>
            <a:r>
              <a:rPr lang="cs-CZ" i="1" dirty="0"/>
              <a:t> case study </a:t>
            </a:r>
            <a:r>
              <a:rPr lang="cs-CZ" i="1" dirty="0" err="1"/>
              <a:t>research</a:t>
            </a:r>
            <a:r>
              <a:rPr lang="cs-CZ" dirty="0"/>
              <a:t>. London: </a:t>
            </a:r>
            <a:r>
              <a:rPr lang="cs-CZ" dirty="0" err="1"/>
              <a:t>Sage</a:t>
            </a:r>
            <a:r>
              <a:rPr lang="cs-CZ" dirty="0"/>
              <a:t>, 1995.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Etnografie (1)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Původ v antropologii – zkoumání určité „kultury“</a:t>
            </a:r>
          </a:p>
          <a:p>
            <a:pPr lvl="1"/>
            <a:r>
              <a:rPr lang="cs-CZ" dirty="0"/>
              <a:t>Kultura: systém sdílených názorů, hodnot, praktik, jazyka, norem, rituálů a materiálních věcí, jež jsou vyjádřením toho, jak určitá skupina pojímá svět a život v něm</a:t>
            </a:r>
          </a:p>
          <a:p>
            <a:r>
              <a:rPr lang="cs-CZ" dirty="0"/>
              <a:t>Cílem je získat holistický obraz určité skupiny, instituce nebo společnosti; klíčovou otázkou je, jak jedinci společně vytvářejí sociální skutečnost</a:t>
            </a:r>
          </a:p>
          <a:p>
            <a:r>
              <a:rPr lang="cs-CZ" dirty="0"/>
              <a:t>Důraz na každodennost; zkoumání perspektiv členů skupin, obsahy a formy jejich myšlení, interakce a sociální praktiky</a:t>
            </a:r>
          </a:p>
          <a:p>
            <a:r>
              <a:rPr lang="cs-CZ" dirty="0"/>
              <a:t>Zcizení důvěrně známého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Etnografie (2)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Terénní zkoumání (pozorování, rozhovory, intenzivní interakce…)</a:t>
            </a:r>
          </a:p>
          <a:p>
            <a:r>
              <a:rPr lang="cs-CZ" dirty="0"/>
              <a:t>Terénní poznámky (</a:t>
            </a:r>
            <a:r>
              <a:rPr lang="cs-CZ" dirty="0" err="1"/>
              <a:t>fieldnotes</a:t>
            </a:r>
            <a:r>
              <a:rPr lang="cs-CZ" dirty="0"/>
              <a:t>), „hustý“ popis, „zahuštěný“ popis</a:t>
            </a:r>
            <a:endParaRPr lang="cs-CZ" i="1" dirty="0"/>
          </a:p>
          <a:p>
            <a:endParaRPr lang="cs-CZ" dirty="0"/>
          </a:p>
          <a:p>
            <a:r>
              <a:rPr lang="cs-CZ" i="1" dirty="0"/>
              <a:t>„X zdvihl telefon a mluvil se svojí ženou.“</a:t>
            </a:r>
          </a:p>
          <a:p>
            <a:r>
              <a:rPr lang="cs-CZ" i="1" dirty="0"/>
              <a:t>„X pracoval na své knize a poslouchal country hudbu. Chtěl si zrovna dojít uvařit kávu, když zazvonil telefon. Byla to jeho žena. Mluvili o hádce, kterou spolu měli ráno, a dohodli se, že už v ní nebudou pokračovat. Smluvili se, že půjdou na oběd a že proberou předmět sporu ještě jednou v klidu.“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Etnografie (3)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Časový úsek (rytmus)</a:t>
            </a:r>
          </a:p>
          <a:p>
            <a:r>
              <a:rPr lang="cs-CZ" dirty="0"/>
              <a:t>Přístup (</a:t>
            </a:r>
            <a:r>
              <a:rPr lang="cs-CZ" dirty="0" err="1"/>
              <a:t>access</a:t>
            </a:r>
            <a:r>
              <a:rPr lang="cs-CZ" dirty="0"/>
              <a:t>; </a:t>
            </a:r>
            <a:r>
              <a:rPr lang="cs-CZ" dirty="0" err="1"/>
              <a:t>gatekeepers</a:t>
            </a:r>
            <a:r>
              <a:rPr lang="cs-CZ" dirty="0"/>
              <a:t>)</a:t>
            </a:r>
          </a:p>
          <a:p>
            <a:r>
              <a:rPr lang="cs-CZ" dirty="0"/>
              <a:t>Riziko </a:t>
            </a:r>
            <a:r>
              <a:rPr lang="cs-CZ" dirty="0" err="1"/>
              <a:t>etnocentrizmu</a:t>
            </a:r>
            <a:r>
              <a:rPr lang="cs-CZ" dirty="0"/>
              <a:t> </a:t>
            </a:r>
          </a:p>
          <a:p>
            <a:pPr lvl="1"/>
            <a:r>
              <a:rPr lang="cs-CZ" dirty="0"/>
              <a:t>hodnocení jiné skupiny na základě kulturních standardů vlastní skupiny</a:t>
            </a:r>
          </a:p>
          <a:p>
            <a:r>
              <a:rPr lang="cs-CZ" dirty="0" err="1"/>
              <a:t>Emic</a:t>
            </a:r>
            <a:r>
              <a:rPr lang="cs-CZ" dirty="0"/>
              <a:t> přístup dovedený do extrému – člověk jako primární „výzkumný nástroj“</a:t>
            </a:r>
          </a:p>
          <a:p>
            <a:pPr lvl="1"/>
            <a:r>
              <a:rPr lang="cs-CZ" dirty="0" err="1"/>
              <a:t>Emic</a:t>
            </a:r>
            <a:r>
              <a:rPr lang="cs-CZ" dirty="0"/>
              <a:t> perspektiva – </a:t>
            </a:r>
            <a:r>
              <a:rPr lang="cs-CZ" dirty="0" err="1"/>
              <a:t>perspektiva</a:t>
            </a:r>
            <a:r>
              <a:rPr lang="cs-CZ" dirty="0"/>
              <a:t> jedince ze skupiny</a:t>
            </a:r>
          </a:p>
          <a:p>
            <a:pPr lvl="1"/>
            <a:r>
              <a:rPr lang="cs-CZ" dirty="0" err="1"/>
              <a:t>Etic</a:t>
            </a:r>
            <a:r>
              <a:rPr lang="cs-CZ" dirty="0"/>
              <a:t> perspektiva – </a:t>
            </a:r>
            <a:r>
              <a:rPr lang="cs-CZ" dirty="0" err="1"/>
              <a:t>perspektiva</a:t>
            </a:r>
            <a:r>
              <a:rPr lang="cs-CZ" dirty="0"/>
              <a:t> člena jiné skupiny </a:t>
            </a:r>
          </a:p>
          <a:p>
            <a:r>
              <a:rPr lang="cs-CZ" dirty="0"/>
              <a:t>Často až literární forma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Etnografie (4)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3600" dirty="0"/>
              <a:t>Výzkumník/</a:t>
            </a:r>
            <a:r>
              <a:rPr lang="cs-CZ" sz="3600" dirty="0" err="1"/>
              <a:t>ice</a:t>
            </a:r>
            <a:r>
              <a:rPr lang="cs-CZ" sz="3600" dirty="0"/>
              <a:t> si v terénu klade tyto otázky:</a:t>
            </a:r>
          </a:p>
          <a:p>
            <a:pPr lvl="1"/>
            <a:r>
              <a:rPr lang="cs-CZ" sz="3600" dirty="0"/>
              <a:t>Co se děje v dané terénní situaci?</a:t>
            </a:r>
          </a:p>
          <a:p>
            <a:pPr lvl="1"/>
            <a:r>
              <a:rPr lang="cs-CZ" sz="3600" dirty="0"/>
              <a:t>Co znamenají události pro účastníky situace?</a:t>
            </a:r>
          </a:p>
          <a:p>
            <a:pPr lvl="1"/>
            <a:r>
              <a:rPr lang="cs-CZ" sz="3600" dirty="0"/>
              <a:t>Co lidé musí vědět, aby byli schopni udělat to, co dělají v dané situaci?</a:t>
            </a:r>
          </a:p>
          <a:p>
            <a:pPr lvl="1"/>
            <a:r>
              <a:rPr lang="cs-CZ" sz="3600" dirty="0"/>
              <a:t>Jak lze vztáhnout to, co se děje v dané situaci, k dění v širším sociálním kontextu?</a:t>
            </a:r>
          </a:p>
          <a:p>
            <a:pPr lvl="1"/>
            <a:r>
              <a:rPr lang="cs-CZ" sz="3600" dirty="0"/>
              <a:t>Jak se liší organizace dění v této situaci od dění na jiných místech a v jiných časových okamžicích?</a:t>
            </a:r>
          </a:p>
          <a:p>
            <a:pPr lvl="1"/>
            <a:endParaRPr lang="cs-CZ" dirty="0"/>
          </a:p>
          <a:p>
            <a:r>
              <a:rPr lang="cs-CZ" dirty="0"/>
              <a:t>Důležité zdroje:</a:t>
            </a:r>
          </a:p>
          <a:p>
            <a:pPr lvl="1"/>
            <a:r>
              <a:rPr lang="cs-CZ" dirty="0" err="1"/>
              <a:t>Švaříček</a:t>
            </a:r>
            <a:r>
              <a:rPr lang="cs-CZ" dirty="0"/>
              <a:t>, R., </a:t>
            </a:r>
            <a:r>
              <a:rPr lang="cs-CZ" dirty="0" err="1"/>
              <a:t>Šeďová</a:t>
            </a:r>
            <a:r>
              <a:rPr lang="cs-CZ" dirty="0"/>
              <a:t>, K. a kol.: </a:t>
            </a:r>
            <a:r>
              <a:rPr lang="cs-CZ" i="1" dirty="0"/>
              <a:t>Kvalitativní výzkum v pedagogických vědách</a:t>
            </a:r>
            <a:r>
              <a:rPr lang="cs-CZ" dirty="0"/>
              <a:t>. Praha: Portál, 2007. (kap. 4.3) </a:t>
            </a:r>
          </a:p>
          <a:p>
            <a:pPr lvl="1"/>
            <a:r>
              <a:rPr lang="cs-CZ" dirty="0" err="1"/>
              <a:t>Hendl</a:t>
            </a:r>
            <a:r>
              <a:rPr lang="cs-CZ" dirty="0"/>
              <a:t>, J.: </a:t>
            </a:r>
            <a:r>
              <a:rPr lang="cs-CZ" i="1" dirty="0"/>
              <a:t>Kvalitativní výzkum. Základní metody a aplikace</a:t>
            </a:r>
            <a:r>
              <a:rPr lang="cs-CZ" dirty="0"/>
              <a:t>. Praha: Portál, 2005. (kap. 4.2)</a:t>
            </a:r>
          </a:p>
          <a:p>
            <a:pPr lvl="1"/>
            <a:r>
              <a:rPr lang="cs-CZ" dirty="0" err="1"/>
              <a:t>Stöckelová</a:t>
            </a:r>
            <a:r>
              <a:rPr lang="cs-CZ" dirty="0"/>
              <a:t>, T., Abu </a:t>
            </a:r>
            <a:r>
              <a:rPr lang="cs-CZ" dirty="0" err="1"/>
              <a:t>Ghosh</a:t>
            </a:r>
            <a:r>
              <a:rPr lang="cs-CZ" dirty="0"/>
              <a:t>, Y. (</a:t>
            </a:r>
            <a:r>
              <a:rPr lang="cs-CZ" dirty="0" err="1"/>
              <a:t>eds</a:t>
            </a:r>
            <a:r>
              <a:rPr lang="cs-CZ" dirty="0"/>
              <a:t>.).: </a:t>
            </a:r>
            <a:r>
              <a:rPr lang="cs-CZ" i="1" dirty="0"/>
              <a:t>Etnografie. Improvizace v teorii a terénní praxi</a:t>
            </a:r>
            <a:r>
              <a:rPr lang="cs-CZ" dirty="0"/>
              <a:t>. Praha: SLON, 2013.</a:t>
            </a:r>
          </a:p>
          <a:p>
            <a:pPr lvl="1"/>
            <a:r>
              <a:rPr lang="cs-CZ" dirty="0" err="1"/>
              <a:t>Ybema</a:t>
            </a:r>
            <a:r>
              <a:rPr lang="cs-CZ" dirty="0"/>
              <a:t>, S., </a:t>
            </a:r>
            <a:r>
              <a:rPr lang="cs-CZ" dirty="0" err="1"/>
              <a:t>Yanow</a:t>
            </a:r>
            <a:r>
              <a:rPr lang="cs-CZ" dirty="0"/>
              <a:t>, D. (</a:t>
            </a:r>
            <a:r>
              <a:rPr lang="cs-CZ" dirty="0" err="1"/>
              <a:t>et</a:t>
            </a:r>
            <a:r>
              <a:rPr lang="cs-CZ" dirty="0"/>
              <a:t> </a:t>
            </a:r>
            <a:r>
              <a:rPr lang="cs-CZ" dirty="0" err="1"/>
              <a:t>al</a:t>
            </a:r>
            <a:r>
              <a:rPr lang="cs-CZ" dirty="0"/>
              <a:t>.).: </a:t>
            </a:r>
            <a:r>
              <a:rPr lang="cs-CZ" i="1" dirty="0" err="1"/>
              <a:t>Organizational</a:t>
            </a:r>
            <a:r>
              <a:rPr lang="cs-CZ" i="1" dirty="0"/>
              <a:t> </a:t>
            </a:r>
            <a:r>
              <a:rPr lang="cs-CZ" i="1" dirty="0" err="1"/>
              <a:t>Etnography</a:t>
            </a:r>
            <a:r>
              <a:rPr lang="cs-CZ" i="1" dirty="0"/>
              <a:t>. </a:t>
            </a:r>
            <a:r>
              <a:rPr lang="en-US" i="1" dirty="0"/>
              <a:t>Studying the Complexity of Everyday Life</a:t>
            </a:r>
            <a:r>
              <a:rPr lang="cs-CZ" dirty="0"/>
              <a:t>.  London: </a:t>
            </a:r>
            <a:r>
              <a:rPr lang="cs-CZ" dirty="0" err="1"/>
              <a:t>Sage</a:t>
            </a:r>
            <a:r>
              <a:rPr lang="cs-CZ" dirty="0"/>
              <a:t>, 2009.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Zakotvená teorie (1)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Grounded</a:t>
            </a:r>
            <a:r>
              <a:rPr lang="cs-CZ" dirty="0"/>
              <a:t> </a:t>
            </a:r>
            <a:r>
              <a:rPr lang="cs-CZ" dirty="0" err="1"/>
              <a:t>theory</a:t>
            </a:r>
            <a:endParaRPr lang="cs-CZ" dirty="0"/>
          </a:p>
          <a:p>
            <a:r>
              <a:rPr lang="cs-CZ" dirty="0"/>
              <a:t>Navzdory označení nejde o teorii, ale výzkumnou strategii a specifický způsob analýzy získaných dat</a:t>
            </a:r>
          </a:p>
          <a:p>
            <a:r>
              <a:rPr lang="cs-CZ" dirty="0"/>
              <a:t>Cílem výzkumu je návrh teorie pro fenomény v určité oblasti; teorie je zakotvená v datech získaných v rámci výzkumu</a:t>
            </a:r>
          </a:p>
          <a:p>
            <a:r>
              <a:rPr lang="cs-CZ" dirty="0" err="1"/>
              <a:t>Glaser</a:t>
            </a:r>
            <a:r>
              <a:rPr lang="cs-CZ" dirty="0"/>
              <a:t> a </a:t>
            </a:r>
            <a:r>
              <a:rPr lang="cs-CZ" dirty="0" err="1"/>
              <a:t>Strauss</a:t>
            </a:r>
            <a:r>
              <a:rPr lang="cs-CZ" dirty="0"/>
              <a:t>; </a:t>
            </a:r>
            <a:r>
              <a:rPr lang="cs-CZ" dirty="0" err="1"/>
              <a:t>Strauss</a:t>
            </a:r>
            <a:r>
              <a:rPr lang="cs-CZ" dirty="0"/>
              <a:t> a </a:t>
            </a:r>
            <a:r>
              <a:rPr lang="cs-CZ" dirty="0" err="1"/>
              <a:t>Corbin</a:t>
            </a:r>
            <a:endParaRPr lang="cs-CZ" dirty="0"/>
          </a:p>
          <a:p>
            <a:r>
              <a:rPr lang="cs-CZ" dirty="0"/>
              <a:t>Nejpřijatelnější design/podoba kvalitativního výzkumu pro pozitivisty (systematičnost)</a:t>
            </a:r>
          </a:p>
          <a:p>
            <a:r>
              <a:rPr lang="cs-CZ" dirty="0"/>
              <a:t>Otevřené, axiální, selektivní kódování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Zakotvená teorie (2)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Výzkumník vstupuje do terénu vybaven prvotními vágními koncepty a představami o zkoumaní oblasti</a:t>
            </a:r>
          </a:p>
          <a:p>
            <a:r>
              <a:rPr lang="cs-CZ" dirty="0"/>
              <a:t>Výzkumník studuje jednotlivé případy nebo skupiny a zaznamenává data získaná pozorováním, rozhovory a shromažďováním dokumentů</a:t>
            </a:r>
          </a:p>
          <a:p>
            <a:r>
              <a:rPr lang="cs-CZ" dirty="0"/>
              <a:t>V procesu zkoumání data simultánně shromažďuje a analyzuje</a:t>
            </a:r>
          </a:p>
          <a:p>
            <a:r>
              <a:rPr lang="cs-CZ" dirty="0"/>
              <a:t>Výzkumník rozšiřuje své zkoumání na další případy – nové informace pro rozvoj teorie</a:t>
            </a:r>
          </a:p>
          <a:p>
            <a:r>
              <a:rPr lang="cs-CZ" dirty="0"/>
              <a:t>Výzkumník provádí porovnání mezi jednotlivými případy, testuje své poznatky a </a:t>
            </a:r>
            <a:r>
              <a:rPr lang="cs-CZ" dirty="0" err="1"/>
              <a:t>validizuje</a:t>
            </a:r>
            <a:r>
              <a:rPr lang="cs-CZ" dirty="0"/>
              <a:t> zjištěná fakta…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accent1"/>
                </a:solidFill>
              </a:rPr>
              <a:t>Vymyslete „výzkum“, tj. 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cíl/výzkumná otázka, 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sběr dat 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a celkové uspořádání </a:t>
            </a:r>
          </a:p>
          <a:p>
            <a:r>
              <a:rPr lang="cs-CZ" dirty="0">
                <a:solidFill>
                  <a:schemeClr val="accent1"/>
                </a:solidFill>
              </a:rPr>
              <a:t>pro zkoumání nějakého aspektu činnosti úřadu práce v případě, že výzkumný design bude: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případová studie (1)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etnografie (2)</a:t>
            </a:r>
          </a:p>
          <a:p>
            <a:pPr lvl="1"/>
            <a:endParaRPr lang="cs-CZ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r>
              <a:rPr lang="cs-CZ" dirty="0">
                <a:solidFill>
                  <a:schemeClr val="accent1"/>
                </a:solidFill>
              </a:rPr>
              <a:t>(jedna skupina má 6 členů*</a:t>
            </a:r>
            <a:r>
              <a:rPr lang="cs-CZ" dirty="0" err="1">
                <a:solidFill>
                  <a:schemeClr val="accent1"/>
                </a:solidFill>
              </a:rPr>
              <a:t>ek</a:t>
            </a:r>
            <a:r>
              <a:rPr lang="cs-CZ" dirty="0">
                <a:solidFill>
                  <a:schemeClr val="accent1"/>
                </a:solidFill>
              </a:rPr>
              <a:t>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CA81DC-0FDB-7A63-137C-14D968A8B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Úkol na příští hodinu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84B059-6101-BE64-DA6C-6B7A632DA4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1"/>
                </a:solidFill>
              </a:rPr>
              <a:t>Přečíst si text o metodách sběru dat a udělejte si výpisky.</a:t>
            </a:r>
          </a:p>
          <a:p>
            <a:pPr marL="0" indent="0">
              <a:buNone/>
            </a:pPr>
            <a:endParaRPr lang="cs-CZ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1"/>
                </a:solidFill>
              </a:rPr>
              <a:t>Přečíst si článek „Už mě to tam nebavilo…“.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1"/>
                </a:solidFill>
              </a:rPr>
              <a:t>Všímejte si výzkumného designu a metod – zejména toho, zda byly podle vás vhodně zvolené.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8207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1059</Words>
  <Application>Microsoft Office PowerPoint</Application>
  <PresentationFormat>Širokoúhlá obrazovka</PresentationFormat>
  <Paragraphs>110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Aptos</vt:lpstr>
      <vt:lpstr>Aptos Display</vt:lpstr>
      <vt:lpstr>Arial</vt:lpstr>
      <vt:lpstr>Motiv Office</vt:lpstr>
      <vt:lpstr>Výzkumné designy</vt:lpstr>
      <vt:lpstr>Výzkumný design</vt:lpstr>
      <vt:lpstr>Případová studie (1)</vt:lpstr>
      <vt:lpstr>Případová studie (2)</vt:lpstr>
      <vt:lpstr>Případová studie (3)</vt:lpstr>
      <vt:lpstr>Případová studie (4)</vt:lpstr>
      <vt:lpstr>Případová studie (5)</vt:lpstr>
      <vt:lpstr>Etnografie (1)</vt:lpstr>
      <vt:lpstr>Etnografie (2)</vt:lpstr>
      <vt:lpstr>Etnografie (3)</vt:lpstr>
      <vt:lpstr>Etnografie (4)</vt:lpstr>
      <vt:lpstr>Zakotvená teorie (1)</vt:lpstr>
      <vt:lpstr>Zakotvená teorie (2)</vt:lpstr>
      <vt:lpstr>Prezentace aplikace PowerPoint</vt:lpstr>
      <vt:lpstr>Úkol na příští hodinu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 Hejzlarová</dc:creator>
  <cp:lastModifiedBy>Eva Hejzlarová</cp:lastModifiedBy>
  <cp:revision>16</cp:revision>
  <dcterms:created xsi:type="dcterms:W3CDTF">2024-03-05T11:01:45Z</dcterms:created>
  <dcterms:modified xsi:type="dcterms:W3CDTF">2026-03-17T23:56:24Z</dcterms:modified>
</cp:coreProperties>
</file>