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63" r:id="rId5"/>
    <p:sldId id="264" r:id="rId6"/>
    <p:sldId id="269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40"/>
  </p:normalViewPr>
  <p:slideViewPr>
    <p:cSldViewPr snapToGrid="0" snapToObjects="1">
      <p:cViewPr>
        <p:scale>
          <a:sx n="86" d="100"/>
          <a:sy n="86" d="100"/>
        </p:scale>
        <p:origin x="2304" y="6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rriam-webster.com/dictionary/environmen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83B5-017B-881A-1188-82244D17A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Multilevel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5431B-54B9-381A-C339-575972B6C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200" dirty="0">
                <a:solidFill>
                  <a:srgbClr val="FF0000"/>
                </a:solidFill>
              </a:rPr>
              <a:t>From Westphalian model to Multilevel Governance</a:t>
            </a:r>
          </a:p>
          <a:p>
            <a:pPr marL="0" indent="0">
              <a:buNone/>
            </a:pPr>
            <a:r>
              <a:rPr lang="en-GB" dirty="0"/>
              <a:t>Westphalian model – sovereignty </a:t>
            </a:r>
          </a:p>
          <a:p>
            <a:pPr marL="0" indent="0">
              <a:buNone/>
            </a:pPr>
            <a:r>
              <a:rPr lang="en-GB" dirty="0"/>
              <a:t>End of 20</a:t>
            </a:r>
            <a:r>
              <a:rPr lang="en-GB" baseline="30000" dirty="0"/>
              <a:t>th</a:t>
            </a:r>
            <a:r>
              <a:rPr lang="en-GB" dirty="0"/>
              <a:t> century</a:t>
            </a:r>
          </a:p>
          <a:p>
            <a:pPr marL="0" indent="0">
              <a:buNone/>
            </a:pPr>
            <a:r>
              <a:rPr lang="en-GB" dirty="0"/>
              <a:t>Centralization: global and European levels</a:t>
            </a:r>
          </a:p>
          <a:p>
            <a:pPr marL="0" indent="0">
              <a:buNone/>
            </a:pPr>
            <a:r>
              <a:rPr lang="en-GB" dirty="0"/>
              <a:t>Decentralization: UK : devolution, regionalism, transfer of powers to lower level</a:t>
            </a:r>
          </a:p>
        </p:txBody>
      </p:sp>
    </p:spTree>
    <p:extLst>
      <p:ext uri="{BB962C8B-B14F-4D97-AF65-F5344CB8AC3E}">
        <p14:creationId xmlns:p14="http://schemas.microsoft.com/office/powerpoint/2010/main" val="3289263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6AC0-4268-D42A-383A-DABE35BE4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Helsinki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B3FFB-560A-0108-8C10-C6F03A65A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b="1" i="0" dirty="0">
                <a:solidFill>
                  <a:srgbClr val="040C28"/>
                </a:solidFill>
                <a:effectLst/>
                <a:latin typeface="+mj-lt"/>
              </a:rPr>
              <a:t>The Helsinki Final Act</a:t>
            </a:r>
            <a:r>
              <a:rPr lang="en-GB" sz="2800" b="0" i="0" dirty="0">
                <a:solidFill>
                  <a:srgbClr val="040C28"/>
                </a:solidFill>
                <a:effectLst/>
                <a:latin typeface="+mj-lt"/>
              </a:rPr>
              <a:t> in 1975 was an agreement signed by 35 nations that concluded the Conference on Security and Cooperation in Europe, held in Helsinki, Finland</a:t>
            </a:r>
            <a:r>
              <a:rPr lang="en-GB" sz="2800" dirty="0">
                <a:latin typeface="+mj-lt"/>
              </a:rPr>
              <a:t> </a:t>
            </a:r>
          </a:p>
          <a:p>
            <a:r>
              <a:rPr lang="en-GB" sz="2800" dirty="0">
                <a:solidFill>
                  <a:srgbClr val="1A1A1A"/>
                </a:solidFill>
                <a:highlight>
                  <a:srgbClr val="FFFFFF"/>
                </a:highlight>
                <a:latin typeface="+mj-lt"/>
              </a:rPr>
              <a:t>F</a:t>
            </a:r>
            <a:r>
              <a:rPr lang="en-GB" sz="28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+mj-lt"/>
              </a:rPr>
              <a:t>our general topics, or “</a:t>
            </a:r>
            <a:r>
              <a:rPr lang="en-GB" sz="2800" b="1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+mj-lt"/>
              </a:rPr>
              <a:t>baskets</a:t>
            </a:r>
            <a:r>
              <a:rPr lang="en-GB" sz="28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+mj-lt"/>
              </a:rPr>
              <a:t>”: (1) questions of European security, (2) cooperation in economics, science and technology, and the </a:t>
            </a:r>
            <a:r>
              <a:rPr lang="en-GB" sz="2800" b="0" i="0" u="none" strike="noStrike" dirty="0">
                <a:effectLst/>
                <a:highlight>
                  <a:srgbClr val="FFFFFF"/>
                </a:highlight>
                <a:latin typeface="+mj-lt"/>
                <a:hlinkClick r:id="rId2"/>
              </a:rPr>
              <a:t>environment</a:t>
            </a:r>
            <a:r>
              <a:rPr lang="en-GB" sz="28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+mj-lt"/>
              </a:rPr>
              <a:t>, (3) </a:t>
            </a:r>
            <a:r>
              <a:rPr lang="en-GB" sz="28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+mj-lt"/>
              </a:rPr>
              <a:t>humanitarian and cultural cooperation</a:t>
            </a:r>
            <a:r>
              <a:rPr lang="en-GB" sz="2800" b="0" i="0" dirty="0">
                <a:solidFill>
                  <a:srgbClr val="1A1A1A"/>
                </a:solidFill>
                <a:effectLst/>
                <a:highlight>
                  <a:srgbClr val="FFFFFF"/>
                </a:highlight>
                <a:latin typeface="+mj-lt"/>
              </a:rPr>
              <a:t>, and (4) follow-up to the conference.</a:t>
            </a:r>
            <a:endParaRPr lang="en-GB" sz="2800" dirty="0">
              <a:latin typeface="+mj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505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4DA2C-199E-4121-ECB2-6E219FF4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Amadeo Modigliani (1884 – 1920)</a:t>
            </a:r>
          </a:p>
        </p:txBody>
      </p:sp>
      <p:pic>
        <p:nvPicPr>
          <p:cNvPr id="5" name="Content Placeholder 4" descr="A painting of a person&#10;&#10;Description automatically generated">
            <a:extLst>
              <a:ext uri="{FF2B5EF4-FFF2-40B4-BE49-F238E27FC236}">
                <a16:creationId xmlns:a16="http://schemas.microsoft.com/office/drawing/2014/main" id="{8DF404D6-3FA4-07C4-5FCB-1D435DFDD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498" y="1828800"/>
            <a:ext cx="2693416" cy="4208463"/>
          </a:xfrm>
        </p:spPr>
      </p:pic>
    </p:spTree>
    <p:extLst>
      <p:ext uri="{BB962C8B-B14F-4D97-AF65-F5344CB8AC3E}">
        <p14:creationId xmlns:p14="http://schemas.microsoft.com/office/powerpoint/2010/main" val="4043514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9AC5-C5B1-CB8F-0539-4680C3D8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Oskar Kokoschka 1886 - 1980</a:t>
            </a:r>
          </a:p>
        </p:txBody>
      </p:sp>
      <p:pic>
        <p:nvPicPr>
          <p:cNvPr id="5" name="Content Placeholder 4" descr="A painting of a bridge over a river&#10;&#10;Description automatically generated">
            <a:extLst>
              <a:ext uri="{FF2B5EF4-FFF2-40B4-BE49-F238E27FC236}">
                <a16:creationId xmlns:a16="http://schemas.microsoft.com/office/drawing/2014/main" id="{8C5BB01E-B0A4-7657-8A37-1BA9DFA69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30" y="1674421"/>
            <a:ext cx="7065818" cy="4536373"/>
          </a:xfrm>
        </p:spPr>
      </p:pic>
    </p:spTree>
    <p:extLst>
      <p:ext uri="{BB962C8B-B14F-4D97-AF65-F5344CB8AC3E}">
        <p14:creationId xmlns:p14="http://schemas.microsoft.com/office/powerpoint/2010/main" val="3909470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A30A6-C675-9CA9-1BB5-414B3ED1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Multilevel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912A2-FEF0-53BA-34B9-6C8A51F20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Core idea</a:t>
            </a:r>
          </a:p>
          <a:p>
            <a:pPr lvl="1"/>
            <a:r>
              <a:rPr lang="en-GB" dirty="0"/>
              <a:t>Authority and policy‑making are dispersed across multiple, overlapping levels</a:t>
            </a:r>
          </a:p>
          <a:p>
            <a:pPr lvl="1"/>
            <a:r>
              <a:rPr lang="en-GB" dirty="0"/>
              <a:t>‘Shared rule’ + ‘self‑rule’: collaboration and autonomy at each level</a:t>
            </a:r>
          </a:p>
          <a:p>
            <a:r>
              <a:rPr lang="en-GB" sz="2400" dirty="0"/>
              <a:t>Vertical &amp; horizontal dimensions</a:t>
            </a:r>
          </a:p>
          <a:p>
            <a:pPr lvl="1"/>
            <a:r>
              <a:rPr lang="en-GB" dirty="0"/>
              <a:t>Vertical: EU ↔ state ↔ region ↔ municipality ↔ agencies</a:t>
            </a:r>
          </a:p>
          <a:p>
            <a:pPr lvl="1"/>
            <a:r>
              <a:rPr lang="en-GB" dirty="0"/>
              <a:t>Horizontal: networks/partnerships (public–private, intergovernmental, transnational)</a:t>
            </a:r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977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8B40-D243-46B7-1AC1-5A0028B6A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747156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Actors &amp; levels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F6E0820-6208-FF15-6364-F0CBD6ED71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057932"/>
              </p:ext>
            </p:extLst>
          </p:nvPr>
        </p:nvGraphicFramePr>
        <p:xfrm>
          <a:off x="1193470" y="1944581"/>
          <a:ext cx="6757060" cy="4180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9265">
                  <a:extLst>
                    <a:ext uri="{9D8B030D-6E8A-4147-A177-3AD203B41FA5}">
                      <a16:colId xmlns:a16="http://schemas.microsoft.com/office/drawing/2014/main" val="3970863050"/>
                    </a:ext>
                  </a:extLst>
                </a:gridCol>
                <a:gridCol w="1689265">
                  <a:extLst>
                    <a:ext uri="{9D8B030D-6E8A-4147-A177-3AD203B41FA5}">
                      <a16:colId xmlns:a16="http://schemas.microsoft.com/office/drawing/2014/main" val="2657004230"/>
                    </a:ext>
                  </a:extLst>
                </a:gridCol>
                <a:gridCol w="1689265">
                  <a:extLst>
                    <a:ext uri="{9D8B030D-6E8A-4147-A177-3AD203B41FA5}">
                      <a16:colId xmlns:a16="http://schemas.microsoft.com/office/drawing/2014/main" val="3798888575"/>
                    </a:ext>
                  </a:extLst>
                </a:gridCol>
                <a:gridCol w="1689265">
                  <a:extLst>
                    <a:ext uri="{9D8B030D-6E8A-4147-A177-3AD203B41FA5}">
                      <a16:colId xmlns:a16="http://schemas.microsoft.com/office/drawing/2014/main" val="1422574065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STATE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MARKET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SOCIETY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4104186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INTERNATIONAL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93108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EUROPEAN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9902637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NATIONAL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027498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REGIONAL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61796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LOCAL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C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kern="100" dirty="0">
                          <a:effectLst/>
                        </a:rPr>
                        <a:t> </a:t>
                      </a:r>
                      <a:endParaRPr lang="en-CZ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734382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E73F92D-B736-90D6-6249-0968CFDF4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11431" y="293914"/>
            <a:ext cx="107921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02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E10D-D2A4-9DDC-6498-8EF4CCF45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MLG_principles and venues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2E30B-CC01-AC5D-E677-BA940C52E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Principles &amp; venues</a:t>
            </a:r>
          </a:p>
          <a:p>
            <a:pPr lvl="1"/>
            <a:r>
              <a:rPr lang="en-GB" sz="2400" dirty="0"/>
              <a:t>Subsidiarity; proportionality; EU legal primacy; judicial review</a:t>
            </a:r>
          </a:p>
          <a:p>
            <a:pPr lvl="1"/>
            <a:r>
              <a:rPr lang="en-GB" sz="2400" dirty="0"/>
              <a:t>Venues: Council working groups, Commission committees, EP committees, EU agencies, courts</a:t>
            </a:r>
          </a:p>
          <a:p>
            <a:r>
              <a:rPr lang="en-GB" sz="2400" dirty="0"/>
              <a:t>Actors &amp; coordination</a:t>
            </a:r>
          </a:p>
          <a:p>
            <a:pPr lvl="1"/>
            <a:r>
              <a:rPr lang="en-GB" sz="2400" dirty="0"/>
              <a:t>EU institutions ↔ national ministries ↔ regions/municipalities ↔ regulators</a:t>
            </a:r>
          </a:p>
          <a:p>
            <a:pPr lvl="1"/>
            <a:r>
              <a:rPr lang="en-GB" sz="2400" dirty="0"/>
              <a:t>Stakeholders: social partners, NGOs, business associations; regional offices in Brussels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43119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5E05-DC39-3D41-5CE8-ED4F0667D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>
                <a:solidFill>
                  <a:srgbClr val="FF0000"/>
                </a:solidFill>
              </a:rPr>
              <a:t>MLG_effects</a:t>
            </a:r>
            <a:r>
              <a:rPr lang="en-GB" dirty="0">
                <a:solidFill>
                  <a:srgbClr val="FF0000"/>
                </a:solidFill>
              </a:rPr>
              <a:t> and analytical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60CDD-779A-DEBD-EFE0-8886F001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Governance effects</a:t>
            </a:r>
          </a:p>
          <a:p>
            <a:pPr lvl="1"/>
            <a:r>
              <a:rPr lang="en-GB" sz="2400" dirty="0"/>
              <a:t>Pooling expertise/resources; policy diffusion/learning</a:t>
            </a:r>
          </a:p>
          <a:p>
            <a:pPr lvl="1"/>
            <a:r>
              <a:rPr lang="en-GB" sz="2400" dirty="0"/>
              <a:t>Challenges: accountability blur, coordination costs, venue shopping</a:t>
            </a:r>
          </a:p>
          <a:p>
            <a:r>
              <a:rPr lang="en-GB" sz="2400" dirty="0"/>
              <a:t>Analytical uses</a:t>
            </a:r>
          </a:p>
          <a:p>
            <a:pPr lvl="1"/>
            <a:r>
              <a:rPr lang="en-GB" sz="2400" dirty="0"/>
              <a:t>Explains variation in policy outcomes across regions/states/sectors</a:t>
            </a:r>
          </a:p>
          <a:p>
            <a:pPr lvl="1"/>
            <a:r>
              <a:rPr lang="en-GB" sz="2400" dirty="0"/>
              <a:t>Maps who decides what, where, and with whom (decision‑mapping)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11274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D952-8997-0C4E-D5A3-D84B29F9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>
                <a:solidFill>
                  <a:srgbClr val="FF0000"/>
                </a:solidFill>
              </a:rPr>
              <a:t>MLG_questions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DC8AB-0F9F-29AC-740F-94F80C3C8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Research design pointers</a:t>
            </a:r>
          </a:p>
          <a:p>
            <a:pPr lvl="1"/>
            <a:r>
              <a:rPr lang="en-GB" sz="2400" dirty="0"/>
              <a:t>Process‑tracing; network analysis; comparative case studies</a:t>
            </a:r>
          </a:p>
          <a:p>
            <a:pPr lvl="1"/>
            <a:r>
              <a:rPr lang="en-GB" sz="2400" dirty="0"/>
              <a:t>Start with a policy map: goals, instruments, venues, veto players</a:t>
            </a:r>
          </a:p>
          <a:p>
            <a:pPr lvl="1"/>
            <a:endParaRPr lang="en-GB" sz="2400" dirty="0"/>
          </a:p>
          <a:p>
            <a:r>
              <a:rPr lang="en-GB" sz="2400" dirty="0"/>
              <a:t>Discussion prompts</a:t>
            </a:r>
          </a:p>
          <a:p>
            <a:pPr lvl="1"/>
            <a:r>
              <a:rPr lang="en-GB" sz="2400" dirty="0"/>
              <a:t>Is MLG good for democracy and accountability? Under what conditions?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66937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D9B70-70CA-888A-440C-EB4A1538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51B1-74A2-CD1D-8FAD-30BC1C9EC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/>
              <a:t>Hooghe</a:t>
            </a:r>
            <a:r>
              <a:rPr lang="en-GB" dirty="0"/>
              <a:t>, Liesbet, and Gary Marks. 2003. “</a:t>
            </a:r>
            <a:r>
              <a:rPr lang="en-GB" dirty="0" err="1"/>
              <a:t>Unraveling</a:t>
            </a:r>
            <a:r>
              <a:rPr lang="en-GB" dirty="0"/>
              <a:t> the Central State, but How? Types of Multi-Level Governance.” APSR 97(2): 233–243.</a:t>
            </a:r>
            <a:br>
              <a:rPr lang="en-GB" dirty="0"/>
            </a:br>
            <a:endParaRPr lang="en-GB" dirty="0"/>
          </a:p>
          <a:p>
            <a:r>
              <a:rPr lang="en-GB" dirty="0"/>
              <a:t>Bache, Ian, and Matthew Flinders (eds.). 2004. Multi-Level Governance. Oxford University Press.</a:t>
            </a:r>
            <a:br>
              <a:rPr lang="en-GB" dirty="0"/>
            </a:br>
            <a:r>
              <a:rPr lang="en-GB" dirty="0"/>
              <a:t>Canonical edited volume—great for seminar overviews.</a:t>
            </a:r>
          </a:p>
          <a:p>
            <a:r>
              <a:rPr lang="en-GB" dirty="0" err="1"/>
              <a:t>Piattoni</a:t>
            </a:r>
            <a:r>
              <a:rPr lang="en-GB" dirty="0"/>
              <a:t>, Simona. 2010. The Theory of Multi-Level Governance. Oxford University Press.</a:t>
            </a:r>
            <a:br>
              <a:rPr lang="en-GB" dirty="0"/>
            </a:br>
            <a:endParaRPr lang="en-GB" dirty="0"/>
          </a:p>
          <a:p>
            <a:r>
              <a:rPr lang="en-GB" dirty="0" err="1"/>
              <a:t>Hooghe</a:t>
            </a:r>
            <a:r>
              <a:rPr lang="en-GB" dirty="0"/>
              <a:t>, Liesbet, Gary Marks, and Arjan H. Schakel. 2010. The Rise of Regional Authority. Oxford University Press.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591745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250</TotalTime>
  <Words>478</Words>
  <Application>Microsoft Macintosh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Trebuchet MS</vt:lpstr>
      <vt:lpstr>Wingdings 2</vt:lpstr>
      <vt:lpstr>Revolution</vt:lpstr>
      <vt:lpstr>Multilevel Governance</vt:lpstr>
      <vt:lpstr>Helsinki process </vt:lpstr>
      <vt:lpstr>Amadeo Modigliani (1884 – 1920)</vt:lpstr>
      <vt:lpstr>Oskar Kokoschka 1886 - 1980</vt:lpstr>
      <vt:lpstr>Multilevel Governance</vt:lpstr>
      <vt:lpstr>Actors &amp; levels</vt:lpstr>
      <vt:lpstr>MLG_principles and venues</vt:lpstr>
      <vt:lpstr>MLG_effects and analytical uses</vt:lpstr>
      <vt:lpstr>MLG_questions</vt:lpstr>
      <vt:lpstr>Readings</vt:lpstr>
    </vt:vector>
  </TitlesOfParts>
  <Company>Charles University Prague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Multilevel Governance</dc:title>
  <dc:creator>Lenka Rovna</dc:creator>
  <cp:lastModifiedBy>Lenka Rovná</cp:lastModifiedBy>
  <cp:revision>21</cp:revision>
  <dcterms:created xsi:type="dcterms:W3CDTF">2021-04-20T14:57:41Z</dcterms:created>
  <dcterms:modified xsi:type="dcterms:W3CDTF">2025-11-22T20:04:07Z</dcterms:modified>
</cp:coreProperties>
</file>