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7626A-8EDC-A34B-4855-91483D785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19E148-3AA8-F4AE-3BA6-737AA5819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6F97ED-B017-1309-F65D-A20EE47A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D7EE3B-8BC9-1730-DE0A-DD53AA3F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BB4B50-247A-7FF1-BE40-ACEB1D3A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55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70814-8854-E87F-4E4C-9F232BB3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719501-66D7-F4FF-6294-85B4E8251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C54232-AB56-51C8-2355-9385A667F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71F3EF-54BE-4916-2602-508CA8BBC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9E8606-3433-366B-BA66-CF84DF0C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05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163F92-AC56-8B49-9646-BE5102592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885AE9-C087-72E6-F78A-42A50201F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012BBE-6F9E-08F6-FA25-8946C541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9D5B54-7086-EE32-3E66-FB03C903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10990-CB82-1C66-5185-30FCAB15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6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E27E8-BEEC-1AC3-FB3F-B085015F6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5E2B32-A399-9460-B842-D5DB4FF80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F611D9-B4F9-AC0C-B4E6-57FC34100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FDCB34-AE28-646D-845C-48875679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45AC16-816D-A430-5D9A-A91D05D6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74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0A320-8808-D4CB-95FB-CDCB7D9EF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3055B5-EF47-0662-7383-69384CB15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AA5DD2-87E0-8F55-45B0-F8EE241B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946480-2615-6931-283D-1D8405B9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448908-82B8-19CC-2F33-DB9506B1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7FAA6-BCD5-F1D9-3AE6-59AF788E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F9D5F-5C6E-7690-5B0B-D76024C9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408B48-B669-0B98-99E2-FEF9A3A1E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D82B84-D625-35B5-3F80-970B6AE0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F4AADB-5F1E-43B5-0F4D-9EDB94577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D51506-65CC-5AC3-4A98-2C5E67BD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BF61C-82B6-E640-05C0-17202A69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5A52BA-404B-8050-4C15-CB1A4C966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7396EA-371D-DDD1-3978-930F444A3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654E3D-689F-6E52-44A6-1673B7BA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AAACB4-8C79-B4A2-BA82-2ABE11279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0B15CC-A6CA-F6EB-504B-3234A3565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7051195-95A9-A238-C927-710DEE4D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B351F4-ADA2-A634-8310-AB0EEBC1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5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BB207-D36D-BFCD-B259-0841308D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9B4337-A8A1-3C31-AA05-C905FB5C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E013EC-2624-D47D-EE20-0CA9A772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74ACB4-4C76-F1D4-7655-16F41D331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91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9CF7D0-5D8C-CA48-7E98-69161985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7F2A56-0740-9C91-56AB-0D6E4E8E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93C67B-5653-3F75-DDB3-77C7C3BC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38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2F55C-6263-6453-34E4-CE325CD6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7DFA2-393A-8533-9513-026564D63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8387CA-313E-8D3B-89F2-ADA207136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C416D9-BB3A-540A-C4AE-639EE2A3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4AD4F4-63E5-1603-2198-F3CF09B0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B6ABC1-599A-D696-A8E4-0ABFA8F8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7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7FB1E-86BC-5F3D-28C6-9357D59F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AC9549-CA2E-9E7E-B610-CC6DA333D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EFD9E6-229A-D6C0-5ECD-2F15B7905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2B7C58-8D42-71F7-B928-1A92739F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02CEDB-03EB-1AA8-C127-5132F60F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71945-06A2-56AA-2B5B-94319114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8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0DC575-CA36-CAF0-F08C-7D0F36490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B7118D-61E7-5CE6-6E11-E3B110F4D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24E139-5269-9EED-40C1-8DB6AFC49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5C0B-A6DB-4AE6-BE64-B99139603A4C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ACBD66-D649-67A1-7338-348545251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F50F43-4F2D-1419-5062-8E7ADC9C1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B56AD-2C19-491C-992F-0905B679F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3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99963-3A9A-7234-F13F-723B44B8C6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Nové umění elokvence (</a:t>
            </a:r>
            <a:r>
              <a:rPr lang="cs-CZ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ars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nova </a:t>
            </a:r>
            <a:r>
              <a:rPr lang="cs-CZ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eloquentiae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koncept (concetto) v české literatuře</a:t>
            </a:r>
            <a:endParaRPr lang="cs-CZ" sz="3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74CF82-479D-A436-0CE4-E18CDE7B2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68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české prostředí: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teoretické uchopení: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Bohuslav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Balbín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Verisimilia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humaniorum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disciplinarum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(1666)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Quaesita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oratoria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(1677)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od 2. poloviny 17. století nové pojetí literární tvorby ve výuce elokvence v českých školách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 přelomu 17. a 18. století v českých zemích vydávány příručky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eloquentiae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Kwiatkiewicz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Phoenix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rhetorum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941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žánry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konceptuální kázání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model vývoje české homiletiky 17. a 18. století z hlediska uplatnění konceptuálních postupů: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1/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20.–80. léta 17.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Kryštof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Todtfeller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Schwarz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schön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(1668)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Caspar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Knittel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Conciones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academicae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(1684)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60.–80. léta 17. století: spory o správnou podobu kázání kazatelské školy humanistické a konceptuální?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2/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90. léta 17. století – 20. léta 18.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B. H. Bilovský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Nový cherubín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(1695) 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3/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20.–60. léta 18.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kvantitativní nárůst </a:t>
            </a:r>
          </a:p>
        </p:txBody>
      </p:sp>
    </p:spTree>
    <p:extLst>
      <p:ext uri="{BB962C8B-B14F-4D97-AF65-F5344CB8AC3E}">
        <p14:creationId xmlns:p14="http://schemas.microsoft.com/office/powerpoint/2010/main" val="130264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Periodizace českého literárního baroka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„akademické dějiny“: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dovršení předbělohorské kulturní tradice v literatuře emigrantské a nástup protireformace v literatuře domácí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(20. – 50. léta 17. století)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ústní lidová slovesnost v popředí domácího literárního procesu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(50. léta 17. století – 80. léta 18. století)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Milan Kopecký: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(20. – 50. léta 17. století)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vrcholící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(50. – 80. léta 17. století)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vyvrcholení baroka a jeho doznívání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(80. léta 17. století – 70. léta 18. století) 	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Miloš Sládek (ČL 2005, č. 3):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barokní 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konceptuální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(od 60. / 90. let 17. století)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75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konceptuální poezie / píseň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 Michna z Otradovic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mariánská muzika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(1647),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Loutna česká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(1653),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vatoroční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muzika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(1661)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Fridrich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Bridel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 Bůh? Člověk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(1658)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Felix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Kadlinský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Zdoroslavíček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(1665)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konceptuální historiografie?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Kořínek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Staré paměti kutnohorské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otázka počátku concetta v česky psané tvorbě: 40. léta 17. století –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A. Michna z Otradovic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Česká mariánská muzika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(1647)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v poslední čtvrtině 18. století proměna estetického cítění v českém prostředí: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František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Faustin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Procházka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65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Seznámení českého prostředí s novou estetickou tendencí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nelze doložit genetické vazby českého básnictví s novými uměleckými tendencemi v románských literaturách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zprostředkování: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prostřednictvím německé (jihoněmecké) literatury a latinského básnictví: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 Michna z Otradovic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Fridrich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Bridel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Felix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Kadlinský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módní vlna životního stylu –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alamódová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subkultura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Sborníček Anny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Vitanovské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(1631)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Václav Rosa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Discursus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Lypirona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(1651)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92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adopce nové estetiky v české poezii 17. století nesystémová (silně ozvláštněné lexikum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alamódní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výrazy)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alamódová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subkultura – exkluzivní tendence (srov. vytváření vlastní šlechtické kultury)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zaměření na střední vrstvy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českojazyčné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– limitují náročnost alegorizačních postupů a typ emocionality →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zlidovělost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rustikalizace básnického výrazu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472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Curtius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Ernst Robert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Evropská literatura a latinský středověk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Triáda, Praha 1998.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</a:t>
            </a:r>
            <a:r>
              <a:rPr lang="cs-CZ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Lidová kultura v raně novověké literatuře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Argo,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Hocke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Gustav R</a:t>
            </a:r>
            <a:r>
              <a:rPr lang="cs-CZ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 jako labyrint. Manýrismus v literatuře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Triáda, Praha 2001.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Němec,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Studie a recenze.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Nitschovo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dílo kazatelské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Společnost Leopolda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Vrly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Ostrava 2004.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 otázce „marinismu“ v české barokní poezii.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Hudební věda 38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2001, č. 1–2, s. 81–91.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Sládek, Miloš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Ukotvenost 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ukotvitelnost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pojmu barok v českých literárních vodách aneb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Žvavý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článek pro vyvolání diskuse.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literatura 53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2005, č. 3, s. 309–323. (+ diskuse v tomtéž čísle)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Sládek, Miloš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 je podvodný verbíř aneb Výbor z českých jednotlivě vydaných svátečních a příležitostných kázání konce 17. a prvních dvou třetin 18. století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Argo, Praha 2005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Svatoš, Martin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Nova et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vetera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Rétorika na jezuitských gymnáziích a řečnická praxe v českých zemích v 17. a 18. století. In: P.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Jesuitica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1556–2006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2010, s. 877–891.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Plav. Měsíčník pro světovou literaturu 6,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2010, č. 5 (Baroko a manýrismus).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04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Komplikovaný až traumatický vztah novodobé české společnosti k 17. a 18. století 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789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interpretace roku 1620 jako fatálního předělu a počátku jednoho z nejtragičtějších období českých dějin (viz označení „pobělohorská doba“)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v 19. století postupné ztotožnění české národní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sebeidentity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 odmítnutím habsburské monarchie a katolictví: období 1620–1781 interpretováno jako doba „cizácké“ nadvlády Habsburků v českých zemích a násilného nucení Čechů ke katolictví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hledání smyslu českých dějin v návaznosti novodobého národa na tradici českých pozdně středověkých a raně novověkých nábožensky reformních hnutí: husitství – jednota bratrská – pobělohorský náboženský exil a tajné „nekatolictví“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hodnocení umění 17. a 18. století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především na základě mimoestetických kritérií: nečeské (nenárodní), propagandistický nástroj k upevnění moci katolické církve a habsburské dynastie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podle měřítek klasického ideálu: „umění copu a paruky“ (dětinská titěrnost, bizarnost, přemrštěnost, nevkus, bombastičnost,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5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→ hodnocení české literatury období 1620–1781 především v závislosti na náboženských a politických dějinách (viz pojmosloví: literatura protireformace, jezuitský sloh, protestantská literatura, pietismus, …):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1620 jako počátek úpadku českého jazyka a literatury a českého duchovního života vůbec 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projevy oficiálního umění období 1620–1781 jako bytostně nečeské, „cizácké“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literární činnost emigrace, resp. tajných nekatolíků v českých zemích jako jediný garant kontinuity české kultury v období 1620–1781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→ negativní hodnocení literární činnosti období 1620–1781 jako výchozí referenční rámec rozumění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počátku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30.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20. 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století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prosazování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pojmu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baroko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v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českém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literárním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dějepisectví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především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literatury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období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1620–1781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86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Podněty k přehodnocení výkladů české literatury 17. a 18. století: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„spor o smysl českých dějin“ – snahy Josefa Pekaře o pozitivní hodnocení pobělohorské doby jako éry kulturního rozkvětu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prosazení nového estetického vkusu; ocenění svébytných estetických kvalit barokního umění novými uměleckými generacemi od 90. let 20. století – objevení hodnot české barokní architektury, sochařství, malířství, hudby, …  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podněty jiných národních filologií (zejména germanistiky – intenzivní studium německého literárního baroka od druhého desetiletí 20. století) → konstituování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barokistiky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oboru literárního dějepisectví úzce spojeno s novými metodologickými podněty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58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Přínos první generace českých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barokologů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 na estetické hodnoty české barokní literatury (emancipace od politických, hospodářských, sociálních dějin) → prosazeno všeobecné uznání estetických hodnot českého baroka a pozitivní hodnocení barokní literatury vůbec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příspěvek k novému zhodnocení katolictví v českých dějinách a k podstatnému přehodnocení výkladu pobělohorské doby jako doby výhradního národního útlaku či ničení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49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Evropa konce 16. století: nové principy literární tvorby, nová estetika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básnická praxe předcházela formulování teoretických pravidel a návodů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nejdůležitější teoretická pojednání: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Emanuele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Tesauro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Aristotelský dalekohled neboli Myšlenka o ostrovtipném a duchaplném vyjadřování, které slouží celému řečnickému, jadrnému a symbolickému umění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(1654)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Matteo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Peregrini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Traktát o ostrovtipnosti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(1639)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Baltasar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Gracián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SJ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Ostrovtip a umění duchaplnosti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(1642, 1649)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Georg Philipp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Harsdörffer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Poetický trychtýř, kterým lze během šesti hodin nalít německé básnictví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rýmovnictví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bez pomoci latinského jazyka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(1647, 1648, 1653)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Kazimierz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Sarbiewski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SJ – rkp.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ostrovtipu a důvtipu aneb Seneca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Martial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(1619/20)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5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pokus o nové definování estetické teorie – ústřední pojmy: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ostrovtipnost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argutezza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agudeza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acutezza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acutum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acumen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schopnost zmnožovat významy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tvůrčí postup založený na hře se slovy a významy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důvtipnost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(důmysl / duchaplnost / ingenium)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týká se i lexika – doporučováno používání slov nezvyklých (archaismy, barbarismy, dialektismy, vulgarismy, odvážné odvozeniny, slova složená, neologismy)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concetto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conceptus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koncept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Sinnfiguren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/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Schimmerwitz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, …)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důmyslná a vtipně vystavěná myšlenka, výslednice básníkovy duchaplné ostrovtipnosti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metafora – alegorie – concetto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šťastný sňatek inspirace a inteligence, intuice a ostrovtipu, nápadu a konstrukce, ideje a architektury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(R.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Hocke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21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18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 básníka usilujícího o duchaplný, ostrovtipný text: ohromit, udivit, uvést v úžas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movere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concitare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básnictví je požitek a ohromení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(T.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Tasso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„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ingenio nesmí být brzděna soudností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(B. Gracián)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hlavní způsob vyvolávání údivu =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metaforizace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básnického sdělení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poznávací funkce obrazného vyjadřování (estetika nevyslovitelného)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ostrovtipné vytváření konceptuálního textu = vysoce intelektuální činnost – potěšení z konstruování / luštění obrazných souvztažností + básnické obrazy podány s intenzivní smyslovou konkrétností a emocionálním nábojem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určení intelektuální elitě s hlubším kulturním zázemím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89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0D10E-EBF2-9C52-86DE-953739E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DC26-A15D-F325-DE93-A8F6E256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stylové určení: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(Itálie)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culteranismo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gongórismus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(Španělsko)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preciozita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préciosité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(Francie)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euphemismus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(Anglie)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 oblasti rétoriky: nové umění elokvence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eloquentiae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46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1654</Words>
  <Application>Microsoft Office PowerPoint</Application>
  <PresentationFormat>Širokoúhlá obrazovka</PresentationFormat>
  <Paragraphs>146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Nové umění elokvence (ars nova eloquentiae) a koncept (concetto) v české literatuře</vt:lpstr>
      <vt:lpstr>Komplikovaný až traumatický vztah novodobé české společnosti k 17. a 18. století  </vt:lpstr>
      <vt:lpstr>Prezentace aplikace PowerPoint</vt:lpstr>
      <vt:lpstr>Podněty k přehodnocení výkladů české literatury 17. a 18. století:</vt:lpstr>
      <vt:lpstr>Přínos první generace českých barokologů: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Periodizace českého literárního baroka</vt:lpstr>
      <vt:lpstr>Prezentace aplikace PowerPoint</vt:lpstr>
      <vt:lpstr>Prezentace aplikace PowerPoint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umění elokvence (ars nova eloquentiae) a koncept (concetto) v české literatuře</dc:title>
  <dc:creator>Činčurová, Bára</dc:creator>
  <cp:lastModifiedBy>Činčurová, Bára</cp:lastModifiedBy>
  <cp:revision>2</cp:revision>
  <dcterms:created xsi:type="dcterms:W3CDTF">2023-08-01T13:41:05Z</dcterms:created>
  <dcterms:modified xsi:type="dcterms:W3CDTF">2023-08-02T10:52:20Z</dcterms:modified>
</cp:coreProperties>
</file>