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4630400" cy="8229600"/>
  <p:notesSz cx="8229600" cy="14630400"/>
  <p:embeddedFontLst>
    <p:embeddedFont>
      <p:font typeface="Barlow" pitchFamily="2" charset="0"/>
      <p:regular r:id="rId15"/>
      <p:bold r:id="rId16"/>
      <p:italic r:id="rId17"/>
      <p:boldItalic r:id="rId18"/>
    </p:embeddedFont>
    <p:embeddedFont>
      <p:font typeface="Barlow Medium" panose="00000600000000000000" pitchFamily="2" charset="0"/>
      <p:regular r:id="rId19"/>
      <p:italic r:id="rId20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9" d="100"/>
          <a:sy n="89" d="100"/>
        </p:scale>
        <p:origin x="6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527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F6ECE-4F97-C863-DC8B-E089DDAA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F9BF9-4388-0FDE-677A-007BD8E4E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8CD-33A7-A19D-5BCC-A7528CFFA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312A1-00A5-8898-88E0-CF875DD43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36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91718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0101" y="510421"/>
            <a:ext cx="8908494" cy="5155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Opakování sebeobrany a principy vychýlení z pozic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0101" y="1338620"/>
            <a:ext cx="13010198" cy="5472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4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Pokročilá metodika pro instruktory sebeobrany a bojových umění. Tato lekce integruje automatizované obranné reakce s biomechanickými principy narušení stability soupeře — přechod od pasivní obrany k aktivnímu převzetí kontroly.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101" y="2061686"/>
            <a:ext cx="13010198" cy="571107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017165" y="6213747"/>
            <a:ext cx="2280545" cy="313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Obranný dril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3017165" y="6627253"/>
            <a:ext cx="2280545" cy="519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Automatismy pod tlakem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420232" y="6126034"/>
            <a:ext cx="2280545" cy="313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 a kontrola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420232" y="6539539"/>
            <a:ext cx="2280545" cy="519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Blok + vychýlení v reálném čase</a:t>
            </a:r>
            <a:endParaRPr lang="en-US" sz="1750" dirty="0"/>
          </a:p>
        </p:txBody>
      </p:sp>
      <p:sp>
        <p:nvSpPr>
          <p:cNvPr id="9" name="Text 6"/>
          <p:cNvSpPr/>
          <p:nvPr/>
        </p:nvSpPr>
        <p:spPr>
          <a:xfrm>
            <a:off x="6237495" y="2660577"/>
            <a:ext cx="2280545" cy="3132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6237495" y="3074083"/>
            <a:ext cx="2280545" cy="5192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00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Vychýlení ve třech vektorech</a:t>
            </a:r>
            <a:endParaRPr lang="en-US" sz="1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3198" y="827961"/>
            <a:ext cx="1568172" cy="393383"/>
          </a:xfrm>
          <a:prstGeom prst="roundRect">
            <a:avLst>
              <a:gd name="adj" fmla="val 17579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286" y="942380"/>
            <a:ext cx="164544" cy="16454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01103" y="897255"/>
            <a:ext cx="1059180" cy="2547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VÝUKOVÉ CÍLE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823198" y="1298138"/>
            <a:ext cx="6528792" cy="5716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Co dnes upevníme a prohloubíme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823198" y="2158127"/>
            <a:ext cx="12984004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Lekce je strukturována od upevnění reflexů k analytickému pochopení mechaniky — tak, aby instruktor dokázal chybu okamžitě identifikovat a opravit.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823198" y="3011329"/>
            <a:ext cx="6395918" cy="2099072"/>
          </a:xfrm>
          <a:prstGeom prst="roundRect">
            <a:avLst>
              <a:gd name="adj" fmla="val 41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846058" y="3034189"/>
            <a:ext cx="6350198" cy="617339"/>
          </a:xfrm>
          <a:prstGeom prst="roundRect">
            <a:avLst>
              <a:gd name="adj" fmla="val 955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3866793" y="3146108"/>
            <a:ext cx="308610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1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051798" y="3843695"/>
            <a:ext cx="2286714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Automatismy obrany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1051798" y="4244816"/>
            <a:ext cx="5938718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Upevnit reflexní odpovědi při obraně proti úderům, kopům a škrcení zepředu pod mírným tlakem figuranta.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411283" y="3011329"/>
            <a:ext cx="6395918" cy="2099072"/>
          </a:xfrm>
          <a:prstGeom prst="roundRect">
            <a:avLst>
              <a:gd name="adj" fmla="val 41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7434143" y="3034189"/>
            <a:ext cx="6350198" cy="617339"/>
          </a:xfrm>
          <a:prstGeom prst="roundRect">
            <a:avLst>
              <a:gd name="adj" fmla="val 955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10454878" y="3146108"/>
            <a:ext cx="308610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2</a:t>
            </a:r>
            <a:endParaRPr lang="en-US" sz="2400" dirty="0"/>
          </a:p>
        </p:txBody>
      </p:sp>
      <p:sp>
        <p:nvSpPr>
          <p:cNvPr id="15" name="Text 12"/>
          <p:cNvSpPr/>
          <p:nvPr/>
        </p:nvSpPr>
        <p:spPr>
          <a:xfrm>
            <a:off x="7639883" y="3843695"/>
            <a:ext cx="2377083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Biomechanika vychýlení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639883" y="4244816"/>
            <a:ext cx="5938718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Analyzovat narušení stability soupeře ve třech vektorech — hloubka, šířka, vertikála — s využitím principu polygonu stability.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823198" y="5302568"/>
            <a:ext cx="6395918" cy="2099072"/>
          </a:xfrm>
          <a:prstGeom prst="roundRect">
            <a:avLst>
              <a:gd name="adj" fmla="val 41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5"/>
          <p:cNvSpPr/>
          <p:nvPr/>
        </p:nvSpPr>
        <p:spPr>
          <a:xfrm>
            <a:off x="846058" y="5325428"/>
            <a:ext cx="6350198" cy="617339"/>
          </a:xfrm>
          <a:prstGeom prst="roundRect">
            <a:avLst>
              <a:gd name="adj" fmla="val 955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3866793" y="5437346"/>
            <a:ext cx="308610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3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051798" y="6134933"/>
            <a:ext cx="2286714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Moment hybnosti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1051798" y="6536055"/>
            <a:ext cx="5938718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Vysvětlit vztah mezi kinetickou energií útočníka a efektivitou jeho stržení — přesměrování místo brždění.</a:t>
            </a:r>
            <a:endParaRPr lang="en-US" sz="1600" dirty="0"/>
          </a:p>
        </p:txBody>
      </p:sp>
      <p:sp>
        <p:nvSpPr>
          <p:cNvPr id="22" name="Shape 19"/>
          <p:cNvSpPr/>
          <p:nvPr/>
        </p:nvSpPr>
        <p:spPr>
          <a:xfrm>
            <a:off x="7411283" y="5302568"/>
            <a:ext cx="6395918" cy="2099072"/>
          </a:xfrm>
          <a:prstGeom prst="roundRect">
            <a:avLst>
              <a:gd name="adj" fmla="val 4118"/>
            </a:avLst>
          </a:prstGeom>
          <a:solidFill>
            <a:srgbClr val="191718">
              <a:alpha val="95000"/>
            </a:srgbClr>
          </a:solidFill>
          <a:ln w="2286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20"/>
          <p:cNvSpPr/>
          <p:nvPr/>
        </p:nvSpPr>
        <p:spPr>
          <a:xfrm>
            <a:off x="7434143" y="5325428"/>
            <a:ext cx="6350198" cy="617339"/>
          </a:xfrm>
          <a:prstGeom prst="roundRect">
            <a:avLst>
              <a:gd name="adj" fmla="val 9559"/>
            </a:avLst>
          </a:prstGeom>
          <a:solidFill>
            <a:srgbClr val="790709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21"/>
          <p:cNvSpPr/>
          <p:nvPr/>
        </p:nvSpPr>
        <p:spPr>
          <a:xfrm>
            <a:off x="10454878" y="5437346"/>
            <a:ext cx="308610" cy="3858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4</a:t>
            </a:r>
            <a:endParaRPr lang="en-US" sz="2400" dirty="0"/>
          </a:p>
        </p:txBody>
      </p:sp>
      <p:sp>
        <p:nvSpPr>
          <p:cNvPr id="25" name="Text 22"/>
          <p:cNvSpPr/>
          <p:nvPr/>
        </p:nvSpPr>
        <p:spPr>
          <a:xfrm>
            <a:off x="7639883" y="6134933"/>
            <a:ext cx="2286714" cy="285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Metodická integrace</a:t>
            </a:r>
            <a:endParaRPr lang="en-US" sz="1800" dirty="0"/>
          </a:p>
        </p:txBody>
      </p:sp>
      <p:sp>
        <p:nvSpPr>
          <p:cNvPr id="26" name="Text 23"/>
          <p:cNvSpPr/>
          <p:nvPr/>
        </p:nvSpPr>
        <p:spPr>
          <a:xfrm>
            <a:off x="7639883" y="6536055"/>
            <a:ext cx="5938718" cy="636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6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Demonstrovat přechod od bloku k okamžitému aktivnímu vychýlení jako jeden plynulý pohybový celek.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927854"/>
            <a:ext cx="1638062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993934"/>
            <a:ext cx="1373743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PRŮBĚH VÝCVIKU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430060"/>
            <a:ext cx="8086487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Od obrany k vychýlení: Struktura lekce</a:t>
            </a:r>
            <a:endParaRPr lang="en-US" sz="3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063" y="2372439"/>
            <a:ext cx="6434138" cy="88106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01328" y="347376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Průpravná část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101328" y="3911918"/>
            <a:ext cx="59936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Dynamická stabilita v čelním postoji. Nácvik pádové techniky pro bezpečnost figurantů — povinná část každé lekce.</a:t>
            </a:r>
            <a:endParaRPr lang="en-US" sz="17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372439"/>
            <a:ext cx="6434138" cy="88106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535466" y="347376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Opakovací blok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7535466" y="3911918"/>
            <a:ext cx="59936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Intenzivní dril obrany proti škrcení a úderům/kopům. Mírný tlak figuranta — ne maximální, ale dostatečný pro stresovou reakci.</a:t>
            </a:r>
            <a:endParaRPr lang="en-US" sz="17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063" y="4837033"/>
            <a:ext cx="6434138" cy="881063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101328" y="5938361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Nácviková část</a:t>
            </a:r>
            <a:endParaRPr lang="en-US" sz="1900" dirty="0"/>
          </a:p>
        </p:txBody>
      </p:sp>
      <p:sp>
        <p:nvSpPr>
          <p:cNvPr id="13" name="Text 8"/>
          <p:cNvSpPr/>
          <p:nvPr/>
        </p:nvSpPr>
        <p:spPr>
          <a:xfrm>
            <a:off x="1101328" y="6376511"/>
            <a:ext cx="59936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vychýlení — systematická práce se třemi vektory. Cvičenec musí vědomě identifikovat slabý směr soupeře.</a:t>
            </a:r>
            <a:endParaRPr lang="en-US" sz="170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0" y="4837033"/>
            <a:ext cx="6434138" cy="881063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7535466" y="5938361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Integrace</a:t>
            </a:r>
            <a:endParaRPr lang="en-US" sz="1900" dirty="0"/>
          </a:p>
        </p:txBody>
      </p:sp>
      <p:sp>
        <p:nvSpPr>
          <p:cNvPr id="16" name="Text 10"/>
          <p:cNvSpPr/>
          <p:nvPr/>
        </p:nvSpPr>
        <p:spPr>
          <a:xfrm>
            <a:off x="7535466" y="6376511"/>
            <a:ext cx="59936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Spojení obranného prvku s okamžitým vychýlením a kontrolou. Techniky se nacvičují jako neoddělitelná sekvence.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014" y="612100"/>
            <a:ext cx="1485543" cy="426601"/>
          </a:xfrm>
          <a:prstGeom prst="roundRect">
            <a:avLst>
              <a:gd name="adj" fmla="val 17271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6198" y="685443"/>
            <a:ext cx="1207175" cy="279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BIOMECHANIKA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77014" y="1125974"/>
            <a:ext cx="7664768" cy="6091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75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Kuzushi — Principy narušení stability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719137" y="2062401"/>
            <a:ext cx="7157085" cy="5554980"/>
          </a:xfrm>
          <a:prstGeom prst="roundRect">
            <a:avLst>
              <a:gd name="adj" fmla="val 2842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38332" y="2280642"/>
            <a:ext cx="2436376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Tři klíčové principy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907852" y="2800112"/>
            <a:ext cx="60960" cy="1283732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218486" y="2830592"/>
            <a:ext cx="2436376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Polygon stability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218486" y="3353276"/>
            <a:ext cx="6438543" cy="700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je nejméně stabilní ve směrech, kde nemá oporu nohou — tj. kolmo na spojnici chodidel.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907852" y="4459367"/>
            <a:ext cx="60960" cy="1283732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218486" y="4489847"/>
            <a:ext cx="2436376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Těžiště a základna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218486" y="5012531"/>
            <a:ext cx="6438543" cy="700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Vychýlení = posun těžiště soupeře mimo jeho základnu opory. Stačí malý rozdíl — gravitace udělá zbytek.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907852" y="6118622"/>
            <a:ext cx="60960" cy="1283732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218486" y="6149102"/>
            <a:ext cx="2436376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Kinetická energie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218486" y="6671786"/>
            <a:ext cx="6438543" cy="700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Nebrzdíme útočníkovu sílu. Přesměrujeme ji ve vlastním vektoru jeho pohybu a přidáme svůj impuls.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260794" y="2280642"/>
            <a:ext cx="3473529" cy="304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Praktická implikace pro instrukci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60794" y="2803327"/>
            <a:ext cx="5500211" cy="1050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musí cvičence naučit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číst postoj soupeře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ještě před zahájením vlastní techniky. Otázka není "jak ho strhnu", ale "kam je nejméně stabilní právě teď".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8260794" y="4098965"/>
            <a:ext cx="5500211" cy="1629013"/>
          </a:xfrm>
          <a:prstGeom prst="roundRect">
            <a:avLst>
              <a:gd name="adj" fmla="val 5654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988" y="4440198"/>
            <a:ext cx="274082" cy="21919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8973264" y="4371975"/>
            <a:ext cx="4568547" cy="10501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Japonský termín </a:t>
            </a:r>
            <a:r>
              <a:rPr lang="en-US" sz="17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Kuzushi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(崩し) označuje fázi narušení rovnováhy — předchází samotné technice (Tsukuri) a stržení (Kake).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031081"/>
            <a:ext cx="1944529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222" y="1150025"/>
            <a:ext cx="176212" cy="176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77541" y="1097161"/>
            <a:ext cx="1415891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VEKTOR HLOUBKY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81063" y="1533287"/>
            <a:ext cx="539781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Vychýlení pohybem vpřed</a:t>
            </a:r>
            <a:endParaRPr lang="en-US" sz="3850" dirty="0"/>
          </a:p>
        </p:txBody>
      </p:sp>
      <p:sp>
        <p:nvSpPr>
          <p:cNvPr id="6" name="Text 3"/>
          <p:cNvSpPr/>
          <p:nvPr/>
        </p:nvSpPr>
        <p:spPr>
          <a:xfrm>
            <a:off x="881063" y="2475667"/>
            <a:ext cx="1286827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Nejpřirozenější a pod stresem nejsnadněji proveditelná technika — využívá útočníkův vlastní nápřah jako zbraň proti němu.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881063" y="3075861"/>
            <a:ext cx="6324005" cy="1951196"/>
          </a:xfrm>
          <a:prstGeom prst="roundRect">
            <a:avLst>
              <a:gd name="adj" fmla="val 474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5"/>
          <p:cNvSpPr/>
          <p:nvPr/>
        </p:nvSpPr>
        <p:spPr>
          <a:xfrm>
            <a:off x="1108948" y="330374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Princip techniky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108948" y="3741896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je "vtažen" do vlastního pohybu. Obránce neodporuje, ale zesiluje a prodlužuje vektor útočníkovy kinetické energie za bod, kdy ji dokáže kontrolovat.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7425333" y="3075861"/>
            <a:ext cx="6324005" cy="1951196"/>
          </a:xfrm>
          <a:prstGeom prst="roundRect">
            <a:avLst>
              <a:gd name="adj" fmla="val 474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7653218" y="3303746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Provedení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7653218" y="3741896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Současný ústup (sun vzad) nebo úkrok s tahem za paži či oděv ve směru útoku. Pohyb obránce a tah musí být synchronní — ne sekvenční.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881063" y="5247323"/>
            <a:ext cx="6324005" cy="1951196"/>
          </a:xfrm>
          <a:prstGeom prst="roundRect">
            <a:avLst>
              <a:gd name="adj" fmla="val 474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1108948" y="547520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Taktický záměr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108948" y="5913358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"přepadává" přes vlastní těžiště a ztrácí schopnost generovat druhý úder. Momentálně není schopen útočit — to je okno pro kontrolu.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7425333" y="5247323"/>
            <a:ext cx="6324005" cy="1951196"/>
          </a:xfrm>
          <a:prstGeom prst="roundRect">
            <a:avLst>
              <a:gd name="adj" fmla="val 4742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7653218" y="547520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Vojenský kontext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7653218" y="5913358"/>
            <a:ext cx="586823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Zvláště efektivní při útoku soupeře s těžkou výstrojí (vesta, výzbroj), která zvyšuje setrvačnost a znesnadňuje korekci pádu.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29546"/>
            <a:ext cx="1667232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842" y="1256109"/>
            <a:ext cx="176212" cy="176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85161" y="1203246"/>
            <a:ext cx="1123355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VEKTOR ŠÍŘKY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81063" y="1646992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Vychýlení do strany</a:t>
            </a:r>
            <a:endParaRPr lang="en-US" sz="3850" dirty="0"/>
          </a:p>
        </p:txBody>
      </p:sp>
      <p:sp>
        <p:nvSpPr>
          <p:cNvPr id="6" name="Text 3"/>
          <p:cNvSpPr/>
          <p:nvPr/>
        </p:nvSpPr>
        <p:spPr>
          <a:xfrm>
            <a:off x="881063" y="2809637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Biomechanický základ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81063" y="3335893"/>
            <a:ext cx="5495092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Horizontální rotace narušuje osu ramen soupeře a vytváří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rotační moment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který nutí útočníka buď překročit, nebo padnout na bok. Klíčem je vytvoření páky kolmo na spojnici jeho chodidel.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81063" y="4965859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Provedení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881063" y="5492115"/>
            <a:ext cx="5495092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 bloku (typicky vnější blok předloktím) následuje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okamžitý tlak na rameno nebo loket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útočníka směrem k jeho boku. Tlak nesmí být přímý — musí kopírovat rotaci, ne přímočarý tah.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762631" y="2589371"/>
            <a:ext cx="7152799" cy="4510683"/>
          </a:xfrm>
          <a:prstGeom prst="roundRect">
            <a:avLst>
              <a:gd name="adj" fmla="val 3516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6982897" y="2809637"/>
            <a:ext cx="3432572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Kritický detail: Stabilita obránce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982897" y="3335893"/>
            <a:ext cx="6712268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Největší chyba při bočním vychýlení: obránce ztrácí vlastní osu při provádění rotace. </a:t>
            </a: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Páteř obránce musí zůstat vertikální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, rotace pochází z pánve — ne z naklonění trupu.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982897" y="461343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Diagnostická otázka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6982897" y="5139690"/>
            <a:ext cx="6712268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Pokud obránce cítí, že musí "přidat sílu", pravděpodobně špatně identifikoval slabý vektor. Správně provedené boční vychýlení vyžaduje překvapivě malou sílu.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100138"/>
            <a:ext cx="2064901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3222" y="1219081"/>
            <a:ext cx="176212" cy="17621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277541" y="1166217"/>
            <a:ext cx="1536263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VEKTOR VERTIKÁLY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81063" y="1602343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Vychýlení stržením</a:t>
            </a:r>
            <a:endParaRPr lang="en-US" sz="3850" dirty="0"/>
          </a:p>
        </p:txBody>
      </p:sp>
      <p:sp>
        <p:nvSpPr>
          <p:cNvPr id="6" name="Text 3"/>
          <p:cNvSpPr/>
          <p:nvPr/>
        </p:nvSpPr>
        <p:spPr>
          <a:xfrm>
            <a:off x="881063" y="2544723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Nejagresivnější varianta — prudká změna výšky těžiště soupeře směrem k podložce. Nejčastěji navazuje na obranu proti držení za oděv nebo pokusu o škrcení.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1211461" y="4378404"/>
            <a:ext cx="3812024" cy="220266"/>
          </a:xfrm>
          <a:prstGeom prst="roundRect">
            <a:avLst>
              <a:gd name="adj" fmla="val 420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881063" y="4158139"/>
            <a:ext cx="660797" cy="660797"/>
          </a:xfrm>
          <a:prstGeom prst="roundRect">
            <a:avLst>
              <a:gd name="adj" fmla="val 691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6202" y="4323398"/>
            <a:ext cx="330398" cy="33039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01328" y="5039201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Fixace (Úchop)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1101328" y="5477351"/>
            <a:ext cx="370201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Fixace hlavy (gilotina, nápřah) nebo ramen. Úchop musí být pevný a kontrolovaný — bez fixace technika selhává.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5574268" y="4048006"/>
            <a:ext cx="3812024" cy="220266"/>
          </a:xfrm>
          <a:prstGeom prst="roundRect">
            <a:avLst>
              <a:gd name="adj" fmla="val 420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5243870" y="3827740"/>
            <a:ext cx="660797" cy="660797"/>
          </a:xfrm>
          <a:prstGeom prst="roundRect">
            <a:avLst>
              <a:gd name="adj" fmla="val 691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9009" y="3992999"/>
            <a:ext cx="330398" cy="33039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464135" y="4708803"/>
            <a:ext cx="2880598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Snížení těžiště (Mrtvá váha)</a:t>
            </a:r>
            <a:endParaRPr lang="en-US" sz="1900" dirty="0"/>
          </a:p>
        </p:txBody>
      </p:sp>
      <p:sp>
        <p:nvSpPr>
          <p:cNvPr id="16" name="Text 11"/>
          <p:cNvSpPr/>
          <p:nvPr/>
        </p:nvSpPr>
        <p:spPr>
          <a:xfrm>
            <a:off x="5464135" y="5146953"/>
            <a:ext cx="3702010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Prudké snížení vlastního těžiště (dřep/klek) — využití "mrtvé váhy" obránce k přetížení útočníkovy stability. Pohyb musí být výbušný, ne pozvolný.</a:t>
            </a:r>
            <a:endParaRPr lang="en-US" sz="1700" dirty="0"/>
          </a:p>
        </p:txBody>
      </p:sp>
      <p:sp>
        <p:nvSpPr>
          <p:cNvPr id="17" name="Shape 12"/>
          <p:cNvSpPr/>
          <p:nvPr/>
        </p:nvSpPr>
        <p:spPr>
          <a:xfrm>
            <a:off x="9937075" y="3717608"/>
            <a:ext cx="3812024" cy="220266"/>
          </a:xfrm>
          <a:prstGeom prst="roundRect">
            <a:avLst>
              <a:gd name="adj" fmla="val 42005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Shape 13"/>
          <p:cNvSpPr/>
          <p:nvPr/>
        </p:nvSpPr>
        <p:spPr>
          <a:xfrm>
            <a:off x="9606677" y="3497342"/>
            <a:ext cx="660797" cy="660797"/>
          </a:xfrm>
          <a:prstGeom prst="roundRect">
            <a:avLst>
              <a:gd name="adj" fmla="val 69189"/>
            </a:avLst>
          </a:prstGeom>
          <a:solidFill>
            <a:srgbClr val="790709"/>
          </a:solidFill>
          <a:ln w="762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71817" y="3662601"/>
            <a:ext cx="330398" cy="33039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826943" y="437840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Přetížení a stržení</a:t>
            </a:r>
            <a:endParaRPr lang="en-US" sz="1900" dirty="0"/>
          </a:p>
        </p:txBody>
      </p:sp>
      <p:sp>
        <p:nvSpPr>
          <p:cNvPr id="21" name="Text 15"/>
          <p:cNvSpPr/>
          <p:nvPr/>
        </p:nvSpPr>
        <p:spPr>
          <a:xfrm>
            <a:off x="9826943" y="4816554"/>
            <a:ext cx="3702010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Útočník není schopen kompenzovat náhlou změnu vektoru síly. Gravitace a vlastní hmotnost obránce dokončí stržení bez nutnosti extrémní svalové síly.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263253"/>
            <a:ext cx="1754981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1336953"/>
            <a:ext cx="1475423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NEUROFYZIOLOGIE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780699"/>
            <a:ext cx="925139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Timing — Načasování jako rozhodující faktor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94334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65F62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01</a:t>
            </a: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Moment překvapení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881063" y="3469600"/>
            <a:ext cx="3886438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Vychýlení musí nastat přesně v okamžiku, kdy útočník přenáší váhu —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fáze kroku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V tuto chvíli má nejmenší svalový tonus v noze, na kterou přenáší váhu.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5312569" y="2943344"/>
            <a:ext cx="2697718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65F62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02</a:t>
            </a: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Propriocepce hmatem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5312569" y="3469600"/>
            <a:ext cx="3886438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Schopnost vnímat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"napětí" v těle soupeře hmatem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zejména při škrcení nebo úchopu. Zkušený obránce čte záměr soupeře dříve, než je viditelný pohyb.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9744075" y="294334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65F62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03</a:t>
            </a: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Reakce na odpor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744075" y="3469600"/>
            <a:ext cx="4020383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Pokud útočník zpevní postoj v jednom směru —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okamžitá změna vektoru do opačného směru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 Útočník sám vytváří podmínky pro vychýlení tím, že klade odpor.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81063" y="5677733"/>
            <a:ext cx="12868275" cy="1288494"/>
          </a:xfrm>
          <a:prstGeom prst="roundRect">
            <a:avLst>
              <a:gd name="adj" fmla="val 7181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328" y="6019324"/>
            <a:ext cx="275273" cy="22026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596866" y="5953006"/>
            <a:ext cx="11932206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Instrukční princip:</a:t>
            </a:r>
            <a:r>
              <a:rPr lang="en-US" sz="1700" dirty="0">
                <a:solidFill>
                  <a:srgbClr val="FFFFF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Cvičenci mají tendenci čekat na "ideální moment". Trénink musí vytvořit podmíněný reflex — vychýlení se spouští automaticky při kontaktu, ne po vědomém rozhodnutí.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632936"/>
            <a:ext cx="2011799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699016"/>
            <a:ext cx="1747480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METODIKA INSTRUKCE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135142"/>
            <a:ext cx="1029795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Nejčastější chyby instruktorů při výuce vychýlení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881063" y="2077522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Identifikace systémových chyb je základní kompetencí instruktora. Tyto čtyři chyby se opakují napříč zkušenostními úrovněmi a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zásadně snižují efektivitu techniky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81063" y="3030141"/>
            <a:ext cx="6324005" cy="1996916"/>
          </a:xfrm>
          <a:prstGeom prst="roundRect">
            <a:avLst>
              <a:gd name="adj" fmla="val 732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850583" y="3030141"/>
            <a:ext cx="121920" cy="199691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223248" y="3280886"/>
            <a:ext cx="3099078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Tahání silou — Biceps vs. Tělo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223248" y="3719036"/>
            <a:ext cx="573107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Cvičenec vychyluje soupeře pouze rukama bez zapojení rotace pánve a těžiště. Výsledek: technika selhává proti fyzicky silnějšímu protivníkovi a vyčerpává obránce.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7425333" y="3030141"/>
            <a:ext cx="6324005" cy="1996916"/>
          </a:xfrm>
          <a:prstGeom prst="roundRect">
            <a:avLst>
              <a:gd name="adj" fmla="val 7326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9"/>
          <p:cNvSpPr/>
          <p:nvPr/>
        </p:nvSpPr>
        <p:spPr>
          <a:xfrm>
            <a:off x="7394853" y="3030141"/>
            <a:ext cx="121920" cy="1996916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2" name="Text 10"/>
          <p:cNvSpPr/>
          <p:nvPr/>
        </p:nvSpPr>
        <p:spPr>
          <a:xfrm>
            <a:off x="7767518" y="3280886"/>
            <a:ext cx="2453402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Ztráta vlastního těžiště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7767518" y="3719036"/>
            <a:ext cx="573107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Obránce se při strhávání sám naklání dopředu — riskuje pád pod útočníka. Diagnostika: sledovat osu páteře obránce, musí zůstat vertikální i v dynamice pohybu.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881063" y="5247323"/>
            <a:ext cx="6324005" cy="2349341"/>
          </a:xfrm>
          <a:prstGeom prst="roundRect">
            <a:avLst>
              <a:gd name="adj" fmla="val 622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850583" y="5247323"/>
            <a:ext cx="121920" cy="2349341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1223248" y="5498068"/>
            <a:ext cx="2545913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Chybějící fixace (Úchop)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223248" y="5936218"/>
            <a:ext cx="5731073" cy="1057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Vychýlení je prováděno bez dostatečného úchopu za oděv, paži nebo hlavu. Útočník dokáže techniku vybalancovat minimálním pohybem. Bez kontrolního bodu není páka.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7425333" y="5247323"/>
            <a:ext cx="6324005" cy="2349341"/>
          </a:xfrm>
          <a:prstGeom prst="roundRect">
            <a:avLst>
              <a:gd name="adj" fmla="val 6227"/>
            </a:avLst>
          </a:prstGeom>
          <a:solidFill>
            <a:srgbClr val="191718">
              <a:alpha val="95000"/>
            </a:srgbClr>
          </a:solidFill>
          <a:ln w="30480">
            <a:solidFill>
              <a:srgbClr val="92202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7"/>
          <p:cNvSpPr/>
          <p:nvPr/>
        </p:nvSpPr>
        <p:spPr>
          <a:xfrm>
            <a:off x="7394853" y="5247323"/>
            <a:ext cx="121920" cy="2349341"/>
          </a:xfrm>
          <a:prstGeom prst="roundRect">
            <a:avLst>
              <a:gd name="adj" fmla="val 75889"/>
            </a:avLst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7767518" y="5498068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Pomalá realizace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7767518" y="5936218"/>
            <a:ext cx="5731073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Vychýlení není výbušné — útočník má čas aktivovat reflexivní stabilizaci a zkompenzovat nerovnováhu. Technika musí proběhnout rychleji, než nervový systém soupeře stihne reagovat.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1563410"/>
            <a:ext cx="2350294" cy="429339"/>
          </a:xfrm>
          <a:prstGeom prst="roundRect">
            <a:avLst>
              <a:gd name="adj" fmla="val 17240"/>
            </a:avLst>
          </a:prstGeom>
          <a:noFill/>
          <a:ln w="7620">
            <a:solidFill>
              <a:srgbClr val="F65F6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20842" y="1637109"/>
            <a:ext cx="2070735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F65F62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BEZPEČNOST A EVALUACE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2080855"/>
            <a:ext cx="8542258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úspěchu a bezpečnost figurantů</a:t>
            </a:r>
            <a:endParaRPr lang="en-US" sz="3850" dirty="0"/>
          </a:p>
        </p:txBody>
      </p:sp>
      <p:sp>
        <p:nvSpPr>
          <p:cNvPr id="5" name="Shape 3"/>
          <p:cNvSpPr/>
          <p:nvPr/>
        </p:nvSpPr>
        <p:spPr>
          <a:xfrm>
            <a:off x="722471" y="3023235"/>
            <a:ext cx="6482596" cy="3642836"/>
          </a:xfrm>
          <a:prstGeom prst="roundRect">
            <a:avLst>
              <a:gd name="adj" fmla="val 4354"/>
            </a:avLst>
          </a:prstGeom>
          <a:solidFill>
            <a:srgbClr val="F65F62">
              <a:alpha val="9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942737" y="3243501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Bezpečnostní protokol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42737" y="3769757"/>
            <a:ext cx="6042065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Figuranti musí mít zvládnutou pádovou techniku dříve, než jsou zařazeni do strhávacích cvičení. Obránce aktivně </a:t>
            </a:r>
            <a:r>
              <a:rPr lang="en-US" sz="1700" b="1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pomáhá figurantovi při pádu</a:t>
            </a: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podepírá, nekontrolovaný dopad je nepřijatelný.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42737" y="5377696"/>
            <a:ext cx="6042065" cy="12113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Kontrolované dopady na žíněnku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Signální slovo pro okamžité zastavení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dirty="0">
                <a:solidFill>
                  <a:srgbClr val="000000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Instruktor sleduje každý pár individuálně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591544" y="3243501"/>
            <a:ext cx="2931438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Kritéria hodnocení techniky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7591544" y="3769757"/>
            <a:ext cx="6165413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Technika je hodnocena jako úspěšná pouze pokud splňuje objektivní kritéria — ne subjektivní pocit obránce.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7591544" y="4672846"/>
            <a:ext cx="6165413" cy="191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Korekční krok: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Útočník musí udělat mimovolní krok pro udržení rovnováhy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Ztráta rovnováhy: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Viditelné vychýlení těžiště mimo základnu</a:t>
            </a:r>
            <a:endParaRPr lang="en-US" sz="1700" dirty="0"/>
          </a:p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Osa páteře obránce: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Musí zůstat vertikální po celou dobu strhávání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1063" y="855226"/>
            <a:ext cx="775097" cy="414099"/>
          </a:xfrm>
          <a:prstGeom prst="roundRect">
            <a:avLst>
              <a:gd name="adj" fmla="val 17875"/>
            </a:avLst>
          </a:prstGeom>
          <a:solidFill>
            <a:srgbClr val="48040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1013222" y="921306"/>
            <a:ext cx="510778" cy="281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ZÁVĚR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81063" y="1357432"/>
            <a:ext cx="4895374" cy="6119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Shrnutí a diskuse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1211461" y="2547580"/>
            <a:ext cx="12537877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Sebeobrana není jen o "nechat se udeřit do krytu" — je o aktivním převzetí kontroly skrze vychýlení. Obránce, který ovládá Kuzushi, nikdy nefunguje reaktivně. Přebírá iniciativu v okamžiku kontaktu.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81063" y="2299811"/>
            <a:ext cx="30480" cy="1200388"/>
          </a:xfrm>
          <a:prstGeom prst="rect">
            <a:avLst/>
          </a:prstGeom>
          <a:solidFill>
            <a:srgbClr val="F65F62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881063" y="3747968"/>
            <a:ext cx="12868275" cy="704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Klíčové téma dnešní lekce: </a:t>
            </a:r>
            <a:r>
              <a:rPr lang="en-US" sz="1700" b="1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integrace</a:t>
            </a: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 — blok a vychýlení jako jeden pohybový celek, ne dva oddělené kroky. Tuto plynulost lze vybudovat pouze systematickým drilem pod postupně narůstajícím tlakem.</a:t>
            </a:r>
            <a:endParaRPr lang="en-US" sz="17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1063" y="4700588"/>
            <a:ext cx="550664" cy="5506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81063" y="552652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1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81063" y="5964674"/>
            <a:ext cx="410587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 ovlivňuje balistická vesta vaši schopnost provést rotaci trupu pro vychýlení do strany? Co je třeba kompenzovat v technice?</a:t>
            </a:r>
            <a:endParaRPr lang="en-US" sz="17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62205" y="4700588"/>
            <a:ext cx="550664" cy="5506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62205" y="552652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2</a:t>
            </a:r>
            <a:endParaRPr lang="en-US" sz="1900" dirty="0"/>
          </a:p>
        </p:txBody>
      </p:sp>
      <p:sp>
        <p:nvSpPr>
          <p:cNvPr id="13" name="Text 9"/>
          <p:cNvSpPr/>
          <p:nvPr/>
        </p:nvSpPr>
        <p:spPr>
          <a:xfrm>
            <a:off x="5262205" y="5964674"/>
            <a:ext cx="4105870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Proč je vychýlení vpřed (ve směru útoku) pod stresem nejjednodušší na provedení? Jaká je role kognitivní zátěže v tomto rozhodnutí?</a:t>
            </a:r>
            <a:endParaRPr lang="en-US" sz="17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43348" y="4700588"/>
            <a:ext cx="550664" cy="55066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643348" y="5526524"/>
            <a:ext cx="2447687" cy="3059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E5E0D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Otázka 3</a:t>
            </a:r>
            <a:endParaRPr lang="en-US" sz="1900" dirty="0"/>
          </a:p>
        </p:txBody>
      </p:sp>
      <p:sp>
        <p:nvSpPr>
          <p:cNvPr id="16" name="Text 11"/>
          <p:cNvSpPr/>
          <p:nvPr/>
        </p:nvSpPr>
        <p:spPr>
          <a:xfrm>
            <a:off x="9643348" y="5964674"/>
            <a:ext cx="4105989" cy="14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E5E0DF"/>
                </a:solidFill>
                <a:latin typeface="Barlow" pitchFamily="34" charset="0"/>
                <a:ea typeface="Barlow" pitchFamily="34" charset="-122"/>
                <a:cs typeface="Barlow" pitchFamily="34" charset="-120"/>
              </a:rPr>
              <a:t>Jaká je role očního kontaktu během strhávání soupeře k zemi? Kdy je kontakt přínosný a kdy může obránce odvést pozornost od propriocepce?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DA68E-4647-05C2-7110-6813F27F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3E33CE01-B174-DE88-5703-AC22D200BDFC}"/>
              </a:ext>
            </a:extLst>
          </p:cNvPr>
          <p:cNvSpPr/>
          <p:nvPr/>
        </p:nvSpPr>
        <p:spPr>
          <a:xfrm>
            <a:off x="806198" y="1041385"/>
            <a:ext cx="12333333" cy="6146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Seznam</a:t>
            </a:r>
            <a:r>
              <a:rPr lang="en-US" sz="3100" dirty="0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 </a:t>
            </a:r>
            <a:r>
              <a:rPr lang="en-US" sz="3100" dirty="0" err="1">
                <a:solidFill>
                  <a:srgbClr val="FFFFFF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literatury</a:t>
            </a:r>
            <a:endParaRPr lang="en-US" sz="3100" dirty="0">
              <a:solidFill>
                <a:srgbClr val="FFFFFF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algn="l">
              <a:lnSpc>
                <a:spcPts val="3900"/>
              </a:lnSpc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457200" indent="-457200" algn="l">
              <a:lnSpc>
                <a:spcPts val="3900"/>
              </a:lnSpc>
              <a:buFont typeface="Arial" panose="020B0604020202020204" pitchFamily="34" charset="0"/>
              <a:buChar char="•"/>
            </a:pPr>
            <a:endParaRPr lang="en-US" sz="3100" dirty="0">
              <a:solidFill>
                <a:schemeClr val="bg1"/>
              </a:solidFill>
              <a:latin typeface="Barlow Medium" pitchFamily="34" charset="0"/>
              <a:ea typeface="Barlow Medium" pitchFamily="34" charset="-122"/>
              <a:cs typeface="Barlow Medium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K teorii boje zblízka. Praha: Karolinum, 2008. ISBN 978-80-2461-476-2.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FFFFFF"/>
              </a:solidFill>
              <a:latin typeface="Barlow Medium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rgbClr val="FFFFFF"/>
                </a:solidFill>
                <a:latin typeface="Barlow Medium" pitchFamily="34" charset="0"/>
              </a:rPr>
              <a:t>VÁGNER, Michal. 1. stupeň boje zblízka. Praha: 2008.</a:t>
            </a:r>
          </a:p>
          <a:p>
            <a:pPr marL="0" indent="0" algn="l">
              <a:lnSpc>
                <a:spcPts val="3900"/>
              </a:lnSpc>
              <a:buNone/>
            </a:pPr>
            <a:endParaRPr lang="en-US" sz="3100" dirty="0">
              <a:solidFill>
                <a:schemeClr val="bg1"/>
              </a:solidFill>
              <a:latin typeface="Barlow Medium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A3454BE-E814-65A9-CCC3-27C0C9128120}"/>
              </a:ext>
            </a:extLst>
          </p:cNvPr>
          <p:cNvSpPr/>
          <p:nvPr/>
        </p:nvSpPr>
        <p:spPr>
          <a:xfrm>
            <a:off x="7591544" y="2259568"/>
            <a:ext cx="199096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Barlow Medium" pitchFamily="34" charset="0"/>
                <a:ea typeface="Barlow Medium" pitchFamily="34" charset="-122"/>
                <a:cs typeface="Barlow Medium" pitchFamily="34" charset="-120"/>
              </a:rPr>
              <a:t>Otázky k diskusi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AB16F8-3345-25BF-313C-F46F54F2CC96}"/>
              </a:ext>
            </a:extLst>
          </p:cNvPr>
          <p:cNvSpPr/>
          <p:nvPr/>
        </p:nvSpPr>
        <p:spPr>
          <a:xfrm>
            <a:off x="7673697" y="2706886"/>
            <a:ext cx="238839" cy="2986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endParaRPr lang="en-US" sz="1850" dirty="0"/>
          </a:p>
        </p:txBody>
      </p:sp>
    </p:spTree>
    <p:extLst>
      <p:ext uri="{BB962C8B-B14F-4D97-AF65-F5344CB8AC3E}">
        <p14:creationId xmlns:p14="http://schemas.microsoft.com/office/powerpoint/2010/main" val="3745178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1342</Words>
  <Application>Microsoft Macintosh PowerPoint</Application>
  <PresentationFormat>Vlastní</PresentationFormat>
  <Paragraphs>136</Paragraphs>
  <Slides>12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Barlow</vt:lpstr>
      <vt:lpstr>Arial</vt:lpstr>
      <vt:lpstr>Barlow Medium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Vladan Oláh</cp:lastModifiedBy>
  <cp:revision>2</cp:revision>
  <dcterms:created xsi:type="dcterms:W3CDTF">2026-03-02T07:48:24Z</dcterms:created>
  <dcterms:modified xsi:type="dcterms:W3CDTF">2026-03-02T07:49:31Z</dcterms:modified>
</cp:coreProperties>
</file>