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5"/>
  </p:notesMasterIdLst>
  <p:sldIdLst>
    <p:sldId id="268" r:id="rId5"/>
    <p:sldId id="303" r:id="rId6"/>
    <p:sldId id="297" r:id="rId7"/>
    <p:sldId id="270" r:id="rId8"/>
    <p:sldId id="302" r:id="rId9"/>
    <p:sldId id="272" r:id="rId10"/>
    <p:sldId id="275" r:id="rId11"/>
    <p:sldId id="278" r:id="rId12"/>
    <p:sldId id="279" r:id="rId13"/>
    <p:sldId id="280" r:id="rId14"/>
    <p:sldId id="281" r:id="rId15"/>
    <p:sldId id="282" r:id="rId16"/>
    <p:sldId id="273" r:id="rId17"/>
    <p:sldId id="274" r:id="rId18"/>
    <p:sldId id="276" r:id="rId19"/>
    <p:sldId id="277" r:id="rId20"/>
    <p:sldId id="284" r:id="rId21"/>
    <p:sldId id="262" r:id="rId22"/>
    <p:sldId id="263" r:id="rId23"/>
    <p:sldId id="257" r:id="rId24"/>
    <p:sldId id="292" r:id="rId25"/>
    <p:sldId id="285" r:id="rId26"/>
    <p:sldId id="286" r:id="rId27"/>
    <p:sldId id="287" r:id="rId28"/>
    <p:sldId id="288" r:id="rId29"/>
    <p:sldId id="293" r:id="rId30"/>
    <p:sldId id="260" r:id="rId31"/>
    <p:sldId id="290" r:id="rId32"/>
    <p:sldId id="289" r:id="rId33"/>
    <p:sldId id="265" r:id="rId34"/>
    <p:sldId id="296" r:id="rId35"/>
    <p:sldId id="300" r:id="rId36"/>
    <p:sldId id="299" r:id="rId37"/>
    <p:sldId id="301" r:id="rId38"/>
    <p:sldId id="271" r:id="rId39"/>
    <p:sldId id="291" r:id="rId40"/>
    <p:sldId id="294" r:id="rId41"/>
    <p:sldId id="295" r:id="rId42"/>
    <p:sldId id="298" r:id="rId43"/>
    <p:sldId id="267" r:id="rId4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3746"/>
    <a:srgbClr val="D33745"/>
    <a:srgbClr val="00384F"/>
    <a:srgbClr val="384F00"/>
    <a:srgbClr val="D22D40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4708F2-DA00-4884-8067-3951426D7C21}" v="2" dt="2026-09-09T10:05:17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árka Vokounová" userId="f2c6e8c5-9870-4bc6-a895-e8205332939d" providerId="ADAL" clId="{9B7CC001-BAB7-43D7-BA9B-AE2ED69AFF2B}"/>
    <pc:docChg chg="undo custSel modSld">
      <pc:chgData name="Šárka Vokounová" userId="f2c6e8c5-9870-4bc6-a895-e8205332939d" providerId="ADAL" clId="{9B7CC001-BAB7-43D7-BA9B-AE2ED69AFF2B}" dt="2026-09-09T10:05:53.258" v="252" actId="14100"/>
      <pc:docMkLst>
        <pc:docMk/>
      </pc:docMkLst>
      <pc:sldChg chg="addSp delSp modSp mod">
        <pc:chgData name="Šárka Vokounová" userId="f2c6e8c5-9870-4bc6-a895-e8205332939d" providerId="ADAL" clId="{9B7CC001-BAB7-43D7-BA9B-AE2ED69AFF2B}" dt="2026-09-09T09:47:39.995" v="89" actId="1076"/>
        <pc:sldMkLst>
          <pc:docMk/>
          <pc:sldMk cId="2606190004" sldId="270"/>
        </pc:sldMkLst>
        <pc:picChg chg="del">
          <ac:chgData name="Šárka Vokounová" userId="f2c6e8c5-9870-4bc6-a895-e8205332939d" providerId="ADAL" clId="{9B7CC001-BAB7-43D7-BA9B-AE2ED69AFF2B}" dt="2026-09-09T09:39:35.655" v="31" actId="478"/>
          <ac:picMkLst>
            <pc:docMk/>
            <pc:sldMk cId="2606190004" sldId="270"/>
            <ac:picMk id="6" creationId="{47AA1876-3CAF-2260-ADC2-831437A1F277}"/>
          </ac:picMkLst>
        </pc:picChg>
        <pc:picChg chg="add del">
          <ac:chgData name="Šárka Vokounová" userId="f2c6e8c5-9870-4bc6-a895-e8205332939d" providerId="ADAL" clId="{9B7CC001-BAB7-43D7-BA9B-AE2ED69AFF2B}" dt="2026-09-09T09:39:39.652" v="33" actId="478"/>
          <ac:picMkLst>
            <pc:docMk/>
            <pc:sldMk cId="2606190004" sldId="270"/>
            <ac:picMk id="11" creationId="{84786C37-FCA2-D07E-DB48-280B0F88EDEF}"/>
          </ac:picMkLst>
        </pc:picChg>
        <pc:picChg chg="mod">
          <ac:chgData name="Šárka Vokounová" userId="f2c6e8c5-9870-4bc6-a895-e8205332939d" providerId="ADAL" clId="{9B7CC001-BAB7-43D7-BA9B-AE2ED69AFF2B}" dt="2026-09-09T09:47:39.995" v="89" actId="1076"/>
          <ac:picMkLst>
            <pc:docMk/>
            <pc:sldMk cId="2606190004" sldId="270"/>
            <ac:picMk id="12" creationId="{7184BF31-FF13-C0B0-8BDA-5D22F05EC8D9}"/>
          </ac:picMkLst>
        </pc:picChg>
        <pc:picChg chg="del">
          <ac:chgData name="Šárka Vokounová" userId="f2c6e8c5-9870-4bc6-a895-e8205332939d" providerId="ADAL" clId="{9B7CC001-BAB7-43D7-BA9B-AE2ED69AFF2B}" dt="2026-09-09T09:39:13.158" v="29" actId="478"/>
          <ac:picMkLst>
            <pc:docMk/>
            <pc:sldMk cId="2606190004" sldId="270"/>
            <ac:picMk id="15" creationId="{D355C56D-F4FA-AB9A-81E9-D248F4A7CCAD}"/>
          </ac:picMkLst>
        </pc:picChg>
        <pc:picChg chg="mod">
          <ac:chgData name="Šárka Vokounová" userId="f2c6e8c5-9870-4bc6-a895-e8205332939d" providerId="ADAL" clId="{9B7CC001-BAB7-43D7-BA9B-AE2ED69AFF2B}" dt="2026-09-09T09:47:37.032" v="88" actId="1076"/>
          <ac:picMkLst>
            <pc:docMk/>
            <pc:sldMk cId="2606190004" sldId="270"/>
            <ac:picMk id="17" creationId="{9E388938-962D-6136-9296-9434FD42B315}"/>
          </ac:picMkLst>
        </pc:picChg>
        <pc:picChg chg="add del mod">
          <ac:chgData name="Šárka Vokounová" userId="f2c6e8c5-9870-4bc6-a895-e8205332939d" providerId="ADAL" clId="{9B7CC001-BAB7-43D7-BA9B-AE2ED69AFF2B}" dt="2026-09-09T09:40:08.672" v="36" actId="478"/>
          <ac:picMkLst>
            <pc:docMk/>
            <pc:sldMk cId="2606190004" sldId="270"/>
            <ac:picMk id="20" creationId="{58579327-22D7-518B-1A73-663B160BD794}"/>
          </ac:picMkLst>
        </pc:picChg>
        <pc:picChg chg="add mod">
          <ac:chgData name="Šárka Vokounová" userId="f2c6e8c5-9870-4bc6-a895-e8205332939d" providerId="ADAL" clId="{9B7CC001-BAB7-43D7-BA9B-AE2ED69AFF2B}" dt="2026-09-09T09:40:54.541" v="43" actId="1076"/>
          <ac:picMkLst>
            <pc:docMk/>
            <pc:sldMk cId="2606190004" sldId="270"/>
            <ac:picMk id="22" creationId="{41D75FC1-476A-CDD7-E6FF-AEFF577B3342}"/>
          </ac:picMkLst>
        </pc:picChg>
        <pc:picChg chg="add mod ord">
          <ac:chgData name="Šárka Vokounová" userId="f2c6e8c5-9870-4bc6-a895-e8205332939d" providerId="ADAL" clId="{9B7CC001-BAB7-43D7-BA9B-AE2ED69AFF2B}" dt="2026-09-09T09:42:06.051" v="54" actId="167"/>
          <ac:picMkLst>
            <pc:docMk/>
            <pc:sldMk cId="2606190004" sldId="270"/>
            <ac:picMk id="25" creationId="{D2389358-9E61-8184-911B-5D2F23F14BEA}"/>
          </ac:picMkLst>
        </pc:picChg>
        <pc:picChg chg="add del mod">
          <ac:chgData name="Šárka Vokounová" userId="f2c6e8c5-9870-4bc6-a895-e8205332939d" providerId="ADAL" clId="{9B7CC001-BAB7-43D7-BA9B-AE2ED69AFF2B}" dt="2026-09-09T09:46:14.500" v="70" actId="478"/>
          <ac:picMkLst>
            <pc:docMk/>
            <pc:sldMk cId="2606190004" sldId="270"/>
            <ac:picMk id="28" creationId="{E952607C-9B58-742A-FFE1-36B9B78C31BF}"/>
          </ac:picMkLst>
        </pc:picChg>
        <pc:picChg chg="add del mod">
          <ac:chgData name="Šárka Vokounová" userId="f2c6e8c5-9870-4bc6-a895-e8205332939d" providerId="ADAL" clId="{9B7CC001-BAB7-43D7-BA9B-AE2ED69AFF2B}" dt="2026-09-09T09:47:26.830" v="86" actId="478"/>
          <ac:picMkLst>
            <pc:docMk/>
            <pc:sldMk cId="2606190004" sldId="270"/>
            <ac:picMk id="31" creationId="{3521BC66-4C25-EFCE-017C-3412F65874C3}"/>
          </ac:picMkLst>
        </pc:picChg>
        <pc:picChg chg="add mod">
          <ac:chgData name="Šárka Vokounová" userId="f2c6e8c5-9870-4bc6-a895-e8205332939d" providerId="ADAL" clId="{9B7CC001-BAB7-43D7-BA9B-AE2ED69AFF2B}" dt="2026-09-09T09:47:21.645" v="85" actId="1076"/>
          <ac:picMkLst>
            <pc:docMk/>
            <pc:sldMk cId="2606190004" sldId="270"/>
            <ac:picMk id="33" creationId="{887C1177-5846-420D-D4F4-AB23C16E2CF9}"/>
          </ac:picMkLst>
        </pc:picChg>
        <pc:cxnChg chg="mod ord">
          <ac:chgData name="Šárka Vokounová" userId="f2c6e8c5-9870-4bc6-a895-e8205332939d" providerId="ADAL" clId="{9B7CC001-BAB7-43D7-BA9B-AE2ED69AFF2B}" dt="2026-09-09T09:42:11.468" v="55" actId="166"/>
          <ac:cxnSpMkLst>
            <pc:docMk/>
            <pc:sldMk cId="2606190004" sldId="270"/>
            <ac:cxnSpMk id="14" creationId="{90A2DCC0-6D83-08D3-758C-E63D992D8645}"/>
          </ac:cxnSpMkLst>
        </pc:cxnChg>
        <pc:cxnChg chg="mod ord">
          <ac:chgData name="Šárka Vokounová" userId="f2c6e8c5-9870-4bc6-a895-e8205332939d" providerId="ADAL" clId="{9B7CC001-BAB7-43D7-BA9B-AE2ED69AFF2B}" dt="2026-09-09T09:46:41.808" v="77" actId="14100"/>
          <ac:cxnSpMkLst>
            <pc:docMk/>
            <pc:sldMk cId="2606190004" sldId="270"/>
            <ac:cxnSpMk id="19" creationId="{C1D6F6D8-688B-13C7-1346-E7C5E02121ED}"/>
          </ac:cxnSpMkLst>
        </pc:cxnChg>
        <pc:cxnChg chg="add mod">
          <ac:chgData name="Šárka Vokounová" userId="f2c6e8c5-9870-4bc6-a895-e8205332939d" providerId="ADAL" clId="{9B7CC001-BAB7-43D7-BA9B-AE2ED69AFF2B}" dt="2026-09-09T09:47:12.903" v="84" actId="1076"/>
          <ac:cxnSpMkLst>
            <pc:docMk/>
            <pc:sldMk cId="2606190004" sldId="270"/>
            <ac:cxnSpMk id="35" creationId="{6DE1A10E-F11B-9F0F-D1DC-60415E2F0014}"/>
          </ac:cxnSpMkLst>
        </pc:cxnChg>
      </pc:sldChg>
      <pc:sldChg chg="addSp modSp mod">
        <pc:chgData name="Šárka Vokounová" userId="f2c6e8c5-9870-4bc6-a895-e8205332939d" providerId="ADAL" clId="{9B7CC001-BAB7-43D7-BA9B-AE2ED69AFF2B}" dt="2026-09-09T10:02:03.464" v="229" actId="1076"/>
        <pc:sldMkLst>
          <pc:docMk/>
          <pc:sldMk cId="990079081" sldId="275"/>
        </pc:sldMkLst>
        <pc:picChg chg="mod ord">
          <ac:chgData name="Šárka Vokounová" userId="f2c6e8c5-9870-4bc6-a895-e8205332939d" providerId="ADAL" clId="{9B7CC001-BAB7-43D7-BA9B-AE2ED69AFF2B}" dt="2026-09-09T10:02:03.464" v="229" actId="1076"/>
          <ac:picMkLst>
            <pc:docMk/>
            <pc:sldMk cId="990079081" sldId="275"/>
            <ac:picMk id="6" creationId="{26296F60-F456-CB6A-A3BB-F822A7BD63B0}"/>
          </ac:picMkLst>
        </pc:picChg>
        <pc:picChg chg="add mod">
          <ac:chgData name="Šárka Vokounová" userId="f2c6e8c5-9870-4bc6-a895-e8205332939d" providerId="ADAL" clId="{9B7CC001-BAB7-43D7-BA9B-AE2ED69AFF2B}" dt="2026-09-09T10:01:52.844" v="226" actId="14100"/>
          <ac:picMkLst>
            <pc:docMk/>
            <pc:sldMk cId="990079081" sldId="275"/>
            <ac:picMk id="7" creationId="{56F0E00D-263D-482F-5BD9-B2A0B8A73108}"/>
          </ac:picMkLst>
        </pc:picChg>
      </pc:sldChg>
      <pc:sldChg chg="addSp delSp modSp mod">
        <pc:chgData name="Šárka Vokounová" userId="f2c6e8c5-9870-4bc6-a895-e8205332939d" providerId="ADAL" clId="{9B7CC001-BAB7-43D7-BA9B-AE2ED69AFF2B}" dt="2026-09-09T10:05:53.258" v="252" actId="14100"/>
        <pc:sldMkLst>
          <pc:docMk/>
          <pc:sldMk cId="4163560776" sldId="278"/>
        </pc:sldMkLst>
        <pc:picChg chg="add mod">
          <ac:chgData name="Šárka Vokounová" userId="f2c6e8c5-9870-4bc6-a895-e8205332939d" providerId="ADAL" clId="{9B7CC001-BAB7-43D7-BA9B-AE2ED69AFF2B}" dt="2026-09-09T10:05:01.135" v="242" actId="1076"/>
          <ac:picMkLst>
            <pc:docMk/>
            <pc:sldMk cId="4163560776" sldId="278"/>
            <ac:picMk id="5" creationId="{6E2ADC4E-F248-A000-5EE7-8DFAE8B3593B}"/>
          </ac:picMkLst>
        </pc:picChg>
        <pc:picChg chg="add mod">
          <ac:chgData name="Šárka Vokounová" userId="f2c6e8c5-9870-4bc6-a895-e8205332939d" providerId="ADAL" clId="{9B7CC001-BAB7-43D7-BA9B-AE2ED69AFF2B}" dt="2026-09-09T10:05:39.600" v="250" actId="14100"/>
          <ac:picMkLst>
            <pc:docMk/>
            <pc:sldMk cId="4163560776" sldId="278"/>
            <ac:picMk id="7" creationId="{EA00851C-C0AC-C7C9-97C0-4B92AB4226BE}"/>
          </ac:picMkLst>
        </pc:picChg>
        <pc:picChg chg="del">
          <ac:chgData name="Šárka Vokounová" userId="f2c6e8c5-9870-4bc6-a895-e8205332939d" providerId="ADAL" clId="{9B7CC001-BAB7-43D7-BA9B-AE2ED69AFF2B}" dt="2026-09-09T10:03:25.480" v="230" actId="478"/>
          <ac:picMkLst>
            <pc:docMk/>
            <pc:sldMk cId="4163560776" sldId="278"/>
            <ac:picMk id="10" creationId="{493E8F63-5F9F-E418-8353-6DBFB7B3DFD6}"/>
          </ac:picMkLst>
        </pc:picChg>
        <pc:cxnChg chg="add mod">
          <ac:chgData name="Šárka Vokounová" userId="f2c6e8c5-9870-4bc6-a895-e8205332939d" providerId="ADAL" clId="{9B7CC001-BAB7-43D7-BA9B-AE2ED69AFF2B}" dt="2026-09-09T10:05:53.258" v="252" actId="14100"/>
          <ac:cxnSpMkLst>
            <pc:docMk/>
            <pc:sldMk cId="4163560776" sldId="278"/>
            <ac:cxnSpMk id="8" creationId="{070E0B2A-48D4-9803-4676-CFC640CB2437}"/>
          </ac:cxnSpMkLst>
        </pc:cxnChg>
      </pc:sldChg>
      <pc:sldChg chg="addSp modSp mod">
        <pc:chgData name="Šárka Vokounová" userId="f2c6e8c5-9870-4bc6-a895-e8205332939d" providerId="ADAL" clId="{9B7CC001-BAB7-43D7-BA9B-AE2ED69AFF2B}" dt="2026-09-09T09:34:03.099" v="28" actId="1076"/>
        <pc:sldMkLst>
          <pc:docMk/>
          <pc:sldMk cId="1800800068" sldId="297"/>
        </pc:sldMkLst>
        <pc:spChg chg="mod">
          <ac:chgData name="Šárka Vokounová" userId="f2c6e8c5-9870-4bc6-a895-e8205332939d" providerId="ADAL" clId="{9B7CC001-BAB7-43D7-BA9B-AE2ED69AFF2B}" dt="2026-09-09T09:31:48.502" v="19" actId="20577"/>
          <ac:spMkLst>
            <pc:docMk/>
            <pc:sldMk cId="1800800068" sldId="297"/>
            <ac:spMk id="2" creationId="{266FB42E-31D8-2ECD-B334-6785F165E761}"/>
          </ac:spMkLst>
        </pc:spChg>
        <pc:picChg chg="add mod">
          <ac:chgData name="Šárka Vokounová" userId="f2c6e8c5-9870-4bc6-a895-e8205332939d" providerId="ADAL" clId="{9B7CC001-BAB7-43D7-BA9B-AE2ED69AFF2B}" dt="2026-09-09T09:34:03.099" v="28" actId="1076"/>
          <ac:picMkLst>
            <pc:docMk/>
            <pc:sldMk cId="1800800068" sldId="297"/>
            <ac:picMk id="4" creationId="{C8AAEF59-130D-81BB-768B-06DF9B1E566A}"/>
          </ac:picMkLst>
        </pc:picChg>
        <pc:picChg chg="mod">
          <ac:chgData name="Šárka Vokounová" userId="f2c6e8c5-9870-4bc6-a895-e8205332939d" providerId="ADAL" clId="{9B7CC001-BAB7-43D7-BA9B-AE2ED69AFF2B}" dt="2026-09-09T09:33:31.314" v="24" actId="1076"/>
          <ac:picMkLst>
            <pc:docMk/>
            <pc:sldMk cId="1800800068" sldId="297"/>
            <ac:picMk id="11" creationId="{AD6B9342-3787-82B5-B4C8-5E1B942C953A}"/>
          </ac:picMkLst>
        </pc:picChg>
      </pc:sldChg>
      <pc:sldChg chg="addSp modSp mod chgLayout">
        <pc:chgData name="Šárka Vokounová" userId="f2c6e8c5-9870-4bc6-a895-e8205332939d" providerId="ADAL" clId="{9B7CC001-BAB7-43D7-BA9B-AE2ED69AFF2B}" dt="2026-09-09T09:58:21.147" v="218" actId="14100"/>
        <pc:sldMkLst>
          <pc:docMk/>
          <pc:sldMk cId="42392335" sldId="302"/>
        </pc:sldMkLst>
        <pc:spChg chg="mod ord">
          <ac:chgData name="Šárka Vokounová" userId="f2c6e8c5-9870-4bc6-a895-e8205332939d" providerId="ADAL" clId="{9B7CC001-BAB7-43D7-BA9B-AE2ED69AFF2B}" dt="2026-09-09T09:51:12.602" v="101" actId="700"/>
          <ac:spMkLst>
            <pc:docMk/>
            <pc:sldMk cId="42392335" sldId="302"/>
            <ac:spMk id="2" creationId="{F891875F-45E4-744F-26E5-AA461466DC33}"/>
          </ac:spMkLst>
        </pc:spChg>
        <pc:spChg chg="add mod ord">
          <ac:chgData name="Šárka Vokounová" userId="f2c6e8c5-9870-4bc6-a895-e8205332939d" providerId="ADAL" clId="{9B7CC001-BAB7-43D7-BA9B-AE2ED69AFF2B}" dt="2026-09-09T09:58:21.147" v="218" actId="14100"/>
          <ac:spMkLst>
            <pc:docMk/>
            <pc:sldMk cId="42392335" sldId="302"/>
            <ac:spMk id="6" creationId="{084A798A-4BB5-8ABA-C758-44CA251A58E4}"/>
          </ac:spMkLst>
        </pc:spChg>
        <pc:picChg chg="mod">
          <ac:chgData name="Šárka Vokounová" userId="f2c6e8c5-9870-4bc6-a895-e8205332939d" providerId="ADAL" clId="{9B7CC001-BAB7-43D7-BA9B-AE2ED69AFF2B}" dt="2026-09-09T09:58:08.799" v="215" actId="1076"/>
          <ac:picMkLst>
            <pc:docMk/>
            <pc:sldMk cId="42392335" sldId="302"/>
            <ac:picMk id="4" creationId="{C632858D-851D-4D70-B917-E50D215285EB}"/>
          </ac:picMkLst>
        </pc:picChg>
        <pc:picChg chg="add mod">
          <ac:chgData name="Šárka Vokounová" userId="f2c6e8c5-9870-4bc6-a895-e8205332939d" providerId="ADAL" clId="{9B7CC001-BAB7-43D7-BA9B-AE2ED69AFF2B}" dt="2026-09-09T09:50:45.667" v="98" actId="14100"/>
          <ac:picMkLst>
            <pc:docMk/>
            <pc:sldMk cId="42392335" sldId="302"/>
            <ac:picMk id="5" creationId="{6E2008EA-2E57-3A29-1C12-7E73A9935F2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A2C30-C95E-478C-83EE-152CA75F7EC8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D1749-36DC-443E-A7C0-0D00833198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30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2E36465F-CD10-F6BD-9C48-D81B2D35F0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Zástupný text 3">
            <a:extLst>
              <a:ext uri="{FF2B5EF4-FFF2-40B4-BE49-F238E27FC236}">
                <a16:creationId xmlns:a16="http://schemas.microsoft.com/office/drawing/2014/main" id="{87F0B9C5-01DE-094E-2070-DD9CDCC97C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8347" y="3795931"/>
            <a:ext cx="7600088" cy="542925"/>
          </a:xfrm>
        </p:spPr>
        <p:txBody>
          <a:bodyPr>
            <a:normAutofit/>
          </a:bodyPr>
          <a:lstStyle>
            <a:lvl1pPr marL="0" indent="0">
              <a:buNone/>
              <a:defRPr sz="2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2800">
                <a:solidFill>
                  <a:schemeClr val="tx2"/>
                </a:solidFill>
                <a:latin typeface="Montserrat" pitchFamily="2" charset="-18"/>
                <a:cs typeface="Calibri"/>
              </a:rPr>
              <a:t>Vložte jméno a příjmení</a:t>
            </a:r>
            <a:endParaRPr lang="cs-CZ"/>
          </a:p>
        </p:txBody>
      </p:sp>
      <p:sp>
        <p:nvSpPr>
          <p:cNvPr id="6" name="Zástupný text 3">
            <a:extLst>
              <a:ext uri="{FF2B5EF4-FFF2-40B4-BE49-F238E27FC236}">
                <a16:creationId xmlns:a16="http://schemas.microsoft.com/office/drawing/2014/main" id="{AA4B3DE6-5F42-51C1-D539-4C33974BB8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114" y="1897253"/>
            <a:ext cx="8024959" cy="1335473"/>
          </a:xfrm>
        </p:spPr>
        <p:txBody>
          <a:bodyPr>
            <a:normAutofit/>
          </a:bodyPr>
          <a:lstStyle>
            <a:lvl1pPr marL="0" indent="0">
              <a:buNone/>
              <a:defRPr sz="3100" b="1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2800">
                <a:solidFill>
                  <a:schemeClr val="tx2"/>
                </a:solidFill>
                <a:latin typeface="Montserrat" pitchFamily="2" charset="-18"/>
                <a:cs typeface="Calibri"/>
              </a:rPr>
              <a:t>Vložte název akce</a:t>
            </a:r>
            <a:endParaRPr lang="cs-CZ"/>
          </a:p>
        </p:txBody>
      </p:sp>
      <p:sp>
        <p:nvSpPr>
          <p:cNvPr id="7" name="Zástupný text 3">
            <a:extLst>
              <a:ext uri="{FF2B5EF4-FFF2-40B4-BE49-F238E27FC236}">
                <a16:creationId xmlns:a16="http://schemas.microsoft.com/office/drawing/2014/main" id="{A7081B5B-8F53-CFA6-A628-0708D871C7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348" y="4502437"/>
            <a:ext cx="7600088" cy="5429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D33745"/>
                </a:solidFill>
                <a:latin typeface="Montserrat" panose="00000500000000000000" pitchFamily="2" charset="-18"/>
                <a:sym typeface="Symbol" panose="05050102010706020507" pitchFamily="18" charset="2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2800">
                <a:solidFill>
                  <a:schemeClr val="tx2"/>
                </a:solidFill>
                <a:latin typeface="Montserrat" pitchFamily="2" charset="-18"/>
                <a:cs typeface="Calibri"/>
              </a:rPr>
              <a:t>Vložte </a:t>
            </a:r>
            <a:r>
              <a:rPr lang="cs-CZ" sz="2400" b="0" i="0">
                <a:effectLst/>
                <a:latin typeface="-apple-system"/>
              </a:rPr>
              <a:t>| </a:t>
            </a:r>
            <a:r>
              <a:rPr lang="cs-CZ" sz="2800">
                <a:solidFill>
                  <a:schemeClr val="tx2"/>
                </a:solidFill>
                <a:latin typeface="Montserrat" pitchFamily="2" charset="-18"/>
                <a:cs typeface="Calibri"/>
              </a:rPr>
              <a:t>místo akce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2136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317F6D59-5AD1-76F1-C4B7-DA3BC2F00A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Zástupný text 3">
            <a:extLst>
              <a:ext uri="{FF2B5EF4-FFF2-40B4-BE49-F238E27FC236}">
                <a16:creationId xmlns:a16="http://schemas.microsoft.com/office/drawing/2014/main" id="{92C64466-A9FF-203A-D42C-4FC1687F9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8347" y="3795931"/>
            <a:ext cx="7600088" cy="542925"/>
          </a:xfrm>
        </p:spPr>
        <p:txBody>
          <a:bodyPr>
            <a:normAutofit/>
          </a:bodyPr>
          <a:lstStyle>
            <a:lvl1pPr marL="0" indent="0">
              <a:buNone/>
              <a:defRPr sz="2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2800">
                <a:solidFill>
                  <a:schemeClr val="tx2"/>
                </a:solidFill>
                <a:latin typeface="Montserrat" pitchFamily="2" charset="-18"/>
                <a:cs typeface="Calibri"/>
              </a:rPr>
              <a:t>Vložte jméno a příjmení</a:t>
            </a:r>
            <a:endParaRPr lang="cs-CZ"/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1D5D6B6A-61EA-DF0A-C000-7C7B5B22C8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114" y="1897253"/>
            <a:ext cx="8024959" cy="1335473"/>
          </a:xfrm>
        </p:spPr>
        <p:txBody>
          <a:bodyPr>
            <a:normAutofit/>
          </a:bodyPr>
          <a:lstStyle>
            <a:lvl1pPr marL="0" indent="0">
              <a:buNone/>
              <a:defRPr sz="3100" b="1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2800">
                <a:solidFill>
                  <a:schemeClr val="tx2"/>
                </a:solidFill>
                <a:latin typeface="Montserrat" pitchFamily="2" charset="-18"/>
                <a:cs typeface="Calibri"/>
              </a:rPr>
              <a:t>Vložte název akce</a:t>
            </a:r>
            <a:endParaRPr lang="cs-CZ"/>
          </a:p>
        </p:txBody>
      </p:sp>
      <p:sp>
        <p:nvSpPr>
          <p:cNvPr id="11" name="Zástupný text 3">
            <a:extLst>
              <a:ext uri="{FF2B5EF4-FFF2-40B4-BE49-F238E27FC236}">
                <a16:creationId xmlns:a16="http://schemas.microsoft.com/office/drawing/2014/main" id="{DF06C25C-9231-7E1B-63CA-C50111755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348" y="4502437"/>
            <a:ext cx="7600088" cy="5429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D33745"/>
                </a:solidFill>
                <a:latin typeface="Montserrat" panose="00000500000000000000" pitchFamily="2" charset="-18"/>
                <a:sym typeface="Symbol" panose="05050102010706020507" pitchFamily="18" charset="2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2800">
                <a:solidFill>
                  <a:schemeClr val="tx2"/>
                </a:solidFill>
                <a:latin typeface="Montserrat" pitchFamily="2" charset="-18"/>
                <a:cs typeface="Calibri"/>
              </a:rPr>
              <a:t>Vložte </a:t>
            </a:r>
            <a:r>
              <a:rPr lang="cs-CZ" sz="2400" b="0" i="0">
                <a:effectLst/>
                <a:latin typeface="-apple-system"/>
              </a:rPr>
              <a:t>| </a:t>
            </a:r>
            <a:r>
              <a:rPr lang="cs-CZ" sz="2800">
                <a:solidFill>
                  <a:schemeClr val="tx2"/>
                </a:solidFill>
                <a:latin typeface="Montserrat" pitchFamily="2" charset="-18"/>
                <a:cs typeface="Calibri"/>
              </a:rPr>
              <a:t>místo akce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2740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design&#10;&#10;Popis byl vytvořen automaticky se střední mírou spolehlivosti">
            <a:extLst>
              <a:ext uri="{FF2B5EF4-FFF2-40B4-BE49-F238E27FC236}">
                <a16:creationId xmlns:a16="http://schemas.microsoft.com/office/drawing/2014/main" id="{B3F60F15-B33C-E5A6-9AF7-8E6A6EE332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0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0DCFF3A-52EF-C851-2C18-D72B72322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CD8214-21B5-C5CD-4FF7-FC44FE583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7ECAD4-9A85-D638-10FE-BA64F0E3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FTVS | Jméno a Příjmení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15D2A9A-9459-24A1-AF80-263BAE49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5327-6098-4D5D-AFFB-BB258FB8B2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912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918B153F-67E7-EEAD-509C-77DB4F67F4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" y="0"/>
            <a:ext cx="12193432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509E393-5EE1-6F91-1FA5-EB4336CD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A4B72B5-6FD1-0C1F-6565-432809E4E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FF0E724-C1A5-6AE9-0473-96C78020D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DA79217-91CB-D47F-81C1-83E888C1F0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3E0A2C9-A788-664B-F30F-E72C231A9F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7FB9FC9-0196-EEA0-C2E7-60EC7C87C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9C92-093B-4B85-A320-4DC8D6D32663}" type="datetimeyyyy">
              <a:rPr lang="cs-CZ" smtClean="0"/>
              <a:t>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1490434-43DB-1A68-070F-154A9C156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FTVS | Jméno a Příjmení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05AE83F-5DF2-0641-8989-FA74F14D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5327-6098-4D5D-AFFB-BB258FB8B2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908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snímek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design&#10;&#10;Popis byl vytvořen automaticky se střední mírou spolehlivosti">
            <a:extLst>
              <a:ext uri="{FF2B5EF4-FFF2-40B4-BE49-F238E27FC236}">
                <a16:creationId xmlns:a16="http://schemas.microsoft.com/office/drawing/2014/main" id="{C3EC6E1D-21CB-B83B-199C-7039F173E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04"/>
          </a:xfrm>
          <a:prstGeom prst="rect">
            <a:avLst/>
          </a:prstGeom>
        </p:spPr>
      </p:pic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77FF2D9-0019-E770-5ED9-573E5A1D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FEFB9-6C8E-426A-B46D-BD24F678FA7B}" type="datetimeyyyy">
              <a:rPr lang="cs-CZ" smtClean="0"/>
              <a:t>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8430FB-66E3-F2A3-4F44-0840281E0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FTVS | Jméno a Příjmení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1194F27-9A92-7560-0599-A1E7E52F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5327-6098-4D5D-AFFB-BB258FB8B2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007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zakonč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design&#10;&#10;Popis byl vytvořen automaticky se střední mírou spolehlivosti">
            <a:extLst>
              <a:ext uri="{FF2B5EF4-FFF2-40B4-BE49-F238E27FC236}">
                <a16:creationId xmlns:a16="http://schemas.microsoft.com/office/drawing/2014/main" id="{29831EF9-62F6-F4C6-24A1-5618FC592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04"/>
          </a:xfrm>
          <a:prstGeom prst="rect">
            <a:avLst/>
          </a:prstGeom>
        </p:spPr>
      </p:pic>
      <p:pic>
        <p:nvPicPr>
          <p:cNvPr id="5" name="Obrázek 4" descr="Obsah obrázku text, Písmo, Grafika, grafický design&#10;&#10;Popis byl vytvořen automaticky">
            <a:extLst>
              <a:ext uri="{FF2B5EF4-FFF2-40B4-BE49-F238E27FC236}">
                <a16:creationId xmlns:a16="http://schemas.microsoft.com/office/drawing/2014/main" id="{5A8D9DC6-BA64-7A15-F413-775435E9E8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663" y="528292"/>
            <a:ext cx="4862370" cy="87982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4DFDF77D-3B47-18E1-BBC4-F475CCFFECBC}"/>
              </a:ext>
            </a:extLst>
          </p:cNvPr>
          <p:cNvSpPr txBox="1"/>
          <p:nvPr userDrawn="1"/>
        </p:nvSpPr>
        <p:spPr>
          <a:xfrm>
            <a:off x="1173192" y="2458529"/>
            <a:ext cx="2567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>
                <a:solidFill>
                  <a:schemeClr val="tx1">
                    <a:lumMod val="65000"/>
                    <a:lumOff val="35000"/>
                  </a:schemeClr>
                </a:solidFill>
              </a:rPr>
              <a:t>Vložte kontakt</a:t>
            </a:r>
          </a:p>
        </p:txBody>
      </p:sp>
    </p:spTree>
    <p:extLst>
      <p:ext uri="{BB962C8B-B14F-4D97-AF65-F5344CB8AC3E}">
        <p14:creationId xmlns:p14="http://schemas.microsoft.com/office/powerpoint/2010/main" val="217375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Zakončení obec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77FF2D9-0019-E770-5ED9-573E5A1D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0C80-2C49-4E5E-8003-7F2BAC3A217D}" type="datetimeyyyy">
              <a:rPr lang="cs-CZ" smtClean="0"/>
              <a:t>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8430FB-66E3-F2A3-4F44-0840281E0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FTVS | Jméno a Příjmení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1194F27-9A92-7560-0599-A1E7E52F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5327-6098-4D5D-AFFB-BB258FB8B26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 descr="Obsah obrázku text, snímek obrazovky, vzor, Obdélník&#10;&#10;Popis byl vytvořen automaticky">
            <a:extLst>
              <a:ext uri="{FF2B5EF4-FFF2-40B4-BE49-F238E27FC236}">
                <a16:creationId xmlns:a16="http://schemas.microsoft.com/office/drawing/2014/main" id="{4FFB963B-6216-6A1F-7E7C-8741276DF7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9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0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7B6210-774C-5DF9-A745-464293999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95A8EF3-6CE6-83A1-D017-4503AD820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4AE0BF5-BC6A-6287-63B4-2A95D4E2E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936CA-15EA-4CB0-B598-A60FD40F984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838C135-AD2C-E1ED-CA74-21B09E565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F4E392-26BB-4678-72ED-0A096AD79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8822B-325F-487D-B455-789DAA4D95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146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8D1D77-5478-3BA5-E577-01CBF8E67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F68375F-5803-9CAF-2370-35867A2E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E0834-F9BE-4D5B-B872-35243C7C0E34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FC2FCC-99DD-3EE7-BFFA-6D7A354D1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C39BD09-81D9-85F8-407F-CC47014E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1BD4-D841-4BE8-8CBC-DF1BDDC028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51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B0966B1-7F67-AADC-046D-21F520F6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2F0E626-F3D9-C7B4-066E-C8BCB6607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B824C86-74B2-4A0E-E9AC-B7D162E7E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defRPr>
            </a:lvl1pPr>
          </a:lstStyle>
          <a:p>
            <a:fld id="{4DC63E4D-F4DC-47E6-96AE-0978E89E5DC9}" type="datetimeyyyy">
              <a:rPr lang="cs-CZ" smtClean="0"/>
              <a:t>2026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B0D8DDB-E67A-C861-656E-753E14440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defRPr>
            </a:lvl1pPr>
          </a:lstStyle>
          <a:p>
            <a:r>
              <a:rPr lang="cs-CZ"/>
              <a:t>FTVS | Jméno a Příjmení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A11E179-7976-B9F9-A34B-0D7F05687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defRPr>
            </a:lvl1pPr>
          </a:lstStyle>
          <a:p>
            <a:fld id="{F8D75327-6098-4D5D-AFFB-BB258FB8B26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669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3" r:id="rId4"/>
    <p:sldLayoutId id="2147483655" r:id="rId5"/>
    <p:sldLayoutId id="2147483661" r:id="rId6"/>
    <p:sldLayoutId id="2147483664" r:id="rId7"/>
    <p:sldLayoutId id="2147483665" r:id="rId8"/>
    <p:sldLayoutId id="2147483666" r:id="rId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Montserrat" panose="00000500000000000000" pitchFamily="2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Montserrat" panose="00000500000000000000" pitchFamily="2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Montserrat" panose="00000500000000000000" pitchFamily="2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Montserrat" panose="00000500000000000000" pitchFamily="2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Montserrat" panose="00000500000000000000" pitchFamily="2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Montserrat" panose="00000500000000000000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unicz.sharepoint.com/sites/FTVS_Vzdelavani/SitePages/Outlook_App_0.Home.aspx" TargetMode="Externa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unicz.sharepoint.com/:b:/s/FTVS_Vokounov/EY8KUdGfFTZCogW12pUg7EIBG0zGjKk-DxLQRMqbZe_yeQ?e=sXjd2I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unicz.sharepoint.com/sites/FTVS_Vzdelavani/SitePages/Teams_app-Tymova_spoluprace-2.Sablony_pro_novy_tym.aspx" TargetMode="External"/><Relationship Id="rId2" Type="http://schemas.openxmlformats.org/officeDocument/2006/relationships/hyperlink" Target="https://cunicz.sharepoint.com/sites/FTVS_Vzdelavani/SitePages/Teams_app-Tymova_spoluprace-1e.Vytvoreni_noveho_tymu.aspx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upport.microsoft.com/cs-cz/topic/volba-typu-t%C3%BDmu-pro-spolupr%C3%A1ci-v-microsoft-teams-0a971053-d640-4555-9fd7-f785c2b99e67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hyperlink" Target="https://cunicz.sharepoint.com/sites/FTVS_Vzdelavani/SitePages/Teams_app-Tymova_spoluprace-13.Znacky_Tag_pro_osloveni_vice_clenu_najednou.aspx" TargetMode="External"/><Relationship Id="rId7" Type="http://schemas.openxmlformats.org/officeDocument/2006/relationships/image" Target="../media/image54.png"/><Relationship Id="rId2" Type="http://schemas.openxmlformats.org/officeDocument/2006/relationships/hyperlink" Target="https://cunicz.sharepoint.com/sites/FTVS_Vzdelavani/SitePages/Teams_app-Tymova_spoluprace-5.Vytvoreni_noveho_kanalu.aspx?web=1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unicz.sharepoint.com/sites/FTVS_Vzdelavani/SitePages/Teams_app-Tymova_spoluprace-15.Vytvoreni_nove_karty_s_nastroji.aspx" TargetMode="External"/><Relationship Id="rId5" Type="http://schemas.openxmlformats.org/officeDocument/2006/relationships/hyperlink" Target="https://cunicz.sharepoint.com/sites/FTVS_Vzdelavani/SitePages/Teams_app-Osobni_nastaveni_teams-2.Uzivatelske_nastaveni_oznameni.aspx" TargetMode="External"/><Relationship Id="rId4" Type="http://schemas.openxmlformats.org/officeDocument/2006/relationships/hyperlink" Target="https://cunicz.sharepoint.com/sites/FTVS_Vzdelavani/SitePages/Teams_app-Tymova_spoluprace-6e.Vytvoreni_noveho_prispevku.aspx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mp"/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A1384ACD-8F6A-644F-26A5-70721D69B9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347" y="5058990"/>
            <a:ext cx="7600088" cy="542925"/>
          </a:xfrm>
        </p:spPr>
        <p:txBody>
          <a:bodyPr>
            <a:normAutofit fontScale="55000" lnSpcReduction="20000"/>
          </a:bodyPr>
          <a:lstStyle/>
          <a:p>
            <a:r>
              <a:rPr lang="cs-CZ" dirty="0"/>
              <a:t>Šárka Vokounová</a:t>
            </a:r>
          </a:p>
          <a:p>
            <a:r>
              <a:rPr lang="cs-CZ" dirty="0"/>
              <a:t>sarka.vokounova@ftvs.cuni.cz</a:t>
            </a:r>
          </a:p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10A78C8-86D0-9D26-0B42-EBDEB31F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347" y="5714223"/>
            <a:ext cx="7600088" cy="542925"/>
          </a:xfrm>
        </p:spPr>
        <p:txBody>
          <a:bodyPr/>
          <a:lstStyle/>
          <a:p>
            <a:r>
              <a:rPr lang="cs-CZ" sz="1400" dirty="0"/>
              <a:t>© </a:t>
            </a:r>
            <a:r>
              <a:rPr lang="cs-CZ" sz="1400"/>
              <a:t>FTVS UK</a:t>
            </a:r>
            <a:endParaRPr lang="cs-CZ" sz="1400" dirty="0"/>
          </a:p>
          <a:p>
            <a:endParaRPr lang="cs-CZ" dirty="0"/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3CBE3F7A-F558-0B6E-3B1E-A227597E792A}"/>
              </a:ext>
            </a:extLst>
          </p:cNvPr>
          <p:cNvGrpSpPr/>
          <p:nvPr/>
        </p:nvGrpSpPr>
        <p:grpSpPr>
          <a:xfrm>
            <a:off x="3229610" y="739686"/>
            <a:ext cx="4838700" cy="4495800"/>
            <a:chOff x="3676650" y="749846"/>
            <a:chExt cx="4838700" cy="4495800"/>
          </a:xfrm>
        </p:grpSpPr>
        <p:pic>
          <p:nvPicPr>
            <p:cNvPr id="11" name="Obrázek 10" descr="Obsah obrázku snímek obrazovky, Barevnost&#10;&#10;Obsah vygenerovaný umělou inteligencí může být nesprávný.">
              <a:extLst>
                <a:ext uri="{FF2B5EF4-FFF2-40B4-BE49-F238E27FC236}">
                  <a16:creationId xmlns:a16="http://schemas.microsoft.com/office/drawing/2014/main" id="{E67D7ED4-E69F-BC34-AA2D-EBC8A8AE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6650" y="749846"/>
              <a:ext cx="4838700" cy="4495800"/>
            </a:xfrm>
            <a:prstGeom prst="rect">
              <a:avLst/>
            </a:prstGeom>
          </p:spPr>
        </p:pic>
        <p:pic>
          <p:nvPicPr>
            <p:cNvPr id="6" name="Obrázek 5" descr="Obsah obrázku Grafika, snímek obrazovky, grafický design, kreativita&#10;&#10;Obsah vygenerovaný umělou inteligencí může být nesprávný.">
              <a:extLst>
                <a:ext uri="{FF2B5EF4-FFF2-40B4-BE49-F238E27FC236}">
                  <a16:creationId xmlns:a16="http://schemas.microsoft.com/office/drawing/2014/main" id="{1B46BEC7-F544-F650-6918-06A43E78A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1871" y="1334715"/>
              <a:ext cx="3733800" cy="3724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3697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8BF055-9144-9158-3749-AECD2B5A6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Obsah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DB1948-F4A2-05A1-3DD8-AC901B534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50462" cy="4351338"/>
          </a:xfrm>
        </p:spPr>
        <p:txBody>
          <a:bodyPr/>
          <a:lstStyle/>
          <a:p>
            <a:r>
              <a:rPr lang="cs-CZ" sz="2000" dirty="0"/>
              <a:t>Úvod do pracovního prostředí M365 a MS Teams </a:t>
            </a:r>
          </a:p>
          <a:p>
            <a:r>
              <a:rPr lang="cs-CZ" sz="2000" dirty="0"/>
              <a:t>Založení a správa týmů v MS Teams, napojení na SIS </a:t>
            </a:r>
          </a:p>
          <a:p>
            <a:r>
              <a:rPr lang="cs-CZ" sz="2000" dirty="0"/>
              <a:t>Komunikace a spolupráce v MS Teams (chat, videohovory, sdílení souborů) </a:t>
            </a:r>
          </a:p>
          <a:p>
            <a:r>
              <a:rPr lang="cs-CZ" sz="2000" dirty="0"/>
              <a:t>Využití MS Teams pro organizaci výuky (plánování schůzek, zadávání úkolů) </a:t>
            </a:r>
          </a:p>
          <a:p>
            <a:r>
              <a:rPr lang="cs-CZ" sz="2000" dirty="0"/>
              <a:t>Integrace dalších nástrojů M365 s MS Teams (OneNote, SharePoint, </a:t>
            </a:r>
            <a:r>
              <a:rPr lang="cs-CZ" sz="2000" dirty="0" err="1"/>
              <a:t>Planner</a:t>
            </a:r>
            <a:r>
              <a:rPr lang="cs-CZ" sz="2000" dirty="0"/>
              <a:t>, Booking) </a:t>
            </a:r>
          </a:p>
          <a:p>
            <a:endParaRPr lang="cs-CZ" dirty="0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0FF75CF4-601E-53CE-DD86-DEA4ED65E4F3}"/>
              </a:ext>
            </a:extLst>
          </p:cNvPr>
          <p:cNvGrpSpPr/>
          <p:nvPr/>
        </p:nvGrpSpPr>
        <p:grpSpPr>
          <a:xfrm>
            <a:off x="8340652" y="1690688"/>
            <a:ext cx="2276548" cy="3826847"/>
            <a:chOff x="7842812" y="1690688"/>
            <a:chExt cx="2276548" cy="3826847"/>
          </a:xfrm>
        </p:grpSpPr>
        <p:pic>
          <p:nvPicPr>
            <p:cNvPr id="4" name="Obrázek 3" descr="Obsah obrázku Grafika, snímek obrazovky, Barevnost, Elektricky modrá&#10;&#10;Obsah vygenerovaný umělou inteligencí může být nesprávný.">
              <a:extLst>
                <a:ext uri="{FF2B5EF4-FFF2-40B4-BE49-F238E27FC236}">
                  <a16:creationId xmlns:a16="http://schemas.microsoft.com/office/drawing/2014/main" id="{6B631D0C-37E6-45B8-35B0-0345C943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2578" y="3760129"/>
              <a:ext cx="876448" cy="876448"/>
            </a:xfrm>
            <a:prstGeom prst="rect">
              <a:avLst/>
            </a:prstGeom>
          </p:spPr>
        </p:pic>
        <p:pic>
          <p:nvPicPr>
            <p:cNvPr id="5" name="Obrázek 4" descr="Obsah obrázku snímek obrazovky, nachový, fialka, Grafika&#10;&#10;Obsah vygenerovaný umělou inteligencí může být nesprávný.">
              <a:extLst>
                <a:ext uri="{FF2B5EF4-FFF2-40B4-BE49-F238E27FC236}">
                  <a16:creationId xmlns:a16="http://schemas.microsoft.com/office/drawing/2014/main" id="{FC92B7CA-157B-3856-29F9-7A62D59E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2812" y="4529759"/>
              <a:ext cx="987776" cy="987776"/>
            </a:xfrm>
            <a:prstGeom prst="rect">
              <a:avLst/>
            </a:prstGeom>
          </p:spPr>
        </p:pic>
        <p:pic>
          <p:nvPicPr>
            <p:cNvPr id="6" name="Obrázek 5" descr="Obsah obrázku snímek obrazovky, kruh, Elektricky modrá&#10;&#10;Obsah vygenerovaný umělou inteligencí může být nesprávný.">
              <a:extLst>
                <a:ext uri="{FF2B5EF4-FFF2-40B4-BE49-F238E27FC236}">
                  <a16:creationId xmlns:a16="http://schemas.microsoft.com/office/drawing/2014/main" id="{0F46DE61-B7BF-213D-1B3C-8FF0E6E28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4140" y="1690688"/>
              <a:ext cx="876448" cy="876448"/>
            </a:xfrm>
            <a:prstGeom prst="rect">
              <a:avLst/>
            </a:prstGeom>
          </p:spPr>
        </p:pic>
        <p:pic>
          <p:nvPicPr>
            <p:cNvPr id="7" name="Obrázek 6" descr="Obsah obrázku Grafika, snímek obrazovky, Barevnost, kruh&#10;&#10;Obsah vygenerovaný umělou inteligencí může být nesprávný.">
              <a:extLst>
                <a:ext uri="{FF2B5EF4-FFF2-40B4-BE49-F238E27FC236}">
                  <a16:creationId xmlns:a16="http://schemas.microsoft.com/office/drawing/2014/main" id="{FC0E86DD-5D62-E1CF-F0ED-78190717D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1584" y="2567136"/>
              <a:ext cx="987776" cy="987776"/>
            </a:xfrm>
            <a:prstGeom prst="rect">
              <a:avLst/>
            </a:prstGeom>
          </p:spPr>
        </p:pic>
        <p:pic>
          <p:nvPicPr>
            <p:cNvPr id="8" name="Obrázek 7" descr="Obsah obrázku Elektricky modrá, snímek obrazovky, symbol, Grafika&#10;&#10;Obsah vygenerovaný umělou inteligencí může být nesprávný.">
              <a:extLst>
                <a:ext uri="{FF2B5EF4-FFF2-40B4-BE49-F238E27FC236}">
                  <a16:creationId xmlns:a16="http://schemas.microsoft.com/office/drawing/2014/main" id="{2D6FCFC1-4564-1920-C149-4C5D52C55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476" y="3061024"/>
              <a:ext cx="987776" cy="9877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3966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6FB42E-31D8-2ECD-B334-6785F165E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6955"/>
          </a:xfrm>
        </p:spPr>
        <p:txBody>
          <a:bodyPr>
            <a:normAutofit/>
          </a:bodyPr>
          <a:lstStyle/>
          <a:p>
            <a:r>
              <a:rPr lang="cs-CZ" sz="4000" dirty="0"/>
              <a:t>Často se měnící rozhraní Microsoft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D6B9342-3787-82B5-B4C8-5E1B942C9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32" y="1328419"/>
            <a:ext cx="4592706" cy="2872105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C8AAEF59-130D-81BB-768B-06DF9B1E5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842" y="2561272"/>
            <a:ext cx="6142769" cy="393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800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36D288-7662-12A3-6D65-D6EB3732D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M365 na FTVS UK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E979014-60A9-E379-9209-22FC67946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cs-CZ" dirty="0"/>
              <a:t>Nejčastější licence - A1, </a:t>
            </a:r>
            <a:r>
              <a:rPr lang="cs-CZ" b="1" dirty="0"/>
              <a:t>A3</a:t>
            </a:r>
            <a:r>
              <a:rPr lang="cs-CZ" dirty="0"/>
              <a:t>, A5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faculty</a:t>
            </a:r>
            <a:r>
              <a:rPr lang="cs-CZ" dirty="0"/>
              <a:t> (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students</a:t>
            </a:r>
            <a:r>
              <a:rPr lang="cs-CZ" dirty="0"/>
              <a:t>)</a:t>
            </a:r>
          </a:p>
          <a:p>
            <a:r>
              <a:rPr lang="cs-CZ" dirty="0"/>
              <a:t>office.com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A62B7A-3AA6-4194-D367-E81D379D1D0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184BF31-FF13-C0B0-8BDA-5D22F05EC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137" y="2936617"/>
            <a:ext cx="1859278" cy="289059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9E388938-962D-6136-9296-9434FD42B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879" y="2936617"/>
            <a:ext cx="3910521" cy="2737365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24DE9E8-621C-EF00-28F5-DCF51642DA86}"/>
              </a:ext>
            </a:extLst>
          </p:cNvPr>
          <p:cNvSpPr txBox="1"/>
          <p:nvPr/>
        </p:nvSpPr>
        <p:spPr>
          <a:xfrm>
            <a:off x="5150056" y="2448706"/>
            <a:ext cx="11759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zaměstnanci,</a:t>
            </a:r>
            <a:b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</a:b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studenti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C1194B0-7E7D-EC74-56DE-EE7B0DC1555E}"/>
              </a:ext>
            </a:extLst>
          </p:cNvPr>
          <p:cNvSpPr txBox="1"/>
          <p:nvPr/>
        </p:nvSpPr>
        <p:spPr>
          <a:xfrm>
            <a:off x="3526705" y="2448706"/>
            <a:ext cx="15103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DPP nebo bez PC,</a:t>
            </a:r>
            <a:b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</a:b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celoživotní </a:t>
            </a:r>
            <a:r>
              <a:rPr lang="cs-CZ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vzděl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.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18FB429-9445-27BB-457A-F24CD8D57178}"/>
              </a:ext>
            </a:extLst>
          </p:cNvPr>
          <p:cNvSpPr txBox="1"/>
          <p:nvPr/>
        </p:nvSpPr>
        <p:spPr>
          <a:xfrm>
            <a:off x="6274343" y="2448706"/>
            <a:ext cx="6810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vedení</a:t>
            </a: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D1CDA58C-630A-C479-C6E8-0E19D0421F44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4281856" y="2267971"/>
            <a:ext cx="625359" cy="180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49AE758D-18E3-29D5-F36A-934D3E778F97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5623119" y="2269319"/>
            <a:ext cx="114930" cy="1793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E30C1BD2-6E9D-A08B-1015-0EAC5DE82D65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6298719" y="2267971"/>
            <a:ext cx="316137" cy="180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ázek 21">
            <a:extLst>
              <a:ext uri="{FF2B5EF4-FFF2-40B4-BE49-F238E27FC236}">
                <a16:creationId xmlns:a16="http://schemas.microsoft.com/office/drawing/2014/main" id="{41D75FC1-476A-CDD7-E6FF-AEFF577B3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35" y="3125585"/>
            <a:ext cx="2039691" cy="3051378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D2389358-9E61-8184-911B-5D2F23F14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8810" y="3976645"/>
            <a:ext cx="2476863" cy="1583196"/>
          </a:xfrm>
          <a:prstGeom prst="rect">
            <a:avLst/>
          </a:prstGeom>
        </p:spPr>
      </p:pic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90A2DCC0-6D83-08D3-758C-E63D992D8645}"/>
              </a:ext>
            </a:extLst>
          </p:cNvPr>
          <p:cNvCxnSpPr>
            <a:cxnSpLocks/>
          </p:cNvCxnSpPr>
          <p:nvPr/>
        </p:nvCxnSpPr>
        <p:spPr>
          <a:xfrm>
            <a:off x="2388680" y="3429000"/>
            <a:ext cx="1924071" cy="175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Obrázek 32">
            <a:extLst>
              <a:ext uri="{FF2B5EF4-FFF2-40B4-BE49-F238E27FC236}">
                <a16:creationId xmlns:a16="http://schemas.microsoft.com/office/drawing/2014/main" id="{887C1177-5846-420D-D4F4-AB23C16E2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4942" y="5623989"/>
            <a:ext cx="1775185" cy="935715"/>
          </a:xfrm>
          <a:prstGeom prst="rect">
            <a:avLst/>
          </a:prstGeom>
        </p:spPr>
      </p:pic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C1D6F6D8-688B-13C7-1346-E7C5E02121ED}"/>
              </a:ext>
            </a:extLst>
          </p:cNvPr>
          <p:cNvCxnSpPr>
            <a:cxnSpLocks/>
          </p:cNvCxnSpPr>
          <p:nvPr/>
        </p:nvCxnSpPr>
        <p:spPr>
          <a:xfrm flipH="1">
            <a:off x="4086225" y="5337945"/>
            <a:ext cx="389213" cy="565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6DE1A10E-F11B-9F0F-D1DC-60415E2F0014}"/>
              </a:ext>
            </a:extLst>
          </p:cNvPr>
          <p:cNvCxnSpPr>
            <a:cxnSpLocks/>
          </p:cNvCxnSpPr>
          <p:nvPr/>
        </p:nvCxnSpPr>
        <p:spPr>
          <a:xfrm flipH="1">
            <a:off x="3654243" y="6071054"/>
            <a:ext cx="77732" cy="131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19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91875F-45E4-744F-26E5-AA461466D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Nastavení Windows - Účty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84A798A-4BB5-8ABA-C758-44CA251A5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33750"/>
            <a:ext cx="3448050" cy="2520188"/>
          </a:xfrm>
        </p:spPr>
        <p:txBody>
          <a:bodyPr>
            <a:normAutofit/>
          </a:bodyPr>
          <a:lstStyle/>
          <a:p>
            <a:r>
              <a:rPr lang="cs-CZ" sz="2000" dirty="0"/>
              <a:t>Pokud máte v soukromém PC nastaven školní účet, PC podléhá pravidlům centrální správy FTVS.</a:t>
            </a:r>
          </a:p>
        </p:txBody>
      </p:sp>
      <p:pic>
        <p:nvPicPr>
          <p:cNvPr id="4" name="Obrázek 3" descr="Obsah obrázku text, snímek obrazovky, software, Písmo&#10;&#10;Popis byl vytvořen automaticky">
            <a:extLst>
              <a:ext uri="{FF2B5EF4-FFF2-40B4-BE49-F238E27FC236}">
                <a16:creationId xmlns:a16="http://schemas.microsoft.com/office/drawing/2014/main" id="{C632858D-851D-4D70-B917-E50D21528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945" y="3015487"/>
            <a:ext cx="5472379" cy="324338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E2008EA-2E57-3A29-1C12-7E73A9935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11252"/>
            <a:ext cx="5159477" cy="108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DDFCF7-DEC0-528E-1753-629AEB401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Limity – co byste o svém účtu M365 měli vědět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33F6B9-A73A-BD37-4E7F-DEA121046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Jak je velký</a:t>
            </a:r>
          </a:p>
          <a:p>
            <a:pPr lvl="1"/>
            <a:r>
              <a:rPr lang="cs-CZ" dirty="0"/>
              <a:t>Mailbox -  technické maximum je 100 GB</a:t>
            </a:r>
          </a:p>
          <a:p>
            <a:pPr lvl="1"/>
            <a:r>
              <a:rPr lang="cs-CZ" dirty="0" err="1"/>
              <a:t>OneDrive</a:t>
            </a:r>
            <a:r>
              <a:rPr lang="cs-CZ" dirty="0"/>
              <a:t> - technické maximum je 5 TB</a:t>
            </a:r>
          </a:p>
          <a:p>
            <a:r>
              <a:rPr lang="cs-CZ" dirty="0"/>
              <a:t>Nastavení se může podle fakulty lišit, zatím většinou pracovníci nejsou omezeni</a:t>
            </a:r>
          </a:p>
          <a:p>
            <a:r>
              <a:rPr lang="cs-CZ" sz="1800" dirty="0"/>
              <a:t>Velikost studentské e-mailové schránky je 15 GB. </a:t>
            </a:r>
          </a:p>
          <a:p>
            <a:r>
              <a:rPr lang="cs-CZ" sz="1800" dirty="0"/>
              <a:t>K tomu je možné připočítat dalších 40 GB, které jsou dostupné v rámci celého účtu Microsoft 365 (např. pro </a:t>
            </a:r>
            <a:r>
              <a:rPr lang="cs-CZ" sz="1800" dirty="0" err="1"/>
              <a:t>OneDrive</a:t>
            </a:r>
            <a:r>
              <a:rPr lang="cs-CZ" sz="1800" dirty="0"/>
              <a:t> nebo jiné služby). </a:t>
            </a:r>
          </a:p>
          <a:p>
            <a:r>
              <a:rPr lang="cs-CZ" sz="1800" dirty="0"/>
              <a:t>Limit pro odesílání a příjem jednotlivých zpráv je 25 MB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EDF8227-1665-CBB5-9AE6-8102806E594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7476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73D48B-B3AE-08D1-DBEE-859D094E2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Zaplnění mailboxu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C51833B-9079-047D-994B-ECC02CB5D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600" dirty="0"/>
              <a:t>Outlook (online) – ozubené kolo vpravo nahoře – Účty – Úložiště</a:t>
            </a:r>
          </a:p>
          <a:p>
            <a:pPr lvl="2"/>
            <a:endParaRPr lang="cs-CZ" dirty="0"/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E8982C-D248-2648-E055-716665B8186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6F0E00D-263D-482F-5BD9-B2A0B8A73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54" y="2287557"/>
            <a:ext cx="7577629" cy="169389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6296F60-F456-CB6A-A3BB-F822A7BD6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787028"/>
            <a:ext cx="4714876" cy="28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79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CD3CF7-708E-1396-10F3-FEA38E28E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Zaplnění </a:t>
            </a:r>
            <a:r>
              <a:rPr lang="cs-CZ" dirty="0" err="1"/>
              <a:t>OneDrivu</a:t>
            </a: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A4ED1B-596E-BEB5-BA0B-66BB8EC94C2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C7D59A10-F266-31F5-7125-16BB80D75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600" dirty="0"/>
              <a:t>office.com levé menu - Aplikace – </a:t>
            </a:r>
            <a:r>
              <a:rPr lang="cs-CZ" sz="1600" dirty="0" err="1"/>
              <a:t>OneDrive</a:t>
            </a:r>
            <a:r>
              <a:rPr lang="cs-CZ" sz="1600" dirty="0"/>
              <a:t> – ozubené kolo vpravo nahoře – Nastavení </a:t>
            </a:r>
            <a:r>
              <a:rPr lang="cs-CZ" sz="1600" dirty="0" err="1"/>
              <a:t>OneDrivu</a:t>
            </a:r>
            <a:r>
              <a:rPr lang="cs-CZ" sz="1600" dirty="0"/>
              <a:t> – Další nastavení – Metrika úložiště</a:t>
            </a:r>
          </a:p>
          <a:p>
            <a:pPr lvl="2"/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E2ADC4E-F248-A000-5EE7-8DFAE8B35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04" y="2855913"/>
            <a:ext cx="4504460" cy="33210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A00851C-C0AC-C7C9-97C0-4B92AB422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565" y="2384995"/>
            <a:ext cx="5173970" cy="843980"/>
          </a:xfrm>
          <a:prstGeom prst="rect">
            <a:avLst/>
          </a:prstGeom>
        </p:spPr>
      </p:pic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070E0B2A-48D4-9803-4676-CFC640CB2437}"/>
              </a:ext>
            </a:extLst>
          </p:cNvPr>
          <p:cNvCxnSpPr>
            <a:cxnSpLocks/>
          </p:cNvCxnSpPr>
          <p:nvPr/>
        </p:nvCxnSpPr>
        <p:spPr>
          <a:xfrm flipV="1">
            <a:off x="5429250" y="3028950"/>
            <a:ext cx="2809875" cy="476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560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03D221-0E40-793F-5E89-FA9B7D13C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Při odchodu z UK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D1DB25-A557-DF82-96FB-E97E9E81D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 účet přijdete den po ukončení pracovní smlouvy</a:t>
            </a:r>
          </a:p>
          <a:p>
            <a:r>
              <a:rPr lang="cs-CZ" dirty="0"/>
              <a:t>Osobní email lze přeposílat se souhlasem odcházejícího zaměstnance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237AC6C-99D5-7508-1208-59724582098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3457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35D92A-CAA3-F72D-614A-0519C36C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Outlook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45B6E5-EB7E-3267-6118-E360BFBB690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  <p:pic>
        <p:nvPicPr>
          <p:cNvPr id="15" name="Zástupný obsah 14">
            <a:extLst>
              <a:ext uri="{FF2B5EF4-FFF2-40B4-BE49-F238E27FC236}">
                <a16:creationId xmlns:a16="http://schemas.microsoft.com/office/drawing/2014/main" id="{0607B974-86C5-8781-A3C9-436C3C7A8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3280" y="1646238"/>
            <a:ext cx="5936112" cy="3792516"/>
          </a:xfr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6D398559-AA4F-FA21-E673-AEB282B7D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85" y="1622743"/>
            <a:ext cx="2391109" cy="3848637"/>
          </a:xfrm>
          <a:prstGeom prst="rect">
            <a:avLst/>
          </a:prstGeom>
        </p:spPr>
      </p:pic>
      <p:sp>
        <p:nvSpPr>
          <p:cNvPr id="13" name="Ovál 12">
            <a:extLst>
              <a:ext uri="{FF2B5EF4-FFF2-40B4-BE49-F238E27FC236}">
                <a16:creationId xmlns:a16="http://schemas.microsoft.com/office/drawing/2014/main" id="{7CD7FA48-5509-DAF1-1197-1AAD7F55084A}"/>
              </a:ext>
            </a:extLst>
          </p:cNvPr>
          <p:cNvSpPr/>
          <p:nvPr/>
        </p:nvSpPr>
        <p:spPr>
          <a:xfrm>
            <a:off x="1137920" y="4734560"/>
            <a:ext cx="1412240" cy="508000"/>
          </a:xfrm>
          <a:prstGeom prst="ellipse">
            <a:avLst/>
          </a:prstGeom>
          <a:noFill/>
          <a:ln w="28575">
            <a:solidFill>
              <a:srgbClr val="D437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6DE015D0-D627-A86A-3133-0C300ADC0013}"/>
              </a:ext>
            </a:extLst>
          </p:cNvPr>
          <p:cNvSpPr/>
          <p:nvPr/>
        </p:nvSpPr>
        <p:spPr>
          <a:xfrm>
            <a:off x="9177152" y="2326640"/>
            <a:ext cx="1412240" cy="508000"/>
          </a:xfrm>
          <a:prstGeom prst="ellipse">
            <a:avLst/>
          </a:prstGeom>
          <a:noFill/>
          <a:ln w="28575">
            <a:solidFill>
              <a:srgbClr val="D437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E3D69ED-07FF-E9FF-161B-8188F4AA8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6231" y="871035"/>
            <a:ext cx="1590897" cy="381053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C40E9EE-C426-8826-4A7C-79A265C5C94B}"/>
              </a:ext>
            </a:extLst>
          </p:cNvPr>
          <p:cNvSpPr txBox="1"/>
          <p:nvPr/>
        </p:nvSpPr>
        <p:spPr>
          <a:xfrm>
            <a:off x="6035039" y="895165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Montserrat" panose="00000500000000000000" pitchFamily="2" charset="-18"/>
                <a:hlinkClick r:id="rId5"/>
              </a:rPr>
              <a:t>desktopová</a:t>
            </a:r>
            <a:r>
              <a:rPr lang="cs-CZ" dirty="0">
                <a:latin typeface="Montserrat" panose="00000500000000000000" pitchFamily="2" charset="-18"/>
              </a:rPr>
              <a:t>, </a:t>
            </a:r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webová a mobilní verze</a:t>
            </a:r>
            <a:r>
              <a:rPr lang="cs-CZ" dirty="0"/>
              <a:t> </a:t>
            </a:r>
            <a:endParaRPr lang="cs-CZ" sz="28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68533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>
            <a:extLst>
              <a:ext uri="{FF2B5EF4-FFF2-40B4-BE49-F238E27FC236}">
                <a16:creationId xmlns:a16="http://schemas.microsoft.com/office/drawing/2014/main" id="{35415859-5F6C-CCF8-6AA1-588F023C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Přidání účtu(ů) do Outlooku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47EA72-5252-4AE5-6599-6D2B96E0CD3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F16A942-9D92-298C-9351-0EDD96F57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217" y="1690688"/>
            <a:ext cx="3997832" cy="466566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32335F5-7E88-88A9-53C6-63D9A536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953" y="2087357"/>
            <a:ext cx="2694093" cy="321827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1DD8781-5F2F-38AC-8E17-A016A1819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1776" y="2087357"/>
            <a:ext cx="2873911" cy="3308054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978453C-0FA6-7A8C-3CF8-D09801A69198}"/>
              </a:ext>
            </a:extLst>
          </p:cNvPr>
          <p:cNvSpPr txBox="1"/>
          <p:nvPr/>
        </p:nvSpPr>
        <p:spPr>
          <a:xfrm>
            <a:off x="838200" y="4751813"/>
            <a:ext cx="310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pro pracoviště, která dosud své emaily nemigrovala, je tvar emailu: </a:t>
            </a:r>
            <a:br>
              <a:rPr lang="cs-CZ" sz="1600" dirty="0"/>
            </a:br>
            <a:r>
              <a:rPr lang="cs-CZ" sz="1600" dirty="0"/>
              <a:t>ukčo@o365.cuni.cz</a:t>
            </a:r>
          </a:p>
        </p:txBody>
      </p:sp>
    </p:spTree>
    <p:extLst>
      <p:ext uri="{BB962C8B-B14F-4D97-AF65-F5344CB8AC3E}">
        <p14:creationId xmlns:p14="http://schemas.microsoft.com/office/powerpoint/2010/main" val="4177307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2B8D92-D3D9-1D89-488B-3DAE2AC10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Správa účtů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5E0E00-226E-5AB7-9E1C-47382E22845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FAA31C7-EC2E-42D4-29D8-CD2CB1B13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89" y="1456572"/>
            <a:ext cx="4121171" cy="459077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9FCAAAA-CD3F-0411-62FF-E8739323F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138" y="1809524"/>
            <a:ext cx="3315163" cy="3238952"/>
          </a:xfrm>
          <a:prstGeom prst="rect">
            <a:avLst/>
          </a:prstGeom>
        </p:spPr>
      </p:pic>
      <p:sp>
        <p:nvSpPr>
          <p:cNvPr id="9" name="Ovál 8">
            <a:extLst>
              <a:ext uri="{FF2B5EF4-FFF2-40B4-BE49-F238E27FC236}">
                <a16:creationId xmlns:a16="http://schemas.microsoft.com/office/drawing/2014/main" id="{9DA51500-3AE7-A6E7-D798-32061F112E98}"/>
              </a:ext>
            </a:extLst>
          </p:cNvPr>
          <p:cNvSpPr/>
          <p:nvPr/>
        </p:nvSpPr>
        <p:spPr>
          <a:xfrm>
            <a:off x="5119138" y="3556000"/>
            <a:ext cx="3242542" cy="567017"/>
          </a:xfrm>
          <a:prstGeom prst="ellipse">
            <a:avLst/>
          </a:prstGeom>
          <a:noFill/>
          <a:ln w="28575">
            <a:solidFill>
              <a:srgbClr val="D437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60685140-7336-B595-03BE-EF511E04A038}"/>
              </a:ext>
            </a:extLst>
          </p:cNvPr>
          <p:cNvSpPr/>
          <p:nvPr/>
        </p:nvSpPr>
        <p:spPr>
          <a:xfrm>
            <a:off x="3581400" y="3556000"/>
            <a:ext cx="919480" cy="479467"/>
          </a:xfrm>
          <a:prstGeom prst="ellipse">
            <a:avLst/>
          </a:prstGeom>
          <a:noFill/>
          <a:ln w="28575">
            <a:solidFill>
              <a:srgbClr val="D437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A7FDB571-E992-0CA9-4782-1EEF2FFDA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805" y="5229825"/>
            <a:ext cx="3677593" cy="113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51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1DD8CD-AEBD-8DC9-10DA-99EB90CE4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Důležitá nastavení v Outlooku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3732D5D4-1CE1-2313-9FE5-6D9205E2EB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231834"/>
            <a:ext cx="7031569" cy="1792026"/>
          </a:xfr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19AC2D7-F9F5-72F3-4057-1E62F3F360A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6DF1D14D-438B-3EB6-70D2-BE7FB85A1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20" y="1670439"/>
            <a:ext cx="3667637" cy="135273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68B221C-43F6-E0BB-1A62-980D5171E9FC}"/>
              </a:ext>
            </a:extLst>
          </p:cNvPr>
          <p:cNvSpPr txBox="1"/>
          <p:nvPr/>
        </p:nvSpPr>
        <p:spPr>
          <a:xfrm>
            <a:off x="5852160" y="1968677"/>
            <a:ext cx="263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Montserrat" panose="00000500000000000000" pitchFamily="2" charset="-18"/>
              </a:rPr>
              <a:t>zvolte Nový Outlook</a:t>
            </a:r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C635CF77-2699-B64E-06DA-FE9E9D78FBEB}"/>
              </a:ext>
            </a:extLst>
          </p:cNvPr>
          <p:cNvCxnSpPr>
            <a:stCxn id="3" idx="1"/>
            <a:endCxn id="12" idx="3"/>
          </p:cNvCxnSpPr>
          <p:nvPr/>
        </p:nvCxnSpPr>
        <p:spPr>
          <a:xfrm flipH="1">
            <a:off x="4531357" y="2153343"/>
            <a:ext cx="1320803" cy="193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2A465EDA-6FFD-80D5-F694-CE568F95863A}"/>
              </a:ext>
            </a:extLst>
          </p:cNvPr>
          <p:cNvSpPr txBox="1"/>
          <p:nvPr/>
        </p:nvSpPr>
        <p:spPr>
          <a:xfrm>
            <a:off x="8483600" y="3389183"/>
            <a:ext cx="2631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Montserrat" panose="00000500000000000000" pitchFamily="2" charset="-18"/>
              </a:rPr>
              <a:t>zvažte, zda chcete zprávy seskupovat do konverzací a zda to nemáte náhodou nechtěně nastavené</a:t>
            </a: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C4CAA436-9102-056A-7A2A-C07AE13D0E04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096000" y="4127847"/>
            <a:ext cx="2387600" cy="393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391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D5F8C-E417-B894-C023-BE2BBFAA5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Důležitá nastavení v Outlooku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AE5EA1-37D1-9B8C-6256-6310AA73628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6E0FE62-D630-E721-EC50-9648533A1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834" y="1825625"/>
            <a:ext cx="7895369" cy="183832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96291C3-9B4E-6586-1033-863F97932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359" y="4090987"/>
            <a:ext cx="5856772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72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AE031E-DE56-81BC-36AF-792C46B07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Podpisy v Outlooku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5A8AE3-3B2B-5BBC-8F9E-82768BAF4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200"/>
            <a:ext cx="10419080" cy="4703763"/>
          </a:xfrm>
        </p:spPr>
        <p:txBody>
          <a:bodyPr/>
          <a:lstStyle/>
          <a:p>
            <a:r>
              <a:rPr lang="cs-CZ" sz="2400" dirty="0"/>
              <a:t>standardně se nabídka zobrazí na pásu karet po otevření Nové zprávy</a:t>
            </a:r>
          </a:p>
          <a:p>
            <a:r>
              <a:rPr lang="cs-CZ" sz="2400" dirty="0"/>
              <a:t>také lze nabídku podpisů nalézt v nastavení</a:t>
            </a:r>
          </a:p>
          <a:p>
            <a:r>
              <a:rPr lang="cs-CZ" sz="2400" dirty="0"/>
              <a:t>do podpisu lze vložit odkaz na stránku </a:t>
            </a:r>
            <a:r>
              <a:rPr lang="cs-CZ" sz="2400" dirty="0" err="1"/>
              <a:t>Bookings</a:t>
            </a:r>
            <a:endParaRPr lang="cs-CZ" sz="2400" dirty="0"/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61946B6-1905-466B-E526-FFF80719F3A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11428332-185A-067B-D45E-3C97D73A7A01}"/>
              </a:ext>
            </a:extLst>
          </p:cNvPr>
          <p:cNvGrpSpPr/>
          <p:nvPr/>
        </p:nvGrpSpPr>
        <p:grpSpPr>
          <a:xfrm>
            <a:off x="2209800" y="1900523"/>
            <a:ext cx="2065514" cy="439547"/>
            <a:chOff x="6278880" y="2303426"/>
            <a:chExt cx="2505425" cy="533161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A391E9ED-762F-CEE3-80C2-D8F522F8A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78880" y="2303426"/>
              <a:ext cx="2505425" cy="523948"/>
            </a:xfrm>
            <a:prstGeom prst="rect">
              <a:avLst/>
            </a:prstGeom>
          </p:spPr>
        </p:pic>
        <p:sp>
          <p:nvSpPr>
            <p:cNvPr id="9" name="Ovál 8">
              <a:extLst>
                <a:ext uri="{FF2B5EF4-FFF2-40B4-BE49-F238E27FC236}">
                  <a16:creationId xmlns:a16="http://schemas.microsoft.com/office/drawing/2014/main" id="{17BD5FE5-B6C9-A807-A0AB-93A75DC6C488}"/>
                </a:ext>
              </a:extLst>
            </p:cNvPr>
            <p:cNvSpPr/>
            <p:nvPr/>
          </p:nvSpPr>
          <p:spPr>
            <a:xfrm>
              <a:off x="7792720" y="2357120"/>
              <a:ext cx="538480" cy="479467"/>
            </a:xfrm>
            <a:prstGeom prst="ellipse">
              <a:avLst/>
            </a:prstGeom>
            <a:noFill/>
            <a:ln w="28575">
              <a:solidFill>
                <a:srgbClr val="D437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0B27B3D8-7FA9-774F-D057-B8A94AE97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320" y="3429000"/>
            <a:ext cx="2809989" cy="2423159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7631D4BF-D415-1948-1FB8-91A62B7FE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919" y="3428999"/>
            <a:ext cx="4499519" cy="3063875"/>
          </a:xfrm>
          <a:prstGeom prst="rect">
            <a:avLst/>
          </a:prstGeom>
        </p:spPr>
      </p:pic>
      <p:sp>
        <p:nvSpPr>
          <p:cNvPr id="18" name="Ovál 17">
            <a:extLst>
              <a:ext uri="{FF2B5EF4-FFF2-40B4-BE49-F238E27FC236}">
                <a16:creationId xmlns:a16="http://schemas.microsoft.com/office/drawing/2014/main" id="{F0FAF299-2842-FDE7-54FF-F26DC814BEAE}"/>
              </a:ext>
            </a:extLst>
          </p:cNvPr>
          <p:cNvSpPr/>
          <p:nvPr/>
        </p:nvSpPr>
        <p:spPr>
          <a:xfrm>
            <a:off x="4064438" y="5527040"/>
            <a:ext cx="2255081" cy="292893"/>
          </a:xfrm>
          <a:prstGeom prst="ellipse">
            <a:avLst/>
          </a:prstGeom>
          <a:noFill/>
          <a:ln w="28575">
            <a:solidFill>
              <a:srgbClr val="D437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7232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31C74E-AA2E-07A6-42BC-8F55AB14B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Odpověď v nepřítomnosti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4F6FE1-2E72-332D-07D6-67ABCB566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5280"/>
            <a:ext cx="10515600" cy="4571683"/>
          </a:xfrm>
        </p:spPr>
        <p:txBody>
          <a:bodyPr>
            <a:normAutofit/>
          </a:bodyPr>
          <a:lstStyle/>
          <a:p>
            <a:r>
              <a:rPr lang="cs-CZ" sz="2400" dirty="0"/>
              <a:t>Nastavení – Účty – Automatické odpovědi</a:t>
            </a:r>
          </a:p>
          <a:p>
            <a:r>
              <a:rPr lang="cs-CZ" sz="2400" dirty="0"/>
              <a:t>lze nastavit jinou odpověď pro adresáty mimo UK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210D0DE7-D207-B549-14FA-ECBA7768BA03}"/>
              </a:ext>
            </a:extLst>
          </p:cNvPr>
          <p:cNvGrpSpPr/>
          <p:nvPr/>
        </p:nvGrpSpPr>
        <p:grpSpPr>
          <a:xfrm>
            <a:off x="1108546" y="2566917"/>
            <a:ext cx="6541934" cy="4022478"/>
            <a:chOff x="915506" y="2698997"/>
            <a:chExt cx="6541934" cy="4022478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8069BCBB-96F6-0DAB-38F3-AA36B095B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5506" y="2698997"/>
              <a:ext cx="6541934" cy="4022478"/>
            </a:xfrm>
            <a:prstGeom prst="rect">
              <a:avLst/>
            </a:prstGeom>
          </p:spPr>
        </p:pic>
        <p:sp>
          <p:nvSpPr>
            <p:cNvPr id="7" name="Ovál 6">
              <a:extLst>
                <a:ext uri="{FF2B5EF4-FFF2-40B4-BE49-F238E27FC236}">
                  <a16:creationId xmlns:a16="http://schemas.microsoft.com/office/drawing/2014/main" id="{640466FD-C033-ED2B-83C1-A50028091C2F}"/>
                </a:ext>
              </a:extLst>
            </p:cNvPr>
            <p:cNvSpPr/>
            <p:nvPr/>
          </p:nvSpPr>
          <p:spPr>
            <a:xfrm>
              <a:off x="3058932" y="5884070"/>
              <a:ext cx="2255081" cy="292893"/>
            </a:xfrm>
            <a:prstGeom prst="ellipse">
              <a:avLst/>
            </a:prstGeom>
            <a:noFill/>
            <a:ln w="28575">
              <a:solidFill>
                <a:srgbClr val="D437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864920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561D2D-6D2D-48B3-D78C-8D3126278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Outlook kalendář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44F8A7-094E-2BE8-C169-11547C3BB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27640" cy="4351338"/>
          </a:xfrm>
        </p:spPr>
        <p:txBody>
          <a:bodyPr/>
          <a:lstStyle/>
          <a:p>
            <a:r>
              <a:rPr lang="cs-CZ" dirty="0"/>
              <a:t>Moje kalendáře</a:t>
            </a:r>
          </a:p>
          <a:p>
            <a:r>
              <a:rPr lang="cs-CZ" dirty="0"/>
              <a:t>Skupiny</a:t>
            </a:r>
          </a:p>
          <a:p>
            <a:endParaRPr lang="cs-CZ" dirty="0"/>
          </a:p>
          <a:p>
            <a:r>
              <a:rPr lang="cs-CZ" dirty="0"/>
              <a:t>Nastavení pracovní doby – nezbytné pro </a:t>
            </a:r>
            <a:r>
              <a:rPr lang="cs-CZ" dirty="0" err="1"/>
              <a:t>Bookings</a:t>
            </a:r>
            <a:r>
              <a:rPr lang="cs-CZ" dirty="0"/>
              <a:t> </a:t>
            </a:r>
          </a:p>
          <a:p>
            <a:r>
              <a:rPr lang="cs-CZ" dirty="0"/>
              <a:t>Do kalendáře Outlooku lze připojit jiné externí kalendáře</a:t>
            </a:r>
          </a:p>
          <a:p>
            <a:r>
              <a:rPr lang="cs-CZ" dirty="0"/>
              <a:t>Lze naimportovat rozvrh a termíny zkoušek ze </a:t>
            </a:r>
            <a:r>
              <a:rPr lang="cs-CZ" dirty="0" err="1"/>
              <a:t>SISu</a:t>
            </a:r>
            <a:br>
              <a:rPr lang="cs-CZ" dirty="0"/>
            </a:br>
            <a:endParaRPr lang="cs-CZ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BDAEEC4-102F-8CC6-B5E9-269E184D2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5575706"/>
            <a:ext cx="47345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anose="00000500000000000000" pitchFamily="2" charset="-18"/>
                <a:hlinkClick r:id="rId2"/>
              </a:rPr>
              <a:t>Návod pro import rozvrhu do kalendáře</a:t>
            </a: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006267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snímek obrazovky, text, Multimediální software, software&#10;&#10;Popis byl vytvořen automaticky">
            <a:extLst>
              <a:ext uri="{FF2B5EF4-FFF2-40B4-BE49-F238E27FC236}">
                <a16:creationId xmlns:a16="http://schemas.microsoft.com/office/drawing/2014/main" id="{1D435176-97FF-97CE-C8C5-8EFEDF931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9499"/>
            <a:ext cx="9540240" cy="5158501"/>
          </a:xfrm>
          <a:prstGeom prst="rect">
            <a:avLst/>
          </a:prstGeo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1584C482-2717-6AEE-8D13-41D2EB133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Skupina v kalendáři</a:t>
            </a:r>
          </a:p>
        </p:txBody>
      </p:sp>
    </p:spTree>
    <p:extLst>
      <p:ext uri="{BB962C8B-B14F-4D97-AF65-F5344CB8AC3E}">
        <p14:creationId xmlns:p14="http://schemas.microsoft.com/office/powerpoint/2010/main" val="3237936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ABA321-0C89-B3A4-3B3A-B9117DBB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Povinní účastníci – např. členové katedry</a:t>
            </a:r>
          </a:p>
        </p:txBody>
      </p:sp>
      <p:pic>
        <p:nvPicPr>
          <p:cNvPr id="4" name="Obrázek 3" descr="Obsah obrázku snímek obrazovky, text, software, Multimediální software&#10;&#10;Popis byl vytvořen automaticky">
            <a:extLst>
              <a:ext uri="{FF2B5EF4-FFF2-40B4-BE49-F238E27FC236}">
                <a16:creationId xmlns:a16="http://schemas.microsoft.com/office/drawing/2014/main" id="{3CACC6C8-A716-2260-49F3-04F9E0459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50" y="1929458"/>
            <a:ext cx="11288700" cy="440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50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0B0E0D-5335-C6C6-E79C-B2E428CF2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Typy akcí v Outlook kalendáři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F4B765A-B0C4-A95B-86B4-F26665A3A1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00772"/>
            <a:ext cx="10515600" cy="380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cs-CZ" altLang="cs-CZ" sz="2400" b="1" dirty="0"/>
              <a:t>Schůzka</a:t>
            </a:r>
            <a:r>
              <a:rPr lang="cs-CZ" altLang="cs-CZ" sz="2400" dirty="0"/>
              <a:t> (Meeting) - standardní událost, na kterou se zvou další účastníci, účastníkům se odešle .</a:t>
            </a:r>
            <a:r>
              <a:rPr lang="cs-CZ" altLang="cs-CZ" sz="2400" dirty="0" err="1"/>
              <a:t>ics</a:t>
            </a:r>
            <a:r>
              <a:rPr lang="cs-CZ" altLang="cs-CZ" sz="2400" dirty="0"/>
              <a:t> soubor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cs-CZ" altLang="cs-CZ" sz="2400" b="1" dirty="0"/>
              <a:t>Událost</a:t>
            </a:r>
            <a:r>
              <a:rPr lang="cs-CZ" altLang="cs-CZ" sz="2400" dirty="0"/>
              <a:t> (Event): jednorázové záležitosti, které trvají celý den nebo delší dobu (např. konference, dovolená) 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cs-CZ" altLang="cs-CZ" sz="2400" b="1" dirty="0"/>
              <a:t>Termín</a:t>
            </a:r>
            <a:r>
              <a:rPr lang="cs-CZ" altLang="cs-CZ" sz="2400" dirty="0"/>
              <a:t> (</a:t>
            </a:r>
            <a:r>
              <a:rPr lang="cs-CZ" altLang="cs-CZ" sz="2400" dirty="0" err="1"/>
              <a:t>Appointment</a:t>
            </a:r>
            <a:r>
              <a:rPr lang="cs-CZ" altLang="cs-CZ" sz="2400" dirty="0"/>
              <a:t>): krátkodobé aktivity, které se plánují pro sebe a obvykle se na ně nikdo nezve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cs-CZ" altLang="cs-CZ" sz="2400" dirty="0"/>
              <a:t>Všechny se vkládají přes Nová událost a</a:t>
            </a:r>
            <a:br>
              <a:rPr lang="cs-CZ" altLang="cs-CZ" sz="2400" dirty="0"/>
            </a:br>
            <a:r>
              <a:rPr lang="cs-CZ" altLang="cs-CZ" sz="2400" dirty="0"/>
              <a:t>nastavené parametry rozhodnou o tom</a:t>
            </a:r>
            <a:br>
              <a:rPr lang="cs-CZ" altLang="cs-CZ" sz="2400" dirty="0"/>
            </a:br>
            <a:r>
              <a:rPr lang="cs-CZ" altLang="cs-CZ" sz="2400" dirty="0"/>
              <a:t>co za typ akce to bude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7ECAB66-8499-908F-6449-7BAE7CF0B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506" y="4704080"/>
            <a:ext cx="1521614" cy="137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24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E37DD5-811E-9890-F9F8-061A8D77C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Přidání do kalendáře akcí z emailu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CBC43D4-CEBE-92C2-A6D4-D734DE30D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41537"/>
            <a:ext cx="9509069" cy="435133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453CFB0-95AF-4185-CCA6-85CDCF5A1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786" y="1538266"/>
            <a:ext cx="2210108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59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5D451A-0BC0-6461-11EF-2CDF89CEE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Pomocník pro plánování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8FAB30-C2C3-5E95-30E3-E0C0232E8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47960" cy="4351338"/>
          </a:xfrm>
        </p:spPr>
        <p:txBody>
          <a:bodyPr/>
          <a:lstStyle/>
          <a:p>
            <a:r>
              <a:rPr lang="cs-CZ" dirty="0"/>
              <a:t>Kalendář – Nová událost – Pomocník pro plánování</a:t>
            </a:r>
          </a:p>
          <a:p>
            <a:pPr lvl="1"/>
            <a:r>
              <a:rPr lang="cs-CZ" dirty="0"/>
              <a:t>podmínkou je správně nastavená pracovní doba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E33F384-6271-3B23-D4A5-EA2B7B0B6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37" y="2925133"/>
            <a:ext cx="4699564" cy="358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75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CEAF3B-D976-DD9C-AFFD-0928A8BD5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.</a:t>
            </a:r>
            <a:r>
              <a:rPr lang="cs-CZ" dirty="0" err="1"/>
              <a:t>ics</a:t>
            </a:r>
            <a:r>
              <a:rPr lang="cs-CZ" dirty="0"/>
              <a:t> soubory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AEE2B0-9AC4-DC90-20A5-1D68408B4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68280" cy="4351338"/>
          </a:xfrm>
        </p:spPr>
        <p:txBody>
          <a:bodyPr/>
          <a:lstStyle/>
          <a:p>
            <a:r>
              <a:rPr lang="cs-CZ" dirty="0"/>
              <a:t>.</a:t>
            </a:r>
            <a:r>
              <a:rPr lang="cs-CZ" dirty="0" err="1"/>
              <a:t>ics</a:t>
            </a:r>
            <a:r>
              <a:rPr lang="cs-CZ" dirty="0"/>
              <a:t> soubory jsou soubory </a:t>
            </a:r>
            <a:r>
              <a:rPr lang="cs-CZ" dirty="0" err="1"/>
              <a:t>iCalendar</a:t>
            </a:r>
            <a:endParaRPr lang="cs-CZ" dirty="0"/>
          </a:p>
          <a:p>
            <a:r>
              <a:rPr lang="cs-CZ" dirty="0"/>
              <a:t>slouží pro uložení události/schůzky do kalendáře</a:t>
            </a:r>
          </a:p>
          <a:p>
            <a:r>
              <a:rPr lang="cs-CZ" dirty="0"/>
              <a:t>.</a:t>
            </a:r>
            <a:r>
              <a:rPr lang="cs-CZ" dirty="0" err="1"/>
              <a:t>ics</a:t>
            </a:r>
            <a:r>
              <a:rPr lang="cs-CZ" dirty="0"/>
              <a:t> soubor se odesílá automaticky se schůzkou</a:t>
            </a:r>
          </a:p>
          <a:p>
            <a:r>
              <a:rPr lang="cs-CZ" dirty="0"/>
              <a:t>na vzdělávacím portálu UK lze zaškrtnout, zda chcete tento soubor poslat</a:t>
            </a:r>
          </a:p>
          <a:p>
            <a:r>
              <a:rPr lang="cs-CZ" dirty="0"/>
              <a:t>v případě, že informujete i jakékoliv schůzi, vždy byste měli soubor .</a:t>
            </a:r>
            <a:r>
              <a:rPr lang="cs-CZ" dirty="0" err="1"/>
              <a:t>ics</a:t>
            </a:r>
            <a:r>
              <a:rPr lang="cs-CZ" dirty="0"/>
              <a:t> připojit (založit v kalendáři schůzku)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2227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978DDE-1E6B-E2BF-4532-41EE2DEF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Hlasování o plánu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A15113-1BAD-49B6-D646-8A7E8C1C4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Kalendář – </a:t>
            </a:r>
            <a:br>
              <a:rPr lang="cs-CZ" dirty="0"/>
            </a:br>
            <a:r>
              <a:rPr lang="cs-CZ" dirty="0"/>
              <a:t>Nová událost – </a:t>
            </a:r>
            <a:br>
              <a:rPr lang="cs-CZ" dirty="0"/>
            </a:br>
            <a:r>
              <a:rPr lang="cs-CZ" dirty="0"/>
              <a:t>Hlasování o plánu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E9B029A-A12C-8466-88A9-853A91E06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133" y="1331277"/>
            <a:ext cx="2181972" cy="490244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C667D0E-3E0C-FC79-5C95-1C08CD9BD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933" y="365125"/>
            <a:ext cx="2181973" cy="589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8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D22D2D-5553-6DE6-DCEC-16464C76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Bookings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E07BCA-44C1-9A14-1D43-F24F221F0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Nastavení rezervací</a:t>
            </a:r>
          </a:p>
          <a:p>
            <a:pPr lvl="1"/>
            <a:r>
              <a:rPr lang="cs-CZ" dirty="0"/>
              <a:t>vhodné pro úřední či konzultační hodiny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FC2C454-73E6-A342-5737-206DADEBD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38" y="2909078"/>
            <a:ext cx="5506682" cy="369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464F01-2BB2-6C9D-7EC4-605BE2B82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Sharepoint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8B66DA-B688-C4B6-E163-6CF199BED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stojí na pozadí M365</a:t>
            </a:r>
          </a:p>
          <a:p>
            <a:r>
              <a:rPr lang="cs-CZ" dirty="0"/>
              <a:t>slouží jako úložiště souborů (Teamsu, </a:t>
            </a:r>
            <a:r>
              <a:rPr lang="cs-CZ" dirty="0" err="1"/>
              <a:t>OneDrivu</a:t>
            </a:r>
            <a:r>
              <a:rPr lang="cs-CZ" dirty="0"/>
              <a:t>…)</a:t>
            </a:r>
          </a:p>
          <a:p>
            <a:r>
              <a:rPr lang="cs-CZ" dirty="0"/>
              <a:t>vytváří se zde weby a seznamy</a:t>
            </a:r>
          </a:p>
          <a:p>
            <a:r>
              <a:rPr lang="cs-CZ" dirty="0"/>
              <a:t>často se v rámci webů na </a:t>
            </a:r>
            <a:r>
              <a:rPr lang="cs-CZ" dirty="0" err="1"/>
              <a:t>Sharepointu</a:t>
            </a:r>
            <a:r>
              <a:rPr lang="cs-CZ" dirty="0"/>
              <a:t> budují intranety</a:t>
            </a:r>
          </a:p>
        </p:txBody>
      </p:sp>
    </p:spTree>
    <p:extLst>
      <p:ext uri="{BB962C8B-B14F-4D97-AF65-F5344CB8AC3E}">
        <p14:creationId xmlns:p14="http://schemas.microsoft.com/office/powerpoint/2010/main" val="2424821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02E9D7-A3A9-A54D-0328-DBB30E15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Teams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3A3A21-BA16-2CDC-1F50-E30D8F332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37800" cy="4351338"/>
          </a:xfrm>
        </p:spPr>
        <p:txBody>
          <a:bodyPr/>
          <a:lstStyle/>
          <a:p>
            <a:r>
              <a:rPr lang="cs-CZ" dirty="0"/>
              <a:t>Každý název týmu by měl začínat zkratkou součásti UK</a:t>
            </a:r>
          </a:p>
          <a:p>
            <a:pPr lvl="1"/>
            <a:r>
              <a:rPr lang="cs-CZ" dirty="0"/>
              <a:t>např. </a:t>
            </a:r>
            <a:r>
              <a:rPr lang="cs-CZ" dirty="0" err="1"/>
              <a:t>FTVS_Název</a:t>
            </a:r>
            <a:r>
              <a:rPr lang="cs-CZ" dirty="0"/>
              <a:t>….</a:t>
            </a:r>
          </a:p>
          <a:p>
            <a:r>
              <a:rPr lang="cs-CZ" dirty="0"/>
              <a:t>Všechny týmy existují na UK v jednom prostoru </a:t>
            </a:r>
          </a:p>
          <a:p>
            <a:r>
              <a:rPr lang="cs-CZ" dirty="0"/>
              <a:t>Typy týmů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91A8872-1380-314F-A5F0-9AE52599A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59" y="4121997"/>
            <a:ext cx="7926875" cy="237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236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79293C-7D0F-2D8A-0011-1FC771027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Typy týmů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742466E9-4AE6-4813-4357-ECB591B2D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143322"/>
              </p:ext>
            </p:extLst>
          </p:nvPr>
        </p:nvGraphicFramePr>
        <p:xfrm>
          <a:off x="967350" y="1520825"/>
          <a:ext cx="9489850" cy="3431304"/>
        </p:xfrm>
        <a:graphic>
          <a:graphicData uri="http://schemas.openxmlformats.org/drawingml/2006/table">
            <a:tbl>
              <a:tblPr/>
              <a:tblGrid>
                <a:gridCol w="1897970">
                  <a:extLst>
                    <a:ext uri="{9D8B030D-6E8A-4147-A177-3AD203B41FA5}">
                      <a16:colId xmlns:a16="http://schemas.microsoft.com/office/drawing/2014/main" val="1879473735"/>
                    </a:ext>
                  </a:extLst>
                </a:gridCol>
                <a:gridCol w="1897970">
                  <a:extLst>
                    <a:ext uri="{9D8B030D-6E8A-4147-A177-3AD203B41FA5}">
                      <a16:colId xmlns:a16="http://schemas.microsoft.com/office/drawing/2014/main" val="1437887485"/>
                    </a:ext>
                  </a:extLst>
                </a:gridCol>
                <a:gridCol w="1897970">
                  <a:extLst>
                    <a:ext uri="{9D8B030D-6E8A-4147-A177-3AD203B41FA5}">
                      <a16:colId xmlns:a16="http://schemas.microsoft.com/office/drawing/2014/main" val="1289650188"/>
                    </a:ext>
                  </a:extLst>
                </a:gridCol>
                <a:gridCol w="1897970">
                  <a:extLst>
                    <a:ext uri="{9D8B030D-6E8A-4147-A177-3AD203B41FA5}">
                      <a16:colId xmlns:a16="http://schemas.microsoft.com/office/drawing/2014/main" val="2564251901"/>
                    </a:ext>
                  </a:extLst>
                </a:gridCol>
                <a:gridCol w="1897970">
                  <a:extLst>
                    <a:ext uri="{9D8B030D-6E8A-4147-A177-3AD203B41FA5}">
                      <a16:colId xmlns:a16="http://schemas.microsoft.com/office/drawing/2014/main" val="3281183905"/>
                    </a:ext>
                  </a:extLst>
                </a:gridCol>
              </a:tblGrid>
              <a:tr h="357409"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0" dirty="0">
                          <a:effectLst/>
                          <a:latin typeface="Montserrat" panose="00000500000000000000" pitchFamily="2" charset="-18"/>
                        </a:rPr>
                        <a:t>Typ týmu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0" dirty="0">
                          <a:effectLst/>
                          <a:latin typeface="Montserrat" panose="00000500000000000000" pitchFamily="2" charset="-18"/>
                        </a:rPr>
                        <a:t>Určeno pro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0" dirty="0">
                          <a:effectLst/>
                          <a:latin typeface="Montserrat" panose="00000500000000000000" pitchFamily="2" charset="-18"/>
                        </a:rPr>
                        <a:t>Klíčové funkce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0" dirty="0">
                          <a:effectLst/>
                          <a:latin typeface="Montserrat" panose="00000500000000000000" pitchFamily="2" charset="-18"/>
                        </a:rPr>
                        <a:t>Kdo je vlastníkem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0" dirty="0">
                          <a:effectLst/>
                          <a:latin typeface="Montserrat" panose="00000500000000000000" pitchFamily="2" charset="-18"/>
                        </a:rPr>
                        <a:t>Kdo jsou členové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61619"/>
                  </a:ext>
                </a:extLst>
              </a:tr>
              <a:tr h="844646"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1" dirty="0">
                          <a:effectLst/>
                          <a:latin typeface="Montserrat" panose="00000500000000000000" pitchFamily="2" charset="-18"/>
                        </a:rPr>
                        <a:t>Třída</a:t>
                      </a:r>
                      <a:endParaRPr lang="cs-CZ" sz="1200" dirty="0"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Výuka a zadávání úkolů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Zadání, známky, poznámkový blok předmětu, export hodnocení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Učitelé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Studenti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323975"/>
                  </a:ext>
                </a:extLst>
              </a:tr>
              <a:tr h="667229"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1" dirty="0">
                          <a:effectLst/>
                          <a:latin typeface="Montserrat" panose="00000500000000000000" pitchFamily="2" charset="-18"/>
                        </a:rPr>
                        <a:t>PLC (Profesionální vzdělávací komunita)</a:t>
                      </a:r>
                      <a:endParaRPr lang="cs-CZ" sz="1200" dirty="0"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Spolupráce mezi pedagogy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>
                          <a:effectLst/>
                          <a:latin typeface="Montserrat" panose="00000500000000000000" pitchFamily="2" charset="-18"/>
                        </a:rPr>
                        <a:t>Poznámkový blok PLC, sdílení obsahu, schůzky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Pedagogové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Pedagogové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626162"/>
                  </a:ext>
                </a:extLst>
              </a:tr>
              <a:tr h="703172"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1" dirty="0">
                          <a:effectLst/>
                          <a:latin typeface="Montserrat" panose="00000500000000000000" pitchFamily="2" charset="-18"/>
                        </a:rPr>
                        <a:t>Personál</a:t>
                      </a:r>
                      <a:endParaRPr lang="cs-CZ" sz="1200" dirty="0"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Administrativa a vedení školy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>
                          <a:effectLst/>
                          <a:latin typeface="Montserrat" panose="00000500000000000000" pitchFamily="2" charset="-18"/>
                        </a:rPr>
                        <a:t>Poznámkový blok pro personál, sdílení dokumentů, schůzky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Vedoucí pracovníci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Zaměstnanci školy</a:t>
                      </a:r>
                    </a:p>
                  </a:txBody>
                  <a:tcPr marL="109422" marR="72948" marT="72948" marB="63829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074538"/>
                  </a:ext>
                </a:extLst>
              </a:tr>
              <a:tr h="817009"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b="1" dirty="0">
                          <a:effectLst/>
                          <a:latin typeface="Montserrat" panose="00000500000000000000" pitchFamily="2" charset="-18"/>
                        </a:rPr>
                        <a:t>Jiné</a:t>
                      </a:r>
                      <a:endParaRPr lang="cs-CZ" sz="1200" dirty="0"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09422" marR="72948" marT="72948" marB="54711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dirty="0">
                          <a:effectLst/>
                          <a:latin typeface="Montserrat" panose="00000500000000000000" pitchFamily="2" charset="-18"/>
                        </a:rPr>
                        <a:t>Kluby, </a:t>
                      </a:r>
                      <a:r>
                        <a:rPr lang="pl-PL" sz="1200" dirty="0" err="1">
                          <a:effectLst/>
                          <a:latin typeface="Montserrat" panose="00000500000000000000" pitchFamily="2" charset="-18"/>
                        </a:rPr>
                        <a:t>zájmové</a:t>
                      </a:r>
                      <a:r>
                        <a:rPr lang="pl-PL" sz="1200" dirty="0">
                          <a:effectLst/>
                          <a:latin typeface="Montserrat" panose="00000500000000000000" pitchFamily="2" charset="-18"/>
                        </a:rPr>
                        <a:t> skupiny, </a:t>
                      </a:r>
                      <a:r>
                        <a:rPr lang="pl-PL" sz="1200" dirty="0" err="1">
                          <a:effectLst/>
                          <a:latin typeface="Montserrat" panose="00000500000000000000" pitchFamily="2" charset="-18"/>
                        </a:rPr>
                        <a:t>obecná</a:t>
                      </a:r>
                      <a:r>
                        <a:rPr lang="pl-PL" sz="1200" dirty="0">
                          <a:effectLst/>
                          <a:latin typeface="Montserrat" panose="00000500000000000000" pitchFamily="2" charset="-18"/>
                        </a:rPr>
                        <a:t> </a:t>
                      </a:r>
                      <a:r>
                        <a:rPr lang="pl-PL" sz="1200" dirty="0" err="1">
                          <a:effectLst/>
                          <a:latin typeface="Montserrat" panose="00000500000000000000" pitchFamily="2" charset="-18"/>
                        </a:rPr>
                        <a:t>spolupráce</a:t>
                      </a:r>
                    </a:p>
                  </a:txBody>
                  <a:tcPr marL="109422" marR="72948" marT="72948" marB="54711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Základní funkce: konverzace, soubory, schůzky</a:t>
                      </a:r>
                    </a:p>
                  </a:txBody>
                  <a:tcPr marL="109422" marR="72948" marT="72948" marB="54711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Libovolní uživatelé</a:t>
                      </a:r>
                    </a:p>
                  </a:txBody>
                  <a:tcPr marL="109422" marR="72948" marT="72948" marB="54711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200" dirty="0">
                          <a:effectLst/>
                          <a:latin typeface="Montserrat" panose="00000500000000000000" pitchFamily="2" charset="-18"/>
                        </a:rPr>
                        <a:t>Libovolní uživatelé</a:t>
                      </a:r>
                    </a:p>
                  </a:txBody>
                  <a:tcPr marL="109422" marR="72948" marT="72948" marB="54711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6797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937568B-8DC6-0F0E-6E32-5F68D88F434E}"/>
              </a:ext>
            </a:extLst>
          </p:cNvPr>
          <p:cNvSpPr txBox="1"/>
          <p:nvPr/>
        </p:nvSpPr>
        <p:spPr>
          <a:xfrm>
            <a:off x="838200" y="5152509"/>
            <a:ext cx="9321800" cy="14003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typy týmů a jejich názvy</a:t>
            </a:r>
            <a:endParaRPr lang="cs-CZ" sz="16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18"/>
            </a:endParaRP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šablony pro nový tým</a:t>
            </a: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18"/>
            </a:endParaRPr>
          </a:p>
          <a:p>
            <a:pPr marL="1143000" lvl="4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</a:rPr>
              <a:t>šablony typu třída</a:t>
            </a: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Volba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typu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týmu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pro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spolupráci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 Microsoft Teams - Podpora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Microsoftu</a:t>
            </a:r>
            <a:endParaRPr lang="cs-CZ" sz="16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653361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8D29FC-459D-BD39-E517-51C2775F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Teams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70637D-A54F-D944-82B3-8EF78282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07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latin typeface="Montserrat"/>
                <a:hlinkClick r:id="rId2"/>
              </a:rPr>
              <a:t>druhy kanálů</a:t>
            </a:r>
            <a:endParaRPr lang="cs-CZ" dirty="0">
              <a:latin typeface="Montserrat"/>
            </a:endParaRPr>
          </a:p>
          <a:p>
            <a:r>
              <a:rPr lang="cs-CZ" dirty="0">
                <a:hlinkClick r:id="rId3"/>
              </a:rPr>
              <a:t>pravidla komunikace</a:t>
            </a:r>
            <a:endParaRPr lang="cs-CZ" dirty="0"/>
          </a:p>
          <a:p>
            <a:r>
              <a:rPr lang="cs-CZ" dirty="0">
                <a:latin typeface="Montserrat"/>
              </a:rPr>
              <a:t>typy příspěvků – </a:t>
            </a:r>
            <a:r>
              <a:rPr lang="cs-CZ" sz="1600" dirty="0">
                <a:latin typeface="Montserrat"/>
              </a:rPr>
              <a:t>publikovat, oznámení</a:t>
            </a:r>
          </a:p>
          <a:p>
            <a:pPr lvl="1"/>
            <a:r>
              <a:rPr lang="cs-CZ" dirty="0">
                <a:latin typeface="Montserrat"/>
                <a:hlinkClick r:id="rId4"/>
              </a:rPr>
              <a:t>vytvoření nového příspěvku</a:t>
            </a:r>
            <a:endParaRPr lang="cs-CZ" dirty="0">
              <a:latin typeface="Montserrat"/>
            </a:endParaRPr>
          </a:p>
          <a:p>
            <a:r>
              <a:rPr lang="cs-CZ" dirty="0">
                <a:hlinkClick r:id="rId5"/>
              </a:rPr>
              <a:t>nastavení upozornění (oznámení)</a:t>
            </a:r>
            <a:endParaRPr lang="cs-CZ" dirty="0"/>
          </a:p>
          <a:p>
            <a:r>
              <a:rPr lang="cs-CZ" dirty="0">
                <a:hlinkClick r:id="rId6"/>
              </a:rPr>
              <a:t>přidání aplikací do horní lišty týmu</a:t>
            </a:r>
            <a:endParaRPr lang="cs-CZ" dirty="0"/>
          </a:p>
          <a:p>
            <a:r>
              <a:rPr lang="cs-CZ" dirty="0"/>
              <a:t>možnost přesunout formulář do týmu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5EB67AB-6763-A854-E69B-EBBEA514C1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6979" y="703481"/>
            <a:ext cx="5372786" cy="2019558"/>
          </a:xfrm>
          <a:prstGeom prst="rect">
            <a:avLst/>
          </a:prstGeom>
        </p:spPr>
      </p:pic>
      <p:pic>
        <p:nvPicPr>
          <p:cNvPr id="7" name="Obrázek 6" descr="Obsah obrázku text, Písmo, řada/pruh, snímek obrazovky&#10;&#10;Obsah generovaný pomocí AI může být nesprávný.">
            <a:extLst>
              <a:ext uri="{FF2B5EF4-FFF2-40B4-BE49-F238E27FC236}">
                <a16:creationId xmlns:a16="http://schemas.microsoft.com/office/drawing/2014/main" id="{07281EFD-785C-5F88-9C53-986C68CD67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889" y="2941639"/>
            <a:ext cx="3312718" cy="119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334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9F01A0-CA71-FAFC-0347-77A56F887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Propojení se </a:t>
            </a:r>
            <a:r>
              <a:rPr lang="cs-CZ" dirty="0" err="1"/>
              <a:t>SISem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BC65F4-90EB-B47C-2152-928FDA9CF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5305"/>
            <a:ext cx="10515600" cy="4351338"/>
          </a:xfrm>
        </p:spPr>
        <p:txBody>
          <a:bodyPr/>
          <a:lstStyle/>
          <a:p>
            <a:r>
              <a:rPr lang="cs-CZ" dirty="0"/>
              <a:t>Modul předměty</a:t>
            </a:r>
          </a:p>
        </p:txBody>
      </p:sp>
      <p:pic>
        <p:nvPicPr>
          <p:cNvPr id="5" name="Obrázek 4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687D5733-A73F-F73C-846F-48564296D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53" y="2362272"/>
            <a:ext cx="5807268" cy="2793849"/>
          </a:xfrm>
          <a:prstGeom prst="rect">
            <a:avLst/>
          </a:prstGeom>
        </p:spPr>
      </p:pic>
      <p:pic>
        <p:nvPicPr>
          <p:cNvPr id="7" name="Obrázek 6" descr="Obsah obrázku text, snímek obrazovky, Písmo, řada/pruh&#10;&#10;Popis byl vytvořen automaticky">
            <a:extLst>
              <a:ext uri="{FF2B5EF4-FFF2-40B4-BE49-F238E27FC236}">
                <a16:creationId xmlns:a16="http://schemas.microsoft.com/office/drawing/2014/main" id="{BF0B9726-9AA4-1ABD-12E8-EA1DABA59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99" y="3886342"/>
            <a:ext cx="3381847" cy="138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40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C46B0-FDC7-D62C-0CE0-E6CECC870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rgbClr val="595959"/>
                </a:solidFill>
                <a:latin typeface="Montserrat"/>
              </a:rPr>
              <a:t>Kód</a:t>
            </a:r>
            <a:r>
              <a:rPr lang="en-US" dirty="0">
                <a:solidFill>
                  <a:srgbClr val="595959"/>
                </a:solidFill>
                <a:latin typeface="Montserrat"/>
              </a:rPr>
              <a:t> pro </a:t>
            </a:r>
            <a:r>
              <a:rPr lang="en-US" dirty="0" err="1">
                <a:solidFill>
                  <a:srgbClr val="595959"/>
                </a:solidFill>
                <a:latin typeface="Montserrat"/>
              </a:rPr>
              <a:t>připojení</a:t>
            </a:r>
            <a:r>
              <a:rPr lang="en-US" dirty="0">
                <a:solidFill>
                  <a:srgbClr val="595959"/>
                </a:solidFill>
                <a:latin typeface="Montserrat"/>
              </a:rPr>
              <a:t> do </a:t>
            </a:r>
            <a:r>
              <a:rPr lang="en-US" dirty="0" err="1">
                <a:solidFill>
                  <a:srgbClr val="595959"/>
                </a:solidFill>
                <a:latin typeface="Montserrat"/>
              </a:rPr>
              <a:t>týmu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E320B-714F-ABF4-102D-98CB277B3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latin typeface="Montserrat"/>
              </a:rPr>
              <a:t>Klik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na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tři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tečky</a:t>
            </a:r>
            <a:r>
              <a:rPr lang="en-US" dirty="0">
                <a:latin typeface="Montserrat"/>
              </a:rPr>
              <a:t> „…“ </a:t>
            </a:r>
            <a:r>
              <a:rPr lang="en-US" dirty="0" err="1">
                <a:latin typeface="Montserrat"/>
              </a:rPr>
              <a:t>vedle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názvu</a:t>
            </a:r>
            <a:r>
              <a:rPr lang="en-US" dirty="0">
                <a:latin typeface="Montserrat"/>
              </a:rPr>
              <a:t> </a:t>
            </a:r>
            <a:r>
              <a:rPr lang="en-US">
                <a:latin typeface="Montserrat"/>
              </a:rPr>
              <a:t>týmu</a:t>
            </a:r>
            <a:endParaRPr lang="en-US" dirty="0"/>
          </a:p>
          <a:p>
            <a:r>
              <a:rPr lang="en-US" err="1">
                <a:latin typeface="Montserrat"/>
              </a:rPr>
              <a:t>Vyberte</a:t>
            </a:r>
            <a:r>
              <a:rPr lang="en-US">
                <a:latin typeface="Montserrat"/>
              </a:rPr>
              <a:t> - Správa </a:t>
            </a:r>
            <a:r>
              <a:rPr lang="en-US" err="1">
                <a:latin typeface="Montserrat"/>
              </a:rPr>
              <a:t>týmu</a:t>
            </a:r>
          </a:p>
          <a:p>
            <a:r>
              <a:rPr lang="en-US" dirty="0" err="1">
                <a:latin typeface="Montserrat"/>
              </a:rPr>
              <a:t>Přejděte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na</a:t>
            </a:r>
            <a:r>
              <a:rPr lang="en-US" dirty="0">
                <a:latin typeface="Montserrat"/>
              </a:rPr>
              <a:t> </a:t>
            </a:r>
            <a:r>
              <a:rPr lang="en-US">
                <a:latin typeface="Montserrat"/>
              </a:rPr>
              <a:t>záložku - Nastavení</a:t>
            </a:r>
          </a:p>
          <a:p>
            <a:r>
              <a:rPr lang="en-US">
                <a:latin typeface="Montserrat"/>
              </a:rPr>
              <a:t>Rozklikněte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sekci</a:t>
            </a:r>
            <a:r>
              <a:rPr lang="en-US" dirty="0">
                <a:latin typeface="Montserrat"/>
              </a:rPr>
              <a:t> „</a:t>
            </a:r>
            <a:r>
              <a:rPr lang="en-US" dirty="0" err="1">
                <a:latin typeface="Montserrat"/>
              </a:rPr>
              <a:t>Kód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týmu</a:t>
            </a:r>
            <a:r>
              <a:rPr lang="en-US" dirty="0">
                <a:latin typeface="Montserrat"/>
              </a:rPr>
              <a:t>“.</a:t>
            </a:r>
          </a:p>
          <a:p>
            <a:r>
              <a:rPr lang="en-US">
                <a:latin typeface="Montserrat"/>
              </a:rPr>
              <a:t>Klikněte </a:t>
            </a:r>
            <a:r>
              <a:rPr lang="en-US" err="1">
                <a:latin typeface="Montserrat"/>
              </a:rPr>
              <a:t>na</a:t>
            </a:r>
            <a:r>
              <a:rPr lang="en-US">
                <a:latin typeface="Montserrat"/>
              </a:rPr>
              <a:t> „</a:t>
            </a:r>
            <a:r>
              <a:rPr lang="en-US" err="1">
                <a:latin typeface="Montserrat"/>
              </a:rPr>
              <a:t>Vygenerovat</a:t>
            </a:r>
            <a:r>
              <a:rPr lang="en-US">
                <a:latin typeface="Montserrat"/>
              </a:rPr>
              <a:t>“ → </a:t>
            </a:r>
            <a:r>
              <a:rPr lang="en-US" err="1">
                <a:latin typeface="Montserrat"/>
              </a:rPr>
              <a:t>zobrazí</a:t>
            </a:r>
            <a:r>
              <a:rPr lang="en-US">
                <a:latin typeface="Montserrat"/>
              </a:rPr>
              <a:t> se </a:t>
            </a:r>
            <a:r>
              <a:rPr lang="en-US" err="1">
                <a:latin typeface="Montserrat"/>
              </a:rPr>
              <a:t>kód</a:t>
            </a:r>
            <a:r>
              <a:rPr lang="en-US">
                <a:latin typeface="Montserrat"/>
              </a:rPr>
              <a:t>, </a:t>
            </a:r>
            <a:r>
              <a:rPr lang="en-US" err="1">
                <a:latin typeface="Montserrat"/>
              </a:rPr>
              <a:t>který</a:t>
            </a:r>
            <a:r>
              <a:rPr lang="en-US">
                <a:latin typeface="Montserrat"/>
              </a:rPr>
              <a:t> </a:t>
            </a:r>
            <a:r>
              <a:rPr lang="en-US" err="1">
                <a:latin typeface="Montserrat"/>
              </a:rPr>
              <a:t>můžeš</a:t>
            </a:r>
            <a:r>
              <a:rPr lang="en-US">
                <a:latin typeface="Montserrat"/>
              </a:rPr>
              <a:t> </a:t>
            </a:r>
            <a:r>
              <a:rPr lang="en-US" err="1">
                <a:latin typeface="Montserrat"/>
              </a:rPr>
              <a:t>zkopírovat</a:t>
            </a:r>
            <a:r>
              <a:rPr lang="en-US">
                <a:latin typeface="Montserrat"/>
              </a:rPr>
              <a:t> a </a:t>
            </a:r>
            <a:r>
              <a:rPr lang="en-US" err="1">
                <a:latin typeface="Montserrat"/>
              </a:rPr>
              <a:t>sdílet</a:t>
            </a:r>
            <a:r>
              <a:rPr lang="en-US" dirty="0">
                <a:latin typeface="Montserrat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757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2E6B73-A66D-F9D3-0575-18E0FD0ED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Plánování schůzky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4CBD58-436B-B3DD-58CA-1D4BAD8EA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lze ze všech aplikací, které mají kalendář, ale funkcionality se liší</a:t>
            </a:r>
          </a:p>
          <a:p>
            <a:pPr lvl="1"/>
            <a:r>
              <a:rPr lang="cs-CZ" dirty="0"/>
              <a:t>osobní kalendář Teamsu nemá hlasování a rozeslání pozvánek členům kanálu, je nutné je zadat jako povinné účastníky, aby dostali pozvánku</a:t>
            </a:r>
          </a:p>
          <a:p>
            <a:pPr lvl="1"/>
            <a:r>
              <a:rPr lang="cs-CZ" dirty="0"/>
              <a:t>kalendář kanálu nemá hlasování, ale lze rozeslat pozvánky všem členům kanálu</a:t>
            </a:r>
          </a:p>
          <a:p>
            <a:pPr lvl="1"/>
            <a:r>
              <a:rPr lang="cs-CZ" dirty="0"/>
              <a:t>kalendář </a:t>
            </a:r>
            <a:r>
              <a:rPr lang="cs-CZ" dirty="0" err="1"/>
              <a:t>outlooku</a:t>
            </a:r>
            <a:r>
              <a:rPr lang="cs-CZ" dirty="0"/>
              <a:t> má hlasování, ale nelze rozeslat pozvánku žádné skupině, pozvánka se rozešle jen povinným účastníkům </a:t>
            </a:r>
          </a:p>
        </p:txBody>
      </p:sp>
    </p:spTree>
    <p:extLst>
      <p:ext uri="{BB962C8B-B14F-4D97-AF65-F5344CB8AC3E}">
        <p14:creationId xmlns:p14="http://schemas.microsoft.com/office/powerpoint/2010/main" val="737330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99164E-522B-76F6-6CFF-70C8FD079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Nastavení schůzky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E2EB703-B29B-0E56-6BF1-1157539653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9321" y="1367020"/>
            <a:ext cx="4470932" cy="3101581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493B073-7CAE-6D97-E649-600CF48B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628" y="1367020"/>
            <a:ext cx="3648919" cy="3101581"/>
          </a:xfrm>
          <a:prstGeom prst="rect">
            <a:avLst/>
          </a:prstGeom>
        </p:spPr>
      </p:pic>
      <p:sp>
        <p:nvSpPr>
          <p:cNvPr id="8" name="Ovál 7">
            <a:extLst>
              <a:ext uri="{FF2B5EF4-FFF2-40B4-BE49-F238E27FC236}">
                <a16:creationId xmlns:a16="http://schemas.microsoft.com/office/drawing/2014/main" id="{6DFCB22F-AA2E-BC1D-6CA3-6E017FD9A356}"/>
              </a:ext>
            </a:extLst>
          </p:cNvPr>
          <p:cNvSpPr/>
          <p:nvPr/>
        </p:nvSpPr>
        <p:spPr>
          <a:xfrm>
            <a:off x="736599" y="3282553"/>
            <a:ext cx="1539241" cy="292893"/>
          </a:xfrm>
          <a:prstGeom prst="ellipse">
            <a:avLst/>
          </a:prstGeom>
          <a:noFill/>
          <a:ln w="28575">
            <a:solidFill>
              <a:srgbClr val="D437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6131FF5-9B44-5849-DD9D-35FB50027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393" y="4717072"/>
            <a:ext cx="2839720" cy="177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06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41CB80-4223-5A0E-AD82-EBF769E7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Nastavení schůzky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E85F25-E4C5-E38B-B7E9-BF76C087F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Aby se účastníci nemohli vzájemně vyhazovat ze schůzky v Microsoft Teams:</a:t>
            </a:r>
          </a:p>
          <a:p>
            <a:pPr lvl="1"/>
            <a:r>
              <a:rPr lang="cs-CZ" dirty="0"/>
              <a:t>Přejděte na Možnosti schůzky</a:t>
            </a:r>
          </a:p>
          <a:p>
            <a:pPr lvl="1"/>
            <a:r>
              <a:rPr lang="cs-CZ" dirty="0"/>
              <a:t>V nastavení najděte volbu „Kdo může prezentovat?“ a nastavte ji na: „Pouze já“ (nebo „</a:t>
            </a:r>
            <a:r>
              <a:rPr lang="cs-CZ" dirty="0" err="1"/>
              <a:t>Only</a:t>
            </a:r>
            <a:r>
              <a:rPr lang="cs-CZ" dirty="0"/>
              <a:t> </a:t>
            </a:r>
            <a:r>
              <a:rPr lang="cs-CZ" dirty="0" err="1"/>
              <a:t>me</a:t>
            </a:r>
            <a:r>
              <a:rPr lang="cs-CZ" dirty="0"/>
              <a:t>“) – tím zajistíte, že jen Vy jako organizátor máte plná oprávnění.</a:t>
            </a:r>
          </a:p>
          <a:p>
            <a:pPr lvl="1"/>
            <a:r>
              <a:rPr lang="cs-CZ" dirty="0"/>
              <a:t>Uložte změny.</a:t>
            </a:r>
          </a:p>
        </p:txBody>
      </p:sp>
    </p:spTree>
    <p:extLst>
      <p:ext uri="{BB962C8B-B14F-4D97-AF65-F5344CB8AC3E}">
        <p14:creationId xmlns:p14="http://schemas.microsoft.com/office/powerpoint/2010/main" val="1713242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86AC6-2CF1-0471-0C7A-3F45E507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Porovnání Teams a </a:t>
            </a:r>
            <a:r>
              <a:rPr lang="cs-CZ" dirty="0" err="1"/>
              <a:t>Viva</a:t>
            </a:r>
            <a:r>
              <a:rPr lang="cs-CZ" dirty="0"/>
              <a:t> </a:t>
            </a:r>
            <a:r>
              <a:rPr lang="cs-CZ" dirty="0" err="1"/>
              <a:t>Engage</a:t>
            </a:r>
            <a:endParaRPr lang="cs-CZ" dirty="0"/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1B7D61EA-EF22-A614-3042-6494D5D511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498172"/>
              </p:ext>
            </p:extLst>
          </p:nvPr>
        </p:nvGraphicFramePr>
        <p:xfrm>
          <a:off x="431800" y="1895634"/>
          <a:ext cx="10515600" cy="367284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20534927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2929247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0037067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Funkce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Microsoft Teams</a:t>
                      </a:r>
                      <a:endParaRPr lang="cs-CZ" sz="1600" b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Viva Engage</a:t>
                      </a:r>
                      <a:endParaRPr lang="cs-CZ" sz="1600" b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836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Zaměření</a:t>
                      </a:r>
                      <a:endParaRPr lang="cs-CZ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Operativní spolupráce v týmu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Široká komunikace napříč organizací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040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Typ komunikace</a:t>
                      </a:r>
                      <a:endParaRPr lang="cs-CZ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Rychlá, cílená, projektová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Otevřená, komunitní, sociální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93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Struktura</a:t>
                      </a:r>
                      <a:endParaRPr lang="cs-CZ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Týmy a kanály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Komunity a vlákna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00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Použití</a:t>
                      </a:r>
                      <a:endParaRPr lang="cs-CZ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Chaty, schůzky, sdílení souborů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Sdílení nápadů, příběhů, otázek, anket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866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Viditelnost</a:t>
                      </a:r>
                      <a:endParaRPr lang="cs-CZ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Omezená na členy týmu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Veřejná nebo otevřená v rámci organizace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5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Integrace</a:t>
                      </a:r>
                      <a:endParaRPr lang="cs-CZ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57150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Silná s Plannerem, OneNote, SharePointem</a:t>
                      </a:r>
                    </a:p>
                  </a:txBody>
                  <a:tcPr marL="114300" marR="76200" marT="76200" marB="57150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Silná s </a:t>
                      </a:r>
                      <a:r>
                        <a:rPr lang="cs-CZ" sz="16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Viva</a:t>
                      </a:r>
                      <a:r>
                        <a:rPr lang="cs-CZ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 </a:t>
                      </a:r>
                      <a:r>
                        <a:rPr lang="cs-CZ" sz="16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Insights</a:t>
                      </a:r>
                      <a:r>
                        <a:rPr lang="cs-CZ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, </a:t>
                      </a:r>
                      <a:r>
                        <a:rPr lang="cs-CZ" sz="16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SharePointem</a:t>
                      </a:r>
                      <a:r>
                        <a:rPr lang="cs-CZ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, </a:t>
                      </a:r>
                      <a:r>
                        <a:rPr lang="cs-CZ" sz="16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Yammerem</a:t>
                      </a:r>
                      <a:endParaRPr lang="cs-CZ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57150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558767"/>
                  </a:ext>
                </a:extLst>
              </a:tr>
            </a:tbl>
          </a:graphicData>
        </a:graphic>
      </p:graphicFrame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5C9536-5298-8BDE-49A7-9D133E4CE78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AE11665-EDA8-4B34-9101-940CA273DBC7}" type="datetimeyyyy">
              <a:rPr lang="cs-CZ" smtClean="0"/>
              <a:t>2026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397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E222A1-5265-3739-D523-C01B1E267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OneDrive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77441A-065A-68DE-9EA1-1FFBE84B5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56520" cy="4351338"/>
          </a:xfrm>
        </p:spPr>
        <p:txBody>
          <a:bodyPr/>
          <a:lstStyle/>
          <a:p>
            <a:r>
              <a:rPr lang="cs-CZ" dirty="0"/>
              <a:t>aplikace </a:t>
            </a:r>
            <a:r>
              <a:rPr lang="cs-CZ" dirty="0" err="1"/>
              <a:t>OneDrive</a:t>
            </a:r>
            <a:r>
              <a:rPr lang="cs-CZ" dirty="0"/>
              <a:t> </a:t>
            </a:r>
          </a:p>
          <a:p>
            <a:pPr lvl="1"/>
            <a:r>
              <a:rPr lang="cs-CZ" dirty="0"/>
              <a:t>modrý oblak pro firemní/školní účty – lze jich připojit více</a:t>
            </a:r>
          </a:p>
          <a:p>
            <a:pPr lvl="1"/>
            <a:r>
              <a:rPr lang="cs-CZ" dirty="0"/>
              <a:t>šedý oblak pro soukromé účty</a:t>
            </a:r>
          </a:p>
          <a:p>
            <a:r>
              <a:rPr lang="cs-CZ" dirty="0" err="1"/>
              <a:t>OneDrive</a:t>
            </a:r>
            <a:r>
              <a:rPr lang="cs-CZ" dirty="0"/>
              <a:t> je soukromý prostor, nedoporučuje se z něj sdílet (pro sdílení souborů využijte Teams)</a:t>
            </a:r>
          </a:p>
          <a:p>
            <a:r>
              <a:rPr lang="cs-CZ" dirty="0"/>
              <a:t>možnost “soubor On-</a:t>
            </a:r>
            <a:r>
              <a:rPr lang="cs-CZ" dirty="0" err="1"/>
              <a:t>Demand</a:t>
            </a:r>
            <a:r>
              <a:rPr lang="cs-CZ" dirty="0"/>
              <a:t>”, neboli “soubor na vyžádání”</a:t>
            </a:r>
          </a:p>
          <a:p>
            <a:r>
              <a:rPr lang="cs-CZ" dirty="0"/>
              <a:t>možnost přidat složku z Teams (nasdílet ji) do </a:t>
            </a:r>
            <a:r>
              <a:rPr lang="cs-CZ" dirty="0" err="1"/>
              <a:t>OneDrivu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E3E382B-4F8D-F74F-E939-9AA4C04ED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511" y="1825625"/>
            <a:ext cx="2133898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359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9D78E2-D973-ED45-B39E-9533BC09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OneNote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C8CBFA-8423-D055-0237-DE4A2C4C9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47960" cy="4351338"/>
          </a:xfrm>
        </p:spPr>
        <p:txBody>
          <a:bodyPr/>
          <a:lstStyle/>
          <a:p>
            <a:r>
              <a:rPr lang="cs-CZ" dirty="0"/>
              <a:t>digitální poznámkový blok</a:t>
            </a:r>
          </a:p>
          <a:p>
            <a:pPr lvl="1"/>
            <a:r>
              <a:rPr lang="cs-CZ" dirty="0"/>
              <a:t>slouží k zaznamenávání, organizaci a sdílení poznámek v různých formách</a:t>
            </a:r>
          </a:p>
          <a:p>
            <a:r>
              <a:rPr lang="cs-CZ" dirty="0"/>
              <a:t>hierarchická struktura poznámkového bloku v </a:t>
            </a:r>
            <a:r>
              <a:rPr lang="cs-CZ" dirty="0" err="1"/>
              <a:t>OneNotu</a:t>
            </a:r>
            <a:r>
              <a:rPr lang="cs-CZ" dirty="0"/>
              <a:t> </a:t>
            </a:r>
          </a:p>
          <a:p>
            <a:pPr lvl="1"/>
            <a:r>
              <a:rPr lang="cs-CZ" dirty="0"/>
              <a:t>skládá se z oddílů a stránek</a:t>
            </a:r>
          </a:p>
        </p:txBody>
      </p:sp>
    </p:spTree>
    <p:extLst>
      <p:ext uri="{BB962C8B-B14F-4D97-AF65-F5344CB8AC3E}">
        <p14:creationId xmlns:p14="http://schemas.microsoft.com/office/powerpoint/2010/main" val="27633113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316CBE-7F0C-CEFA-63C4-99BD5CF11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Otevírání souborů v desktopových aplikacích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7AE26C-1F74-2CA0-BC8F-F9F47AE6F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Teams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4DD69B6-D2A9-C60E-2718-08846DDDA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850" y="1834886"/>
            <a:ext cx="4182059" cy="76210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850CF55-EB9E-CF8F-4BE7-B7D7C3A11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38" y="2753452"/>
            <a:ext cx="7956879" cy="366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13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09799A-BE80-1984-D585-436155751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0" y="365125"/>
            <a:ext cx="1083056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To Do, Planner a </a:t>
            </a:r>
            <a:r>
              <a:rPr lang="cs-CZ" sz="4000" dirty="0"/>
              <a:t>kalendář Outlooku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F04DE5D6-B5D5-3B82-C437-7885066AE4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953141"/>
              </p:ext>
            </p:extLst>
          </p:nvPr>
        </p:nvGraphicFramePr>
        <p:xfrm>
          <a:off x="523240" y="2187892"/>
          <a:ext cx="10515600" cy="2268855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26179410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312702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25889040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454412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Nástroj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K čemu slouží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Typ úkolů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Propojení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765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Microsoft To Do</a:t>
                      </a:r>
                      <a:endParaRPr lang="cs-CZ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Osobní správa úkolů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Jednoduché úkoly, seznamy, připomenutí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Propojeno s Outlookem a Plannerem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365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Microsoft Planner</a:t>
                      </a:r>
                      <a:endParaRPr lang="cs-CZ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Týmová spolupráce na projektech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Úkoly v rámci plánů a týmů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Propojeno s To Do a Teams</a:t>
                      </a:r>
                    </a:p>
                  </a:txBody>
                  <a:tcPr marL="114300" marR="76200" marT="76200" marB="66675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584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Outlook kalendář</a:t>
                      </a:r>
                      <a:endParaRPr lang="cs-CZ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Montserrat" panose="00000500000000000000" pitchFamily="2" charset="-18"/>
                      </a:endParaRPr>
                    </a:p>
                  </a:txBody>
                  <a:tcPr marL="114300" marR="76200" marT="76200" marB="57150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Plánování času a schůzek</a:t>
                      </a:r>
                    </a:p>
                  </a:txBody>
                  <a:tcPr marL="114300" marR="76200" marT="76200" marB="57150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Události, schůzky, připomenutí</a:t>
                      </a:r>
                    </a:p>
                  </a:txBody>
                  <a:tcPr marL="114300" marR="76200" marT="76200" marB="57150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Montserrat" panose="00000500000000000000" pitchFamily="2" charset="-18"/>
                        </a:rPr>
                        <a:t>Propojeno s To Do (úkoly)</a:t>
                      </a:r>
                    </a:p>
                  </a:txBody>
                  <a:tcPr marL="114300" marR="76200" marT="76200" marB="57150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785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426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64423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06F49BFE55D246B0FA1EBF800069B4" ma:contentTypeVersion="18" ma:contentTypeDescription="Vytvoří nový dokument" ma:contentTypeScope="" ma:versionID="906b7fa300855032b614e7252bce6b64">
  <xsd:schema xmlns:xsd="http://www.w3.org/2001/XMLSchema" xmlns:xs="http://www.w3.org/2001/XMLSchema" xmlns:p="http://schemas.microsoft.com/office/2006/metadata/properties" xmlns:ns2="054e9054-9d5a-4e21-ba1c-f5152d9e56d4" xmlns:ns3="64ff9e7a-2dcc-4e04-9681-fa6540f5dee0" targetNamespace="http://schemas.microsoft.com/office/2006/metadata/properties" ma:root="true" ma:fieldsID="a4d227f722dc80162e3cbbb840ecaa58" ns2:_="" ns3:_="">
    <xsd:import namespace="054e9054-9d5a-4e21-ba1c-f5152d9e56d4"/>
    <xsd:import namespace="64ff9e7a-2dcc-4e04-9681-fa6540f5de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Vlastn_x00ed_k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4e9054-9d5a-4e21-ba1c-f5152d9e56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Značky obrázků" ma:readOnly="false" ma:fieldId="{5cf76f15-5ced-4ddc-b409-7134ff3c332f}" ma:taxonomyMulti="true" ma:sspId="ede2c221-80ea-42f2-a6ce-7f19966b5d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Vlastn_x00ed_k" ma:index="23" nillable="true" ma:displayName="Vlastník" ma:format="Dropdown" ma:indexed="true" ma:list="UserInfo" ma:SearchPeopleOnly="false" ma:SharePointGroup="0" ma:internalName="Vlastn_x00ed_k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ff9e7a-2dcc-4e04-9681-fa6540f5dee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03495c6-9d92-469e-b245-4560506a42f8}" ma:internalName="TaxCatchAll" ma:showField="CatchAllData" ma:web="64ff9e7a-2dcc-4e04-9681-fa6540f5de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lastn_x00ed_k xmlns="054e9054-9d5a-4e21-ba1c-f5152d9e56d4">
      <UserInfo>
        <DisplayName/>
        <AccountId xsi:nil="true"/>
        <AccountType/>
      </UserInfo>
    </Vlastn_x00ed_k>
    <TaxCatchAll xmlns="64ff9e7a-2dcc-4e04-9681-fa6540f5dee0" xsi:nil="true"/>
    <lcf76f155ced4ddcb4097134ff3c332f xmlns="054e9054-9d5a-4e21-ba1c-f5152d9e56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B0377AB-E9F2-4D31-8265-EA4C8A58BF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56A41D-97B9-48ED-8FA2-90EFAAB084BA}">
  <ds:schemaRefs>
    <ds:schemaRef ds:uri="054e9054-9d5a-4e21-ba1c-f5152d9e56d4"/>
    <ds:schemaRef ds:uri="64ff9e7a-2dcc-4e04-9681-fa6540f5dee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5F96F19-1DF2-4516-8351-828936F58156}">
  <ds:schemaRefs>
    <ds:schemaRef ds:uri="054e9054-9d5a-4e21-ba1c-f5152d9e56d4"/>
    <ds:schemaRef ds:uri="64ff9e7a-2dcc-4e04-9681-fa6540f5dee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1248</Words>
  <Application>Microsoft Office PowerPoint</Application>
  <PresentationFormat>Širokoúhlá obrazovka</PresentationFormat>
  <Paragraphs>211</Paragraphs>
  <Slides>40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5" baseType="lpstr">
      <vt:lpstr>-apple-system</vt:lpstr>
      <vt:lpstr>Arial</vt:lpstr>
      <vt:lpstr>Calibri</vt:lpstr>
      <vt:lpstr>Montserrat</vt:lpstr>
      <vt:lpstr>Motiv Office</vt:lpstr>
      <vt:lpstr>Prezentace aplikace PowerPoint</vt:lpstr>
      <vt:lpstr>Obsah</vt:lpstr>
      <vt:lpstr>Často se měnící rozhraní Microsoft</vt:lpstr>
      <vt:lpstr>M365 na FTVS UK</vt:lpstr>
      <vt:lpstr>Nastavení Windows - Účty</vt:lpstr>
      <vt:lpstr>Limity – co byste o svém účtu M365 měli vědět</vt:lpstr>
      <vt:lpstr>Zaplnění mailboxu</vt:lpstr>
      <vt:lpstr>Zaplnění OneDrivu</vt:lpstr>
      <vt:lpstr>Při odchodu z UK</vt:lpstr>
      <vt:lpstr>Outlook</vt:lpstr>
      <vt:lpstr>Přidání účtu(ů) do Outlooku</vt:lpstr>
      <vt:lpstr>Správa účtů</vt:lpstr>
      <vt:lpstr>Důležitá nastavení v Outlooku</vt:lpstr>
      <vt:lpstr>Důležitá nastavení v Outlooku</vt:lpstr>
      <vt:lpstr>Podpisy v Outlooku</vt:lpstr>
      <vt:lpstr>Odpověď v nepřítomnosti</vt:lpstr>
      <vt:lpstr>Outlook kalendář</vt:lpstr>
      <vt:lpstr>Skupina v kalendáři</vt:lpstr>
      <vt:lpstr>Povinní účastníci – např. členové katedry</vt:lpstr>
      <vt:lpstr>Typy akcí v Outlook kalendáři</vt:lpstr>
      <vt:lpstr>Přidání do kalendáře akcí z emailu</vt:lpstr>
      <vt:lpstr>Pomocník pro plánování</vt:lpstr>
      <vt:lpstr>.ics soubory</vt:lpstr>
      <vt:lpstr>Hlasování o plánu</vt:lpstr>
      <vt:lpstr>Bookings</vt:lpstr>
      <vt:lpstr>Sharepoint</vt:lpstr>
      <vt:lpstr>Teams</vt:lpstr>
      <vt:lpstr>Typy týmů</vt:lpstr>
      <vt:lpstr>Teams</vt:lpstr>
      <vt:lpstr>Propojení se SISem</vt:lpstr>
      <vt:lpstr>Kód pro připojení do týmu</vt:lpstr>
      <vt:lpstr>Plánování schůzky</vt:lpstr>
      <vt:lpstr>Nastavení schůzky</vt:lpstr>
      <vt:lpstr>Nastavení schůzky</vt:lpstr>
      <vt:lpstr>Porovnání Teams a Viva Engage</vt:lpstr>
      <vt:lpstr>OneDrive</vt:lpstr>
      <vt:lpstr>OneNote</vt:lpstr>
      <vt:lpstr>Otevírání souborů v desktopových aplikacích</vt:lpstr>
      <vt:lpstr>To Do, Planner a kalendář Outlooku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Miroslav Petr</dc:creator>
  <cp:lastModifiedBy>Šárka Vokounová</cp:lastModifiedBy>
  <cp:revision>42</cp:revision>
  <cp:lastPrinted>2023-02-15T12:36:27Z</cp:lastPrinted>
  <dcterms:created xsi:type="dcterms:W3CDTF">2023-02-07T12:12:51Z</dcterms:created>
  <dcterms:modified xsi:type="dcterms:W3CDTF">2026-09-09T10:05:54Z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0x010100BC06F49BFE55D246B0FA1EBF800069B4</vt:lpwstr>
  </property>
  <property fmtid="{D5CDD505-2E9C-101B-9397-08002B2CF9AE}" pid="3" name="MediaServiceImageTags">
    <vt:lpwstr/>
  </property>
</Properties>
</file>