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4" r:id="rId4"/>
    <p:sldId id="285" r:id="rId5"/>
    <p:sldId id="286" r:id="rId6"/>
    <p:sldId id="287" r:id="rId7"/>
    <p:sldId id="261" r:id="rId8"/>
    <p:sldId id="277" r:id="rId9"/>
    <p:sldId id="280" r:id="rId10"/>
    <p:sldId id="283" r:id="rId11"/>
    <p:sldId id="284" r:id="rId12"/>
    <p:sldId id="269" r:id="rId13"/>
    <p:sldId id="281" r:id="rId14"/>
    <p:sldId id="279" r:id="rId15"/>
    <p:sldId id="271" r:id="rId16"/>
    <p:sldId id="282" r:id="rId17"/>
    <p:sldId id="274" r:id="rId1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869939-E797-4A5C-979A-43DC26CE7772}" v="83" dt="2021-10-06T19:52:04.3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7885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387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11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4889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4683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6460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0514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5928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704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877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944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39F32-1E60-4ABA-9850-7D1134CAE682}" type="datetimeFigureOut">
              <a:rPr lang="cs-CZ" smtClean="0"/>
              <a:t>30.09.2026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33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l1.cuni.cz/course/view.php?id=18638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kruzikova@fhs.cuni.cz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otero.org/" TargetMode="External"/><Relationship Id="rId2" Type="http://schemas.openxmlformats.org/officeDocument/2006/relationships/hyperlink" Target="http://www.citacepro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ndeley.com/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Proseminář k interpretaci textu (kombinovaná forma)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3. </a:t>
            </a:r>
            <a:r>
              <a:rPr lang="cs-CZ" dirty="0"/>
              <a:t>10. </a:t>
            </a:r>
            <a:r>
              <a:rPr lang="cs-CZ" dirty="0" smtClean="0"/>
              <a:t>2026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8205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Obsah soustředění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err="1" smtClean="0"/>
              <a:t>Moodle</a:t>
            </a:r>
            <a:r>
              <a:rPr lang="cs-CZ" dirty="0" smtClean="0"/>
              <a:t> </a:t>
            </a:r>
          </a:p>
          <a:p>
            <a:r>
              <a:rPr lang="cs-CZ" dirty="0" smtClean="0"/>
              <a:t>Ukončení </a:t>
            </a:r>
            <a:r>
              <a:rPr lang="cs-CZ" dirty="0"/>
              <a:t>kurzu </a:t>
            </a:r>
          </a:p>
          <a:p>
            <a:r>
              <a:rPr lang="cs-CZ" smtClean="0"/>
              <a:t>Postup </a:t>
            </a:r>
            <a:r>
              <a:rPr lang="cs-CZ" dirty="0" smtClean="0"/>
              <a:t>při čtení textu a psaní referátu</a:t>
            </a:r>
            <a:endParaRPr lang="cs-CZ" dirty="0"/>
          </a:p>
          <a:p>
            <a:r>
              <a:rPr lang="cs-CZ" dirty="0"/>
              <a:t>Struktura referátu </a:t>
            </a:r>
          </a:p>
          <a:p>
            <a:r>
              <a:rPr lang="cs-CZ" dirty="0" smtClean="0"/>
              <a:t>Nejčastější </a:t>
            </a:r>
            <a:r>
              <a:rPr lang="cs-CZ" dirty="0"/>
              <a:t>chyby </a:t>
            </a:r>
            <a:r>
              <a:rPr lang="cs-CZ" dirty="0" smtClean="0"/>
              <a:t>při psaní referátu</a:t>
            </a:r>
            <a:endParaRPr lang="cs-CZ" dirty="0"/>
          </a:p>
          <a:p>
            <a:r>
              <a:rPr lang="cs-CZ" dirty="0" smtClean="0"/>
              <a:t>Formální </a:t>
            </a:r>
            <a:r>
              <a:rPr lang="cs-CZ" dirty="0"/>
              <a:t>náležitosti práce a </a:t>
            </a:r>
            <a:r>
              <a:rPr lang="cs-CZ" dirty="0" smtClean="0"/>
              <a:t>citace</a:t>
            </a:r>
          </a:p>
          <a:p>
            <a:r>
              <a:rPr lang="cs-CZ" dirty="0" smtClean="0"/>
              <a:t>Konkrétní ukázka (pasáž z </a:t>
            </a:r>
            <a:r>
              <a:rPr lang="cs-CZ" i="1" dirty="0" smtClean="0"/>
              <a:t>Obrany </a:t>
            </a:r>
            <a:r>
              <a:rPr lang="cs-CZ" i="1" dirty="0" err="1" smtClean="0"/>
              <a:t>Sókrata</a:t>
            </a:r>
            <a:r>
              <a:rPr lang="cs-CZ" dirty="0" smtClean="0"/>
              <a:t>), jak číst filosofický text a psát referát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6257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Ukončení kurzu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Písemná zkouška má formu testu sestávajícího ze dvou částí: </a:t>
            </a:r>
            <a:endParaRPr lang="cs-CZ" dirty="0" smtClean="0"/>
          </a:p>
          <a:p>
            <a:pPr marL="514350" indent="-514350">
              <a:buAutoNum type="arabicParenBoth"/>
            </a:pPr>
            <a:r>
              <a:rPr lang="cs-CZ" dirty="0" smtClean="0"/>
              <a:t>testu </a:t>
            </a:r>
            <a:r>
              <a:rPr lang="cs-CZ" dirty="0"/>
              <a:t>zaměřeného na teoretické porozumění problematice rozumění, čtení textu a interpretace, který vychází z audionahrávek a studijních materiálů dostupných v </a:t>
            </a:r>
            <a:r>
              <a:rPr lang="cs-CZ" dirty="0" err="1"/>
              <a:t>Moodlu</a:t>
            </a:r>
            <a:r>
              <a:rPr lang="cs-CZ" dirty="0"/>
              <a:t>, a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(</a:t>
            </a:r>
            <a:r>
              <a:rPr lang="cs-CZ" dirty="0"/>
              <a:t>2) krátkého referátu na zadaný filozofický text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1168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Ukončení kurzu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Ke zkoušce se studenti zapisují prostřednictvím SIS.</a:t>
            </a:r>
          </a:p>
          <a:p>
            <a:pPr marL="0" indent="0">
              <a:buNone/>
            </a:pPr>
            <a:r>
              <a:rPr lang="cs-CZ" dirty="0" smtClean="0"/>
              <a:t>Pravděpodobné termíny konání zkoušky: </a:t>
            </a:r>
          </a:p>
          <a:p>
            <a:pPr marL="0" indent="0">
              <a:buNone/>
            </a:pPr>
            <a:r>
              <a:rPr lang="cs-CZ" dirty="0" smtClean="0"/>
              <a:t>Úterý 5. 1. 2027	od 16 hod.</a:t>
            </a:r>
          </a:p>
          <a:p>
            <a:pPr marL="0" indent="0">
              <a:buNone/>
            </a:pPr>
            <a:r>
              <a:rPr lang="cs-CZ" dirty="0" smtClean="0"/>
              <a:t>Sobota 16. 1. 2027	od 13 hod.</a:t>
            </a:r>
          </a:p>
          <a:p>
            <a:pPr marL="0" indent="0">
              <a:buNone/>
            </a:pPr>
            <a:r>
              <a:rPr lang="cs-CZ" dirty="0" smtClean="0"/>
              <a:t>Sobota 30. 1. 2027 od 11 hod.</a:t>
            </a:r>
          </a:p>
          <a:p>
            <a:pPr marL="0" indent="0">
              <a:buNone/>
            </a:pPr>
            <a:r>
              <a:rPr lang="cs-CZ" dirty="0" smtClean="0"/>
              <a:t>Pondělí 8. 2. 2027 od 17 hod.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1102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Studijní materiály – příprava ke zkoušce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On-line podpora pro výuku Prosemináře k interpretaci textu:</a:t>
            </a:r>
          </a:p>
          <a:p>
            <a:pPr marL="0" indent="0">
              <a:buNone/>
            </a:pPr>
            <a:r>
              <a:rPr lang="cs-CZ" dirty="0" smtClean="0"/>
              <a:t>Kurz v </a:t>
            </a:r>
            <a:r>
              <a:rPr lang="cs-CZ" dirty="0" err="1" smtClean="0"/>
              <a:t>Moodlu</a:t>
            </a:r>
            <a:r>
              <a:rPr lang="cs-CZ" dirty="0" smtClean="0"/>
              <a:t> Podpora pro proseminář k interpretaci textu</a:t>
            </a:r>
            <a:endParaRPr lang="cs-CZ" dirty="0" smtClean="0"/>
          </a:p>
          <a:p>
            <a:pPr marL="0" indent="0">
              <a:buNone/>
            </a:pPr>
            <a:r>
              <a:rPr lang="cs-CZ" dirty="0">
                <a:hlinkClick r:id="rId2"/>
              </a:rPr>
              <a:t>Kurz: Podpora pro proseminář k interpretaci textu | DL </a:t>
            </a:r>
            <a:r>
              <a:rPr lang="cs-CZ" dirty="0" smtClean="0">
                <a:hlinkClick r:id="rId2"/>
              </a:rPr>
              <a:t>1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NOVOTNÝ, Jaroslav. </a:t>
            </a:r>
            <a:r>
              <a:rPr lang="cs-CZ" i="1" dirty="0"/>
              <a:t>Čtení - reflexe - interpretace: elementární úvod do práce s textem</a:t>
            </a:r>
            <a:r>
              <a:rPr lang="cs-CZ" dirty="0"/>
              <a:t>. Praha: </a:t>
            </a:r>
            <a:r>
              <a:rPr lang="cs-CZ" dirty="0" err="1"/>
              <a:t>Togga</a:t>
            </a:r>
            <a:r>
              <a:rPr lang="cs-CZ" dirty="0"/>
              <a:t>, </a:t>
            </a:r>
            <a:r>
              <a:rPr lang="cs-CZ" dirty="0" smtClean="0"/>
              <a:t>2021, s. 19-109.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00775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Studijní materiály – nepovinné – další seznámení s problematikou – není potřeba při přípravě k testu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GADAMER, Hans-Georg. </a:t>
            </a:r>
            <a:r>
              <a:rPr lang="cs-CZ" i="1" dirty="0"/>
              <a:t>Problém dějinného vědomí</a:t>
            </a:r>
            <a:r>
              <a:rPr lang="cs-CZ" dirty="0"/>
              <a:t>. </a:t>
            </a:r>
            <a:r>
              <a:rPr lang="cs-CZ" dirty="0" smtClean="0"/>
              <a:t>Praha: OIKOYMENH</a:t>
            </a:r>
            <a:r>
              <a:rPr lang="cs-CZ" dirty="0"/>
              <a:t>, 2019. 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MURGAŠ, Jaromír. </a:t>
            </a:r>
            <a:r>
              <a:rPr lang="cs-CZ" i="1" dirty="0"/>
              <a:t>Základy interpretace filozofických textů I.: interpretace k osvojení obsahu textu</a:t>
            </a:r>
            <a:r>
              <a:rPr lang="cs-CZ" dirty="0"/>
              <a:t>. Plzeň: Vydavatelství Západočeské univerzity v Plzni, 2011. 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160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Dotazy, problémy, konzultace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dirty="0" smtClean="0"/>
              <a:t>Dotazy </a:t>
            </a:r>
            <a:r>
              <a:rPr lang="cs-CZ" dirty="0"/>
              <a:t>a </a:t>
            </a:r>
            <a:r>
              <a:rPr lang="cs-CZ" dirty="0" smtClean="0"/>
              <a:t>problémy </a:t>
            </a:r>
            <a:r>
              <a:rPr lang="cs-CZ" dirty="0"/>
              <a:t>možno </a:t>
            </a:r>
            <a:r>
              <a:rPr lang="cs-CZ" dirty="0" smtClean="0"/>
              <a:t>řešit prostřednictvím </a:t>
            </a:r>
            <a:r>
              <a:rPr lang="cs-CZ" dirty="0"/>
              <a:t>e-mailu, příp. e-mailem možné domluvit schůzku či chat v MS </a:t>
            </a:r>
            <a:r>
              <a:rPr lang="cs-CZ" dirty="0" err="1" smtClean="0"/>
              <a:t>Teams</a:t>
            </a:r>
            <a:r>
              <a:rPr lang="cs-CZ" dirty="0" smtClean="0"/>
              <a:t>, osobně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>
                <a:hlinkClick r:id="rId2"/>
              </a:rPr>
              <a:t>kruzikova@fhs.cuni.cz</a:t>
            </a:r>
            <a:endParaRPr lang="cs-CZ" dirty="0"/>
          </a:p>
          <a:p>
            <a:endParaRPr lang="cs-CZ" dirty="0"/>
          </a:p>
          <a:p>
            <a:pPr marL="0" indent="0">
              <a:buNone/>
            </a:pPr>
            <a:r>
              <a:rPr lang="cs-CZ" dirty="0" smtClean="0"/>
              <a:t>Konzultace v 2.26:</a:t>
            </a:r>
            <a:endParaRPr lang="cs-CZ" dirty="0"/>
          </a:p>
          <a:p>
            <a:r>
              <a:rPr lang="cs-CZ" dirty="0"/>
              <a:t>v průběhu semestru (od 1. 10. </a:t>
            </a:r>
            <a:r>
              <a:rPr lang="cs-CZ" dirty="0" smtClean="0"/>
              <a:t>2026 do </a:t>
            </a:r>
            <a:r>
              <a:rPr lang="cs-CZ" dirty="0"/>
              <a:t>8. 1</a:t>
            </a:r>
            <a:r>
              <a:rPr lang="cs-CZ" dirty="0" smtClean="0"/>
              <a:t>. 2027) </a:t>
            </a:r>
            <a:r>
              <a:rPr lang="cs-CZ" dirty="0"/>
              <a:t>každé úterý od </a:t>
            </a:r>
            <a:r>
              <a:rPr lang="cs-CZ" b="1" dirty="0"/>
              <a:t>13.00 do 14.00 hodin</a:t>
            </a:r>
            <a:r>
              <a:rPr lang="cs-CZ" dirty="0"/>
              <a:t> a od </a:t>
            </a:r>
            <a:r>
              <a:rPr lang="cs-CZ" b="1" dirty="0"/>
              <a:t>16.00 do 17.00 hodin</a:t>
            </a:r>
            <a:r>
              <a:rPr lang="cs-CZ" dirty="0"/>
              <a:t>,</a:t>
            </a:r>
          </a:p>
          <a:p>
            <a:r>
              <a:rPr lang="cs-CZ" dirty="0"/>
              <a:t>v sobotu </a:t>
            </a:r>
            <a:r>
              <a:rPr lang="cs-CZ" b="1" dirty="0"/>
              <a:t>4. října od 14.00 hodin</a:t>
            </a:r>
            <a:r>
              <a:rPr lang="cs-CZ" dirty="0"/>
              <a:t>,</a:t>
            </a:r>
          </a:p>
          <a:p>
            <a:r>
              <a:rPr lang="cs-CZ" dirty="0"/>
              <a:t>v sobotu </a:t>
            </a:r>
            <a:r>
              <a:rPr lang="cs-CZ" b="1" dirty="0"/>
              <a:t>16. ledna od 15.00 hodin</a:t>
            </a:r>
            <a:r>
              <a:rPr lang="cs-CZ" dirty="0"/>
              <a:t>,</a:t>
            </a:r>
          </a:p>
          <a:p>
            <a:r>
              <a:rPr lang="cs-CZ" dirty="0"/>
              <a:t>v sobotu </a:t>
            </a:r>
            <a:r>
              <a:rPr lang="cs-CZ" b="1" dirty="0"/>
              <a:t>30. ledna od 13.00 hodin</a:t>
            </a:r>
            <a:r>
              <a:rPr lang="cs-CZ" dirty="0"/>
              <a:t>.</a:t>
            </a:r>
          </a:p>
          <a:p>
            <a:r>
              <a:rPr lang="cs-CZ" dirty="0"/>
              <a:t>Po předchozí domluvě jsou samozřejmě možné i další termíny. Ve všech případech Vás jen prosím o sjednání konzultace předem e-mailem.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8846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572E73-3199-4CB0-B176-7CC2F683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+mj-lt"/>
                <a:cs typeface="+mj-lt"/>
              </a:rPr>
              <a:t>CO JE REFERÁT</a:t>
            </a:r>
            <a:r>
              <a:rPr lang="cs-CZ" dirty="0" smtClean="0">
                <a:ea typeface="+mj-lt"/>
                <a:cs typeface="+mj-lt"/>
              </a:rPr>
              <a:t>? JAK ČÍST?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7D1023-1E30-45C9-92F6-ACB0B36D4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r>
              <a:rPr lang="cs-CZ" dirty="0" smtClean="0"/>
              <a:t>Jak </a:t>
            </a:r>
            <a:r>
              <a:rPr lang="cs-CZ" dirty="0"/>
              <a:t>se odlišuje od poznámek, výpisek, konspektu, </a:t>
            </a:r>
            <a:r>
              <a:rPr lang="cs-CZ" dirty="0" smtClean="0"/>
              <a:t>….. (</a:t>
            </a:r>
            <a:r>
              <a:rPr lang="cs-CZ" dirty="0"/>
              <a:t>Smyslem referátu je podat čtenáři </a:t>
            </a:r>
            <a:r>
              <a:rPr lang="cs-CZ" u="sng" dirty="0"/>
              <a:t>vlastními slovy </a:t>
            </a:r>
            <a:r>
              <a:rPr lang="cs-CZ" dirty="0"/>
              <a:t>zprávu o záměru a tématu referovaného textu, představit mu téma a stanoviska </a:t>
            </a:r>
            <a:r>
              <a:rPr lang="cs-CZ" dirty="0" smtClean="0"/>
              <a:t>textu…..)</a:t>
            </a:r>
            <a:endParaRPr lang="cs-CZ" dirty="0"/>
          </a:p>
          <a:p>
            <a:pPr>
              <a:buFontTx/>
              <a:buChar char="-"/>
            </a:pPr>
            <a:r>
              <a:rPr lang="cs-CZ" dirty="0"/>
              <a:t>Jak postupovat při čtení referovaného </a:t>
            </a:r>
            <a:r>
              <a:rPr lang="cs-CZ" dirty="0" smtClean="0"/>
              <a:t>textu (1. přečíst si text opakovaně, 2. rozmyslet a připomínat si, co je hlavním tématem a záměrem textu (</a:t>
            </a:r>
            <a:r>
              <a:rPr lang="cs-CZ" dirty="0"/>
              <a:t>Pomáhá mi to odlišit podstatné od podružného, nahlédnout vzájemnou návaznost a spojitost mezi jednotlivými částmi </a:t>
            </a:r>
            <a:r>
              <a:rPr lang="cs-CZ" dirty="0" smtClean="0"/>
              <a:t>sdělení), 3. rozdělit si text na části a každé části si shrnout, co je jejím tématem)</a:t>
            </a:r>
            <a:endParaRPr lang="cs-CZ" dirty="0"/>
          </a:p>
          <a:p>
            <a:pPr>
              <a:buFontTx/>
              <a:buChar char="-"/>
            </a:pPr>
            <a:endParaRPr lang="cs-CZ" dirty="0"/>
          </a:p>
          <a:p>
            <a:pPr marL="0" indent="0">
              <a:buNone/>
            </a:pPr>
            <a:endParaRPr lang="cs-CZ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3154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+mj-lt"/>
                <a:cs typeface="+mj-lt"/>
              </a:rPr>
              <a:t>CO JE REFERÁT</a:t>
            </a:r>
            <a:r>
              <a:rPr lang="cs-CZ" dirty="0" smtClean="0">
                <a:ea typeface="+mj-lt"/>
                <a:cs typeface="+mj-lt"/>
              </a:rPr>
              <a:t>? STRUKTURA REFERÁTU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i="1" dirty="0">
                <a:cs typeface="Calibri"/>
              </a:rPr>
              <a:t>Viz soubor „Co je referát. Struktura referátu“ (v </a:t>
            </a:r>
            <a:r>
              <a:rPr lang="cs-CZ" i="1" dirty="0" err="1">
                <a:cs typeface="Calibri"/>
              </a:rPr>
              <a:t>Moodlu</a:t>
            </a:r>
            <a:r>
              <a:rPr lang="cs-CZ" i="1" dirty="0">
                <a:cs typeface="Calibri"/>
              </a:rPr>
              <a:t>).</a:t>
            </a:r>
          </a:p>
          <a:p>
            <a:pPr marL="0" indent="0">
              <a:buNone/>
            </a:pPr>
            <a:r>
              <a:rPr lang="cs-CZ" b="1" u="sng" dirty="0" smtClean="0">
                <a:solidFill>
                  <a:srgbClr val="FF0000"/>
                </a:solidFill>
              </a:rPr>
              <a:t>Struktura referátu</a:t>
            </a:r>
            <a:r>
              <a:rPr lang="cs-CZ" dirty="0" smtClean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cs-CZ" b="1" dirty="0" smtClean="0"/>
              <a:t>Jméno autora</a:t>
            </a:r>
            <a:r>
              <a:rPr lang="cs-CZ" dirty="0" smtClean="0"/>
              <a:t>, </a:t>
            </a:r>
            <a:r>
              <a:rPr lang="cs-CZ" b="1" dirty="0" smtClean="0"/>
              <a:t>Nadpis referátu</a:t>
            </a:r>
          </a:p>
          <a:p>
            <a:pPr marL="0" indent="0">
              <a:buNone/>
            </a:pPr>
            <a:r>
              <a:rPr lang="cs-CZ" b="1" dirty="0" smtClean="0"/>
              <a:t>Úvod</a:t>
            </a:r>
            <a:r>
              <a:rPr lang="cs-CZ" dirty="0" smtClean="0"/>
              <a:t>: Co je hlavním tématem, otázkou či záměrem referovaného textu, bibliografický odkaz</a:t>
            </a:r>
          </a:p>
          <a:p>
            <a:pPr marL="0" indent="0">
              <a:buNone/>
            </a:pPr>
            <a:r>
              <a:rPr lang="cs-CZ" b="1" dirty="0" smtClean="0"/>
              <a:t>Hlavní část referovaného textu</a:t>
            </a:r>
            <a:r>
              <a:rPr lang="cs-CZ" dirty="0" smtClean="0"/>
              <a:t>: výklad hlavních myšlenek a témat referovaného textu. Nutno zachovat argumentační souvislost! Vlastními slovy!</a:t>
            </a:r>
          </a:p>
          <a:p>
            <a:pPr marL="0" indent="0">
              <a:buNone/>
            </a:pPr>
            <a:r>
              <a:rPr lang="cs-CZ" b="1" dirty="0" smtClean="0"/>
              <a:t>Závěr</a:t>
            </a:r>
            <a:r>
              <a:rPr lang="cs-CZ" dirty="0" smtClean="0"/>
              <a:t>: shrnuje a vystihuje, k jakému řešení autor referovaného textu dospěl. Závěr odpovídá na úvod.</a:t>
            </a:r>
          </a:p>
        </p:txBody>
      </p:sp>
    </p:spTree>
    <p:extLst>
      <p:ext uri="{BB962C8B-B14F-4D97-AF65-F5344CB8AC3E}">
        <p14:creationId xmlns:p14="http://schemas.microsoft.com/office/powerpoint/2010/main" val="1259467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+mj-lt"/>
                <a:cs typeface="+mj-lt"/>
              </a:rPr>
              <a:t>JAK </a:t>
            </a:r>
            <a:r>
              <a:rPr lang="cs-CZ" dirty="0" smtClean="0">
                <a:ea typeface="+mj-lt"/>
                <a:cs typeface="+mj-lt"/>
              </a:rPr>
              <a:t>PSÁT REFERÁT?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Vyjadřovat se vlastními slovy a souvisle. </a:t>
            </a:r>
            <a:r>
              <a:rPr lang="cs-CZ" dirty="0" smtClean="0"/>
              <a:t>Ideálně bez citací.</a:t>
            </a:r>
            <a:endParaRPr lang="cs-CZ" dirty="0"/>
          </a:p>
          <a:p>
            <a:r>
              <a:rPr lang="cs-CZ" dirty="0"/>
              <a:t>To, co je v referátu by mělo mít oporu pouze v referovaném textu samém a nemělo by být do něj zanášeno nic </a:t>
            </a:r>
            <a:r>
              <a:rPr lang="cs-CZ" dirty="0" smtClean="0"/>
              <a:t>odjinud</a:t>
            </a:r>
            <a:r>
              <a:rPr lang="cs-CZ" dirty="0"/>
              <a:t> </a:t>
            </a:r>
            <a:r>
              <a:rPr lang="cs-CZ" dirty="0" smtClean="0"/>
              <a:t>(informace o autorovi textu, jeho díle apod., referát není úvaha)</a:t>
            </a:r>
          </a:p>
          <a:p>
            <a:r>
              <a:rPr lang="cs-CZ" dirty="0" smtClean="0"/>
              <a:t>Rozčlenit si referovaný text na části. Při psaní referátu také členit svou práci na části, nezapomenout na Úvod a Závěr!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66068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NEJČASTĚJŠÍ CHYBY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1) Referát příliš dlouhý, neodlišuje podstatné od podružného.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2) Nadužívání </a:t>
            </a:r>
            <a:r>
              <a:rPr lang="cs-CZ" dirty="0"/>
              <a:t>citací. Nadužívání citací </a:t>
            </a:r>
            <a:r>
              <a:rPr lang="cs-CZ" dirty="0" smtClean="0"/>
              <a:t>vede k dojmu, </a:t>
            </a:r>
            <a:r>
              <a:rPr lang="cs-CZ" dirty="0"/>
              <a:t>že autor si buď přespříliš chtěl usnadnit práci, nebo že citované záležitosti </a:t>
            </a:r>
            <a:r>
              <a:rPr lang="cs-CZ" dirty="0" smtClean="0"/>
              <a:t>nerozumí.</a:t>
            </a:r>
            <a:endParaRPr lang="cs-CZ" dirty="0"/>
          </a:p>
          <a:p>
            <a:pPr marL="0" lvl="0" indent="0">
              <a:buNone/>
            </a:pPr>
            <a:r>
              <a:rPr lang="cs-CZ" dirty="0" smtClean="0"/>
              <a:t>3) Referát není souvislý, není zřejmé argumentační propojení mezi jednotlivými myšlenkami, jejich propojení, jde spíše o pospojování výpisků či citací (formulace „pak autor </a:t>
            </a:r>
            <a:r>
              <a:rPr lang="cs-CZ" dirty="0"/>
              <a:t>uvádí ….“). Byť jsou jednotlivé dílčí myšlenky vyloženy vcelku správně, referát nezachycuje výstavbu a logickou formu referovaného textu, nebo co je cílem referovaného textu. Není zřejmé, proč a jak postupuje autor při výkladu jedné myšlenky k výkladu myšlenky následující, tj. návaznost referovaného textu.</a:t>
            </a:r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668263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NEJČASTĚJŠÍ CHYBY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4</a:t>
            </a:r>
            <a:r>
              <a:rPr lang="cs-CZ" dirty="0" smtClean="0"/>
              <a:t>) Není dodržen žánr referátu (do referátu jsou vkládány údaje, které nepocházejí z referovaného textu – např. informace o autorovi, nebo své vlastní úvahy).</a:t>
            </a:r>
          </a:p>
          <a:p>
            <a:pPr marL="0" indent="0">
              <a:buNone/>
            </a:pPr>
            <a:r>
              <a:rPr lang="cs-CZ" dirty="0" smtClean="0"/>
              <a:t>5)</a:t>
            </a:r>
            <a:r>
              <a:rPr lang="cs-CZ" dirty="0" smtClean="0"/>
              <a:t> </a:t>
            </a:r>
            <a:r>
              <a:rPr lang="cs-CZ" dirty="0"/>
              <a:t>Chybí Závěr nebo z něj není jasné, k čemu autor dospěl, jaká je odpověď na otázku či téma nastíněné v Úvodu referátu.</a:t>
            </a:r>
          </a:p>
          <a:p>
            <a:pPr marL="0" indent="0">
              <a:buNone/>
            </a:pPr>
            <a:r>
              <a:rPr lang="cs-CZ" dirty="0"/>
              <a:t>6</a:t>
            </a:r>
            <a:r>
              <a:rPr lang="cs-CZ" dirty="0" smtClean="0"/>
              <a:t>) </a:t>
            </a:r>
            <a:r>
              <a:rPr lang="cs-CZ" dirty="0"/>
              <a:t>Chybí bibliografický odkaz na text, s kterým autor pracoval.</a:t>
            </a:r>
          </a:p>
          <a:p>
            <a:pPr marL="0" lvl="0" indent="0">
              <a:buNone/>
            </a:pPr>
            <a:r>
              <a:rPr lang="cs-CZ" dirty="0"/>
              <a:t>7</a:t>
            </a:r>
            <a:r>
              <a:rPr lang="cs-CZ" dirty="0" smtClean="0"/>
              <a:t>) </a:t>
            </a:r>
            <a:r>
              <a:rPr lang="cs-CZ" dirty="0" smtClean="0"/>
              <a:t>Citace </a:t>
            </a:r>
            <a:r>
              <a:rPr lang="cs-CZ" dirty="0"/>
              <a:t>neodpovídají bibliografické normě. Nejsou užívány průběžné a zkrácené odkazy</a:t>
            </a:r>
            <a:r>
              <a:rPr lang="cs-CZ" dirty="0" smtClean="0"/>
              <a:t>. Nejednotný styl citování.</a:t>
            </a:r>
            <a:endParaRPr lang="cs-CZ" dirty="0"/>
          </a:p>
          <a:p>
            <a:pPr marL="0" lvl="0" indent="0">
              <a:buNone/>
            </a:pPr>
            <a:r>
              <a:rPr lang="cs-CZ" dirty="0"/>
              <a:t>8</a:t>
            </a:r>
            <a:r>
              <a:rPr lang="cs-CZ" dirty="0" smtClean="0"/>
              <a:t>) </a:t>
            </a:r>
            <a:r>
              <a:rPr lang="cs-CZ" dirty="0" smtClean="0"/>
              <a:t>Citovány </a:t>
            </a:r>
            <a:r>
              <a:rPr lang="cs-CZ" dirty="0"/>
              <a:t>celé věty, bez označení, že jde o citaci. Nedostatečný </a:t>
            </a:r>
            <a:r>
              <a:rPr lang="cs-CZ" dirty="0" smtClean="0"/>
              <a:t>odstup (naivní čtení), </a:t>
            </a:r>
            <a:r>
              <a:rPr lang="cs-CZ" dirty="0"/>
              <a:t>nadhled, referát vystavěný na citacích.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9193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Citace</a:t>
            </a:r>
            <a:r>
              <a:rPr lang="cs-CZ" dirty="0"/>
              <a:t> (česká citační norma: </a:t>
            </a:r>
            <a:r>
              <a:rPr lang="cs-CZ" b="1" u="sng" dirty="0"/>
              <a:t>ČSN ISO 690)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cs-CZ" dirty="0" smtClean="0"/>
              <a:t>Cituji přímo v textu, v závorce uveden autor a rok vydání, příp. číslo stránky, např. (Platón, 2003, s. 36-40)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cs-CZ" dirty="0" smtClean="0"/>
              <a:t>Cituje v poznámce pod čarou, např. </a:t>
            </a:r>
            <a:r>
              <a:rPr lang="cs-CZ" cap="small" baseline="30000" dirty="0" smtClean="0"/>
              <a:t>1</a:t>
            </a:r>
            <a:r>
              <a:rPr lang="cs-CZ" cap="small" dirty="0" smtClean="0"/>
              <a:t>Platón</a:t>
            </a:r>
            <a:r>
              <a:rPr lang="cs-CZ" dirty="0" smtClean="0"/>
              <a:t>, </a:t>
            </a:r>
            <a:r>
              <a:rPr lang="cs-CZ" i="1" dirty="0" smtClean="0"/>
              <a:t>Platónovy spisy I., </a:t>
            </a:r>
            <a:r>
              <a:rPr lang="cs-CZ" dirty="0" smtClean="0"/>
              <a:t>s. 36-40.</a:t>
            </a:r>
          </a:p>
          <a:p>
            <a:pPr marL="0" indent="0">
              <a:buNone/>
            </a:pPr>
            <a:endParaRPr lang="cs-CZ" i="1" baseline="30000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V Seznamu použité literatury či v první poznámce pod čarou je nutné </a:t>
            </a:r>
            <a:r>
              <a:rPr lang="cs-CZ" b="1" dirty="0" smtClean="0"/>
              <a:t>uvést úplný bibliografický odkaz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 smtClean="0"/>
              <a:t>V závorkách v textu či v dalších poznámkách pod čarou uvádím jen </a:t>
            </a:r>
            <a:r>
              <a:rPr lang="cs-CZ" b="1" dirty="0" smtClean="0"/>
              <a:t>zkrácené bibliografické odkazy</a:t>
            </a:r>
            <a:r>
              <a:rPr lang="cs-CZ" dirty="0" smtClean="0"/>
              <a:t>.</a:t>
            </a:r>
          </a:p>
          <a:p>
            <a:pPr marL="514350" indent="-514350">
              <a:buAutoNum type="arabicParenR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97394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Příklady citací - (pokud odkazujete na zdroj formou „autor a rok</a:t>
            </a:r>
            <a:r>
              <a:rPr lang="cs-CZ" dirty="0" smtClean="0"/>
              <a:t>“)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Příklad úplného bibliografického odkazu dle citačního stylu </a:t>
            </a:r>
            <a:r>
              <a:rPr lang="cs-CZ" b="1" u="sng" dirty="0"/>
              <a:t>ČSN ISO 690</a:t>
            </a:r>
            <a:r>
              <a:rPr lang="cs-CZ" b="1" dirty="0"/>
              <a:t> </a:t>
            </a:r>
            <a:r>
              <a:rPr lang="cs-CZ" dirty="0"/>
              <a:t>: „PŘÍJMENÍ, </a:t>
            </a:r>
            <a:r>
              <a:rPr lang="cs-CZ" dirty="0" smtClean="0"/>
              <a:t>Jméno, rok vydání. </a:t>
            </a:r>
            <a:r>
              <a:rPr lang="cs-CZ" i="1" dirty="0"/>
              <a:t>Název díla</a:t>
            </a:r>
            <a:r>
              <a:rPr lang="cs-CZ" dirty="0"/>
              <a:t>. Město, v němž byla kniha vydána: </a:t>
            </a:r>
            <a:r>
              <a:rPr lang="cs-CZ" dirty="0" smtClean="0"/>
              <a:t>Nakladatelství.“(</a:t>
            </a:r>
            <a:r>
              <a:rPr lang="cs-CZ" dirty="0"/>
              <a:t>např. </a:t>
            </a:r>
            <a:r>
              <a:rPr lang="cs-CZ" dirty="0">
                <a:ea typeface="+mn-lt"/>
                <a:cs typeface="+mn-lt"/>
              </a:rPr>
              <a:t>GADAMER, Hans-Georg</a:t>
            </a:r>
            <a:r>
              <a:rPr lang="cs-CZ" dirty="0" smtClean="0">
                <a:ea typeface="+mn-lt"/>
                <a:cs typeface="+mn-lt"/>
              </a:rPr>
              <a:t>,  1994. </a:t>
            </a:r>
            <a:r>
              <a:rPr lang="cs-CZ" i="1" dirty="0">
                <a:ea typeface="+mn-lt"/>
                <a:cs typeface="+mn-lt"/>
              </a:rPr>
              <a:t>Problém dějinného vědomí</a:t>
            </a:r>
            <a:r>
              <a:rPr lang="cs-CZ" dirty="0">
                <a:ea typeface="+mn-lt"/>
                <a:cs typeface="+mn-lt"/>
              </a:rPr>
              <a:t>. Praha: </a:t>
            </a:r>
            <a:r>
              <a:rPr lang="cs-CZ" dirty="0" err="1" smtClean="0">
                <a:ea typeface="+mn-lt"/>
                <a:cs typeface="+mn-lt"/>
              </a:rPr>
              <a:t>Filosofia</a:t>
            </a:r>
            <a:r>
              <a:rPr lang="cs-CZ" dirty="0" smtClean="0">
                <a:ea typeface="+mn-lt"/>
                <a:cs typeface="+mn-lt"/>
              </a:rPr>
              <a:t>.)</a:t>
            </a:r>
          </a:p>
          <a:p>
            <a:pPr marL="0" indent="0">
              <a:buNone/>
            </a:pPr>
            <a:endParaRPr lang="cs-CZ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cs-CZ" b="1" dirty="0"/>
              <a:t>Příklad </a:t>
            </a:r>
            <a:r>
              <a:rPr lang="cs-CZ" b="1" dirty="0" smtClean="0"/>
              <a:t>průběžného </a:t>
            </a:r>
            <a:r>
              <a:rPr lang="cs-CZ" b="1" dirty="0"/>
              <a:t>odkazu</a:t>
            </a:r>
            <a:r>
              <a:rPr lang="cs-CZ" dirty="0"/>
              <a:t>: </a:t>
            </a:r>
            <a:r>
              <a:rPr lang="cs-CZ" dirty="0" smtClean="0">
                <a:ea typeface="Calibri"/>
                <a:cs typeface="Times New Roman"/>
              </a:rPr>
              <a:t>„(PŘÍJMENÍ</a:t>
            </a:r>
            <a:r>
              <a:rPr lang="cs-CZ" dirty="0">
                <a:ea typeface="Calibri"/>
                <a:cs typeface="Times New Roman"/>
              </a:rPr>
              <a:t>, </a:t>
            </a:r>
            <a:r>
              <a:rPr lang="cs-CZ" dirty="0" err="1" smtClean="0">
                <a:ea typeface="Calibri"/>
                <a:cs typeface="Times New Roman"/>
              </a:rPr>
              <a:t>Jméno,rok</a:t>
            </a:r>
            <a:r>
              <a:rPr lang="cs-CZ" dirty="0" smtClean="0">
                <a:ea typeface="Calibri"/>
                <a:cs typeface="Times New Roman"/>
              </a:rPr>
              <a:t> vydání)“ </a:t>
            </a:r>
            <a:r>
              <a:rPr lang="cs-CZ" dirty="0">
                <a:ea typeface="Calibri"/>
                <a:cs typeface="Times New Roman"/>
              </a:rPr>
              <a:t>(např. </a:t>
            </a:r>
            <a:r>
              <a:rPr lang="cs-CZ" dirty="0">
                <a:ea typeface="+mn-lt"/>
                <a:cs typeface="+mn-lt"/>
              </a:rPr>
              <a:t>GADAMER, </a:t>
            </a:r>
            <a:r>
              <a:rPr lang="cs-CZ" dirty="0" smtClean="0">
                <a:ea typeface="+mn-lt"/>
                <a:cs typeface="+mn-lt"/>
              </a:rPr>
              <a:t>Hans-Georg, 1994,</a:t>
            </a:r>
            <a:r>
              <a:rPr lang="cs-CZ" dirty="0">
                <a:ea typeface="+mn-lt"/>
                <a:cs typeface="Calibri"/>
              </a:rPr>
              <a:t> </a:t>
            </a:r>
            <a:r>
              <a:rPr lang="cs-CZ" dirty="0" smtClean="0">
                <a:ea typeface="+mn-lt"/>
                <a:cs typeface="Calibri"/>
              </a:rPr>
              <a:t>s</a:t>
            </a:r>
            <a:r>
              <a:rPr lang="cs-CZ" dirty="0" smtClean="0">
                <a:ea typeface="Calibri"/>
                <a:cs typeface="Times New Roman"/>
              </a:rPr>
              <a:t>. </a:t>
            </a:r>
            <a:r>
              <a:rPr lang="cs-CZ" dirty="0">
                <a:ea typeface="Calibri"/>
                <a:cs typeface="Times New Roman"/>
              </a:rPr>
              <a:t>21.)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90346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Příklady citací - </a:t>
            </a:r>
            <a:r>
              <a:rPr lang="cs-CZ" b="1" dirty="0"/>
              <a:t>(pokud odkazujete na zdroj v poznámce pod čarou)</a:t>
            </a:r>
            <a:r>
              <a:rPr lang="cs-CZ" dirty="0"/>
              <a:t/>
            </a:r>
            <a:br>
              <a:rPr lang="cs-CZ" dirty="0"/>
            </a:b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/>
              <a:t>Příklad úplného bibliografického odkazu dle citačního stylu </a:t>
            </a:r>
            <a:r>
              <a:rPr lang="cs-CZ" b="1" u="sng" dirty="0"/>
              <a:t>ČSN ISO 690</a:t>
            </a:r>
            <a:r>
              <a:rPr lang="cs-CZ" b="1" dirty="0"/>
              <a:t> </a:t>
            </a:r>
            <a:r>
              <a:rPr lang="cs-CZ" dirty="0"/>
              <a:t>: „PŘÍJMENÍ, Jméno. </a:t>
            </a:r>
            <a:r>
              <a:rPr lang="cs-CZ" i="1" dirty="0"/>
              <a:t>Název díla</a:t>
            </a:r>
            <a:r>
              <a:rPr lang="cs-CZ" dirty="0"/>
              <a:t>. Město, v němž byla kniha vydána: Nakladatelství, Rok vydání</a:t>
            </a:r>
            <a:r>
              <a:rPr lang="cs-CZ" dirty="0" smtClean="0"/>
              <a:t>.“(</a:t>
            </a:r>
            <a:r>
              <a:rPr lang="cs-CZ" dirty="0"/>
              <a:t>např. </a:t>
            </a:r>
            <a:r>
              <a:rPr lang="cs-CZ" dirty="0">
                <a:ea typeface="+mn-lt"/>
                <a:cs typeface="+mn-lt"/>
              </a:rPr>
              <a:t>GADAMER, Hans-Georg, </a:t>
            </a:r>
            <a:r>
              <a:rPr lang="cs-CZ" i="1" dirty="0" smtClean="0">
                <a:ea typeface="+mn-lt"/>
                <a:cs typeface="+mn-lt"/>
              </a:rPr>
              <a:t>Problém </a:t>
            </a:r>
            <a:r>
              <a:rPr lang="cs-CZ" i="1" dirty="0">
                <a:ea typeface="+mn-lt"/>
                <a:cs typeface="+mn-lt"/>
              </a:rPr>
              <a:t>dějinného vědomí</a:t>
            </a:r>
            <a:r>
              <a:rPr lang="cs-CZ" dirty="0">
                <a:ea typeface="+mn-lt"/>
                <a:cs typeface="+mn-lt"/>
              </a:rPr>
              <a:t>. Praha: </a:t>
            </a:r>
            <a:r>
              <a:rPr lang="cs-CZ" dirty="0" err="1">
                <a:ea typeface="+mn-lt"/>
                <a:cs typeface="+mn-lt"/>
              </a:rPr>
              <a:t>Filosofia</a:t>
            </a:r>
            <a:r>
              <a:rPr lang="cs-CZ" dirty="0">
                <a:ea typeface="+mn-lt"/>
                <a:cs typeface="+mn-lt"/>
              </a:rPr>
              <a:t>, </a:t>
            </a:r>
            <a:r>
              <a:rPr lang="cs-CZ" dirty="0" smtClean="0">
                <a:ea typeface="+mn-lt"/>
                <a:cs typeface="+mn-lt"/>
              </a:rPr>
              <a:t>1994.)</a:t>
            </a:r>
            <a:endParaRPr lang="cs-CZ" dirty="0"/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Příklad úplného průběžného odkazu</a:t>
            </a:r>
            <a:r>
              <a:rPr lang="cs-CZ" dirty="0"/>
              <a:t>: </a:t>
            </a:r>
            <a:r>
              <a:rPr lang="cs-CZ" dirty="0">
                <a:ea typeface="Calibri"/>
                <a:cs typeface="Times New Roman"/>
              </a:rPr>
              <a:t>„PŘÍJMENÍ, Jméno. </a:t>
            </a:r>
            <a:r>
              <a:rPr lang="cs-CZ" i="1" dirty="0">
                <a:ea typeface="Calibri"/>
                <a:cs typeface="Times New Roman"/>
              </a:rPr>
              <a:t>Název díla</a:t>
            </a:r>
            <a:r>
              <a:rPr lang="cs-CZ" dirty="0">
                <a:ea typeface="Calibri"/>
                <a:cs typeface="Times New Roman"/>
              </a:rPr>
              <a:t>, </a:t>
            </a:r>
            <a:r>
              <a:rPr lang="cs-CZ" dirty="0" smtClean="0">
                <a:ea typeface="Calibri"/>
                <a:cs typeface="Times New Roman"/>
              </a:rPr>
              <a:t>číslo strany </a:t>
            </a:r>
            <a:r>
              <a:rPr lang="cs-CZ" dirty="0">
                <a:ea typeface="Calibri"/>
                <a:cs typeface="Times New Roman"/>
              </a:rPr>
              <a:t>apod.“ (např. </a:t>
            </a:r>
            <a:r>
              <a:rPr lang="cs-CZ" dirty="0">
                <a:ea typeface="+mn-lt"/>
                <a:cs typeface="+mn-lt"/>
              </a:rPr>
              <a:t>GADAMER, Hans-Georg. </a:t>
            </a:r>
            <a:r>
              <a:rPr lang="cs-CZ" i="1" dirty="0">
                <a:ea typeface="+mn-lt"/>
                <a:cs typeface="+mn-lt"/>
              </a:rPr>
              <a:t>Problém dějinného </a:t>
            </a:r>
            <a:r>
              <a:rPr lang="cs-CZ" i="1" dirty="0" smtClean="0">
                <a:ea typeface="+mn-lt"/>
                <a:cs typeface="+mn-lt"/>
              </a:rPr>
              <a:t>vědomí</a:t>
            </a:r>
            <a:r>
              <a:rPr lang="cs-CZ" dirty="0">
                <a:ea typeface="+mn-lt"/>
                <a:cs typeface="+mn-lt"/>
              </a:rPr>
              <a:t>,</a:t>
            </a:r>
            <a:r>
              <a:rPr lang="cs-CZ" dirty="0">
                <a:ea typeface="+mn-lt"/>
                <a:cs typeface="Calibri"/>
              </a:rPr>
              <a:t> </a:t>
            </a:r>
            <a:r>
              <a:rPr lang="cs-CZ" dirty="0" smtClean="0">
                <a:ea typeface="+mn-lt"/>
                <a:cs typeface="Calibri"/>
              </a:rPr>
              <a:t>s</a:t>
            </a:r>
            <a:r>
              <a:rPr lang="cs-CZ" dirty="0" smtClean="0">
                <a:ea typeface="Calibri"/>
                <a:cs typeface="Times New Roman"/>
              </a:rPr>
              <a:t>. </a:t>
            </a:r>
            <a:r>
              <a:rPr lang="cs-CZ" dirty="0">
                <a:ea typeface="Calibri"/>
                <a:cs typeface="Times New Roman"/>
              </a:rPr>
              <a:t>21.)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Příklad zkráceného odkazu </a:t>
            </a:r>
            <a:r>
              <a:rPr lang="cs-CZ" dirty="0"/>
              <a:t>(jež se píše vždy, pokud bezprostředně předcházející odkaz na téže straně cituje stejné dílo): Tamt., s. 10.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821673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CITACE: UKAŽ, citační manažery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UKAŽ</a:t>
            </a:r>
          </a:p>
          <a:p>
            <a:pPr marL="0" indent="0">
              <a:buNone/>
            </a:pPr>
            <a:r>
              <a:rPr lang="cs-CZ" dirty="0"/>
              <a:t>= Centrální vyhledávač informačních zdrojů UK (in SIS – Nestudijní agendy)</a:t>
            </a:r>
          </a:p>
          <a:p>
            <a:pPr marL="0" indent="0">
              <a:buNone/>
            </a:pPr>
            <a:r>
              <a:rPr lang="cs-CZ" dirty="0"/>
              <a:t>Odeslat: </a:t>
            </a:r>
            <a:r>
              <a:rPr lang="cs-CZ" dirty="0" smtClean="0"/>
              <a:t>Citace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Citace </a:t>
            </a:r>
            <a:r>
              <a:rPr lang="cs-CZ" dirty="0"/>
              <a:t>PRO (</a:t>
            </a:r>
            <a:r>
              <a:rPr lang="cs-CZ" u="sng" dirty="0">
                <a:hlinkClick r:id="rId2"/>
              </a:rPr>
              <a:t>www.citacepro.com</a:t>
            </a:r>
            <a:r>
              <a:rPr lang="cs-CZ" dirty="0"/>
              <a:t>) – placená univerzitou</a:t>
            </a:r>
          </a:p>
          <a:p>
            <a:r>
              <a:rPr lang="cs-CZ" dirty="0" err="1" smtClean="0"/>
              <a:t>Zotero</a:t>
            </a:r>
            <a:r>
              <a:rPr lang="cs-CZ" dirty="0" smtClean="0"/>
              <a:t> </a:t>
            </a:r>
            <a:r>
              <a:rPr lang="cs-CZ" dirty="0"/>
              <a:t>(</a:t>
            </a:r>
            <a:r>
              <a:rPr lang="cs-CZ" u="sng" dirty="0">
                <a:hlinkClick r:id="rId3"/>
              </a:rPr>
              <a:t>www.zotero.org</a:t>
            </a:r>
            <a:r>
              <a:rPr lang="cs-CZ" dirty="0"/>
              <a:t>) – zdarma, dá se integrovat s </a:t>
            </a:r>
            <a:r>
              <a:rPr lang="cs-CZ" dirty="0" smtClean="0"/>
              <a:t>Wordem</a:t>
            </a:r>
          </a:p>
          <a:p>
            <a:r>
              <a:rPr lang="cs-CZ" dirty="0" err="1" smtClean="0"/>
              <a:t>Mendeley</a:t>
            </a:r>
            <a:r>
              <a:rPr lang="cs-CZ" dirty="0" smtClean="0"/>
              <a:t> </a:t>
            </a:r>
            <a:r>
              <a:rPr lang="cs-CZ" dirty="0"/>
              <a:t>(</a:t>
            </a:r>
            <a:r>
              <a:rPr lang="cs-CZ" u="sng" dirty="0">
                <a:hlinkClick r:id="rId4"/>
              </a:rPr>
              <a:t>www.mendeley.com</a:t>
            </a:r>
            <a:r>
              <a:rPr lang="cs-CZ" dirty="0"/>
              <a:t>) – </a:t>
            </a:r>
            <a:r>
              <a:rPr lang="cs-CZ" dirty="0" smtClean="0"/>
              <a:t>zdarma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4817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rgbClr val="000000"/>
                </a:solidFill>
                <a:latin typeface="Garamond"/>
              </a:rPr>
              <a:t/>
            </a:r>
            <a:br>
              <a:rPr lang="cs-CZ" b="1" dirty="0" smtClean="0">
                <a:solidFill>
                  <a:srgbClr val="000000"/>
                </a:solidFill>
                <a:latin typeface="Garamond"/>
              </a:rPr>
            </a:br>
            <a:r>
              <a:rPr lang="en-US" b="1" dirty="0" err="1" smtClean="0">
                <a:solidFill>
                  <a:srgbClr val="000000"/>
                </a:solidFill>
                <a:latin typeface="Garamond"/>
              </a:rPr>
              <a:t>Standardní</a:t>
            </a:r>
            <a:r>
              <a:rPr lang="en-US" b="1" dirty="0" smtClean="0">
                <a:solidFill>
                  <a:srgbClr val="000000"/>
                </a:solidFill>
                <a:latin typeface="Garamon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Garamond"/>
              </a:rPr>
              <a:t>způsob</a:t>
            </a:r>
            <a:r>
              <a:rPr lang="en-US" b="1" dirty="0">
                <a:solidFill>
                  <a:srgbClr val="000000"/>
                </a:solidFill>
                <a:latin typeface="Garamon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Garamond"/>
              </a:rPr>
              <a:t>odkazů</a:t>
            </a:r>
            <a:r>
              <a:rPr lang="en-US" b="1" dirty="0">
                <a:solidFill>
                  <a:srgbClr val="000000"/>
                </a:solidFill>
                <a:latin typeface="Garamon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Garamond"/>
              </a:rPr>
              <a:t>na</a:t>
            </a:r>
            <a:r>
              <a:rPr lang="en-US" b="1" dirty="0">
                <a:solidFill>
                  <a:srgbClr val="000000"/>
                </a:solidFill>
                <a:latin typeface="Garamond"/>
              </a:rPr>
              <a:t> </a:t>
            </a:r>
            <a:r>
              <a:rPr lang="cs-CZ" b="1" dirty="0" smtClean="0">
                <a:solidFill>
                  <a:srgbClr val="000000"/>
                </a:solidFill>
                <a:latin typeface="Garamond"/>
              </a:rPr>
              <a:t>Platónovy a Aristotelovy</a:t>
            </a:r>
            <a:r>
              <a:rPr lang="en-US" b="1" dirty="0" smtClean="0">
                <a:solidFill>
                  <a:srgbClr val="000000"/>
                </a:solidFill>
                <a:latin typeface="Garamon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Garamond"/>
              </a:rPr>
              <a:t>texty</a:t>
            </a:r>
            <a:r>
              <a:rPr lang="en-US" b="1" dirty="0">
                <a:solidFill>
                  <a:srgbClr val="000000"/>
                </a:solidFill>
                <a:latin typeface="Garamond"/>
              </a:rPr>
              <a:t/>
            </a:r>
            <a:br>
              <a:rPr lang="en-US" b="1" dirty="0">
                <a:solidFill>
                  <a:srgbClr val="000000"/>
                </a:solidFill>
                <a:latin typeface="Garamond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LcParenR"/>
            </a:pPr>
            <a:r>
              <a:rPr lang="cs-CZ" dirty="0" smtClean="0"/>
              <a:t>podle </a:t>
            </a:r>
            <a:r>
              <a:rPr lang="cs-CZ" dirty="0"/>
              <a:t>normy  ČSN ISO </a:t>
            </a:r>
            <a:r>
              <a:rPr lang="cs-CZ" dirty="0" smtClean="0"/>
              <a:t>690 (viz předchozí) </a:t>
            </a:r>
          </a:p>
          <a:p>
            <a:pPr marL="514350" indent="-514350">
              <a:buAutoNum type="alphaLcParenR"/>
            </a:pPr>
            <a:r>
              <a:rPr lang="cs-CZ" dirty="0" smtClean="0"/>
              <a:t>Podle </a:t>
            </a:r>
            <a:r>
              <a:rPr lang="cs-CZ" dirty="0"/>
              <a:t>tzv. </a:t>
            </a:r>
            <a:r>
              <a:rPr lang="cs-CZ" dirty="0" err="1"/>
              <a:t>Stephanovy</a:t>
            </a:r>
            <a:r>
              <a:rPr lang="cs-CZ" dirty="0"/>
              <a:t> paginace</a:t>
            </a:r>
          </a:p>
          <a:p>
            <a:pPr marL="0" indent="0">
              <a:buNone/>
            </a:pPr>
            <a:r>
              <a:rPr lang="cs-CZ" dirty="0" smtClean="0"/>
              <a:t>Plato, </a:t>
            </a:r>
            <a:r>
              <a:rPr lang="cs-CZ" i="1" dirty="0" err="1" smtClean="0"/>
              <a:t>Apol</a:t>
            </a:r>
            <a:r>
              <a:rPr lang="cs-CZ" i="1" dirty="0" smtClean="0"/>
              <a:t>.</a:t>
            </a:r>
            <a:r>
              <a:rPr lang="cs-CZ" dirty="0" smtClean="0"/>
              <a:t> 20d-24b</a:t>
            </a:r>
          </a:p>
          <a:p>
            <a:pPr marL="0" indent="0">
              <a:buNone/>
            </a:pPr>
            <a:r>
              <a:rPr lang="cs-CZ" dirty="0" smtClean="0"/>
              <a:t>Plato</a:t>
            </a:r>
            <a:r>
              <a:rPr lang="cs-CZ" dirty="0"/>
              <a:t>, </a:t>
            </a:r>
            <a:r>
              <a:rPr lang="en-US" i="1" dirty="0"/>
              <a:t>R</a:t>
            </a:r>
            <a:r>
              <a:rPr lang="cs-CZ" i="1" dirty="0"/>
              <a:t>(esp)</a:t>
            </a:r>
            <a:r>
              <a:rPr lang="en-US" i="1" dirty="0"/>
              <a:t>.</a:t>
            </a:r>
            <a:r>
              <a:rPr lang="en-US" dirty="0"/>
              <a:t> 508e-509b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Bližší informace k odkazovaní na klasické antické </a:t>
            </a:r>
            <a:r>
              <a:rPr lang="cs-CZ" b="1" dirty="0" smtClean="0"/>
              <a:t>texty</a:t>
            </a:r>
          </a:p>
          <a:p>
            <a:pPr marL="0" indent="0">
              <a:buNone/>
            </a:pPr>
            <a:r>
              <a:rPr lang="en-US" dirty="0"/>
              <a:t>http://www.phil.muni.cz/fil/antika/odkazy_na_prameny.htm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5199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925</Words>
  <Application>Microsoft Office PowerPoint</Application>
  <PresentationFormat>Širokoúhlá obrazovka</PresentationFormat>
  <Paragraphs>103</Paragraphs>
  <Slides>17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Garamond</vt:lpstr>
      <vt:lpstr>Times New Roman</vt:lpstr>
      <vt:lpstr>Motiv Office</vt:lpstr>
      <vt:lpstr>Proseminář k interpretaci textu (kombinovaná forma)</vt:lpstr>
      <vt:lpstr>Obsah soustředění</vt:lpstr>
      <vt:lpstr>Ukončení kurzu</vt:lpstr>
      <vt:lpstr>Ukončení kurzu</vt:lpstr>
      <vt:lpstr>Studijní materiály – příprava ke zkoušce</vt:lpstr>
      <vt:lpstr>Studijní materiály – nepovinné – další seznámení s problematikou – není potřeba při přípravě k testu</vt:lpstr>
      <vt:lpstr>Dotazy, problémy, konzultace</vt:lpstr>
      <vt:lpstr>CO JE REFERÁT? JAK ČÍST?</vt:lpstr>
      <vt:lpstr>CO JE REFERÁT? STRUKTURA REFERÁTU</vt:lpstr>
      <vt:lpstr>JAK PSÁT REFERÁT?</vt:lpstr>
      <vt:lpstr>NEJČASTĚJŠÍ CHYBY</vt:lpstr>
      <vt:lpstr>NEJČASTĚJŠÍ CHYBY</vt:lpstr>
      <vt:lpstr>Citace (česká citační norma: ČSN ISO 690) </vt:lpstr>
      <vt:lpstr>Příklady citací - (pokud odkazujete na zdroj formou „autor a rok“)</vt:lpstr>
      <vt:lpstr> Příklady citací - (pokud odkazujete na zdroj v poznámce pod čarou) </vt:lpstr>
      <vt:lpstr>CITACE: UKAŽ, citační manažery</vt:lpstr>
      <vt:lpstr> Standardní způsob odkazů na Platónovy a Aristotelovy texty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Proseminář k interpretaci textu (kombinovaná forma)</dc:title>
  <dc:creator>User</dc:creator>
  <cp:lastModifiedBy>Uživatel</cp:lastModifiedBy>
  <cp:revision>146</cp:revision>
  <dcterms:created xsi:type="dcterms:W3CDTF">2020-09-26T19:19:09Z</dcterms:created>
  <dcterms:modified xsi:type="dcterms:W3CDTF">2026-09-30T07:10:25Z</dcterms:modified>
</cp:coreProperties>
</file>