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embeddedFontLst>
    <p:embeddedFont>
      <p:font typeface="Barlow" pitchFamily="2" charset="0"/>
      <p:regular r:id="rId15"/>
      <p:bold r:id="rId16"/>
      <p:italic r:id="rId17"/>
      <p:boldItalic r:id="rId18"/>
    </p:embeddedFont>
    <p:embeddedFont>
      <p:font typeface="Barlow Medium" panose="00000600000000000000" pitchFamily="2" charset="0"/>
      <p:regular r:id="rId19"/>
      <p:italic r:id="rId20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266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984540"/>
            <a:ext cx="12902327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Komplexní opakování sebeobrany a nácvik vítězných pozic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4849892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Pokročilý výcvik zaměřený na upevnění obranných technik a efektivní kontrolu útočníka po jeho stržení na zem.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7606" y="686752"/>
            <a:ext cx="1982391" cy="467439"/>
          </a:xfrm>
          <a:prstGeom prst="roundRect">
            <a:avLst>
              <a:gd name="adj" fmla="val 17408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00482" y="767001"/>
            <a:ext cx="1676638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STRUKTURA LEKCE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47606" y="1249204"/>
            <a:ext cx="5877639" cy="672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Výukové cíle dnešní lekce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847606" y="2278142"/>
            <a:ext cx="6348770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78086" y="2308622"/>
            <a:ext cx="6287810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3840361" y="2441019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850" dirty="0"/>
          </a:p>
        </p:txBody>
      </p:sp>
      <p:sp>
        <p:nvSpPr>
          <p:cNvPr id="8" name="Text 6"/>
          <p:cNvSpPr/>
          <p:nvPr/>
        </p:nvSpPr>
        <p:spPr>
          <a:xfrm>
            <a:off x="1120259" y="3272671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Upevnění technik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120259" y="3751540"/>
            <a:ext cx="580346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Obrana proti úderům, kopům a úchopům zepředu i zezadu – precizní provedení pod tlakem.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7433905" y="2278142"/>
            <a:ext cx="6348889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7464385" y="2308622"/>
            <a:ext cx="6287929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10426660" y="2441019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850" dirty="0"/>
          </a:p>
        </p:txBody>
      </p:sp>
      <p:sp>
        <p:nvSpPr>
          <p:cNvPr id="13" name="Text 11"/>
          <p:cNvSpPr/>
          <p:nvPr/>
        </p:nvSpPr>
        <p:spPr>
          <a:xfrm>
            <a:off x="7706558" y="3272671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Vítězné pozice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706558" y="3751540"/>
            <a:ext cx="580358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Metodika zaujímání kontrolních pozic pro efektivní fixaci útočníka na zemi.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847606" y="5029200"/>
            <a:ext cx="6348770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878086" y="5059680"/>
            <a:ext cx="6287810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3840361" y="5192078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850" dirty="0"/>
          </a:p>
        </p:txBody>
      </p:sp>
      <p:sp>
        <p:nvSpPr>
          <p:cNvPr id="18" name="Text 16"/>
          <p:cNvSpPr/>
          <p:nvPr/>
        </p:nvSpPr>
        <p:spPr>
          <a:xfrm>
            <a:off x="1120259" y="6023729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120259" y="6502598"/>
            <a:ext cx="580346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Analýza stability v pozicích: sed, klek sedmo a leh na boku.</a:t>
            </a:r>
            <a:endParaRPr lang="en-US" sz="1900" dirty="0"/>
          </a:p>
        </p:txBody>
      </p:sp>
      <p:sp>
        <p:nvSpPr>
          <p:cNvPr id="20" name="Shape 18"/>
          <p:cNvSpPr/>
          <p:nvPr/>
        </p:nvSpPr>
        <p:spPr>
          <a:xfrm>
            <a:off x="7433905" y="5029200"/>
            <a:ext cx="6348889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9"/>
          <p:cNvSpPr/>
          <p:nvPr/>
        </p:nvSpPr>
        <p:spPr>
          <a:xfrm>
            <a:off x="7464385" y="5059680"/>
            <a:ext cx="6287929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10426660" y="5192078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850" dirty="0"/>
          </a:p>
        </p:txBody>
      </p:sp>
      <p:sp>
        <p:nvSpPr>
          <p:cNvPr id="23" name="Text 21"/>
          <p:cNvSpPr/>
          <p:nvPr/>
        </p:nvSpPr>
        <p:spPr>
          <a:xfrm>
            <a:off x="7706558" y="6023729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Plynulý přechod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7706558" y="6502598"/>
            <a:ext cx="580358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Demonstrace přechodu od vyproštění z úchopu k finální fixaci soupeře.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51096" y="553879"/>
            <a:ext cx="1510189" cy="369094"/>
          </a:xfrm>
          <a:prstGeom prst="roundRect">
            <a:avLst>
              <a:gd name="adj" fmla="val 18298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279208" y="621744"/>
            <a:ext cx="1253966" cy="233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PRŮBĚH VÝCVIKU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1151096" y="988338"/>
            <a:ext cx="5198983" cy="558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Struktura a průběh výcviku</a:t>
            </a:r>
            <a:endParaRPr lang="en-US" sz="35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096" y="1792129"/>
            <a:ext cx="12328208" cy="540781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887232" y="5838957"/>
            <a:ext cx="1863242" cy="296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Hlavní A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4887232" y="6230399"/>
            <a:ext cx="1863242" cy="48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Drilové opakování technik 2.1–2.3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10806311" y="5838957"/>
            <a:ext cx="1863242" cy="296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Závěrečná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0806311" y="6230399"/>
            <a:ext cx="1863242" cy="48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Modelové situace a aplikace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1992933" y="2278169"/>
            <a:ext cx="1863242" cy="296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Průpravná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1992933" y="2669611"/>
            <a:ext cx="1863242" cy="48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Zahřátí a mobilita na zemi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7888288" y="2278169"/>
            <a:ext cx="1863242" cy="296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Hlavní B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7888288" y="2669611"/>
            <a:ext cx="1863242" cy="48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Nácvik vítězných pozic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1151096" y="7384018"/>
            <a:ext cx="12328208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Každá fáze navazuje na předchozí – od individuálního drilu po aplikaci v realistickém modelovém scénáři.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6176" y="719852"/>
            <a:ext cx="1557338" cy="444103"/>
          </a:xfrm>
          <a:prstGeom prst="roundRect">
            <a:avLst>
              <a:gd name="adj" fmla="val 18077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79527" y="791527"/>
            <a:ext cx="1270635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HLAVNÍ ČÁST A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36176" y="1256348"/>
            <a:ext cx="10080069" cy="663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Opakování: Obrana proti úderům a úchopům</a:t>
            </a:r>
            <a:endParaRPr lang="en-US" sz="4150" dirty="0"/>
          </a:p>
        </p:txBody>
      </p:sp>
      <p:sp>
        <p:nvSpPr>
          <p:cNvPr id="5" name="Text 3"/>
          <p:cNvSpPr/>
          <p:nvPr/>
        </p:nvSpPr>
        <p:spPr>
          <a:xfrm>
            <a:off x="836176" y="2497693"/>
            <a:ext cx="3412212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úderům a kopům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836176" y="3060621"/>
            <a:ext cx="6187559" cy="752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Čelní postoj, bloky předloktím, technika </a:t>
            </a:r>
            <a:r>
              <a:rPr lang="en-US" sz="18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„otevření/zavření"</a:t>
            </a: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pro narušení útočné linie.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36176" y="4043958"/>
            <a:ext cx="2654618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zepředu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836176" y="4606885"/>
            <a:ext cx="6187559" cy="752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Fixace rukou, uvolnění proti palcům, okamžitý agresivní kontr-útok.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836176" y="5590223"/>
            <a:ext cx="2654618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zezadu</a:t>
            </a:r>
            <a:endParaRPr lang="en-US" sz="2050" dirty="0"/>
          </a:p>
        </p:txBody>
      </p:sp>
      <p:sp>
        <p:nvSpPr>
          <p:cNvPr id="10" name="Text 8"/>
          <p:cNvSpPr/>
          <p:nvPr/>
        </p:nvSpPr>
        <p:spPr>
          <a:xfrm>
            <a:off x="836176" y="6153150"/>
            <a:ext cx="6187559" cy="752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Snížení těžiště, uvolnění dýchacích cest, obrat o 180° do čelního postoje.</a:t>
            </a:r>
            <a:endParaRPr lang="en-US" sz="1850" dirty="0"/>
          </a:p>
        </p:txBody>
      </p:sp>
      <p:sp>
        <p:nvSpPr>
          <p:cNvPr id="11" name="Shape 9"/>
          <p:cNvSpPr/>
          <p:nvPr/>
        </p:nvSpPr>
        <p:spPr>
          <a:xfrm>
            <a:off x="7614285" y="2526625"/>
            <a:ext cx="6187559" cy="1746528"/>
          </a:xfrm>
          <a:prstGeom prst="roundRect">
            <a:avLst>
              <a:gd name="adj" fmla="val 5746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3124" y="2897981"/>
            <a:ext cx="298609" cy="238839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390573" y="2817376"/>
            <a:ext cx="5172432" cy="1128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Klíčový princip:</a:t>
            </a:r>
            <a:r>
              <a:rPr lang="en-US" sz="185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Každá technika musí zakončit narušením rovnováhy soupeře a jeho fixací na zemi. Obrana bez kontroly není kompletní.</a:t>
            </a:r>
            <a:endParaRPr lang="en-US" sz="1850" dirty="0"/>
          </a:p>
        </p:txBody>
      </p:sp>
      <p:sp>
        <p:nvSpPr>
          <p:cNvPr id="14" name="Shape 11"/>
          <p:cNvSpPr/>
          <p:nvPr/>
        </p:nvSpPr>
        <p:spPr>
          <a:xfrm>
            <a:off x="7583805" y="4502706"/>
            <a:ext cx="60960" cy="1376124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7914084" y="4533186"/>
            <a:ext cx="2649498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Drill sekce 2.1</a:t>
            </a:r>
            <a:endParaRPr lang="en-US" sz="2050" dirty="0"/>
          </a:p>
        </p:txBody>
      </p:sp>
      <p:sp>
        <p:nvSpPr>
          <p:cNvPr id="16" name="Text 13"/>
          <p:cNvSpPr/>
          <p:nvPr/>
        </p:nvSpPr>
        <p:spPr>
          <a:xfrm>
            <a:off x="7914084" y="5096113"/>
            <a:ext cx="2649498" cy="752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Obrana proti přímým úderům</a:t>
            </a:r>
            <a:endParaRPr lang="en-US" sz="1850" dirty="0"/>
          </a:p>
        </p:txBody>
      </p:sp>
      <p:sp>
        <p:nvSpPr>
          <p:cNvPr id="17" name="Shape 14"/>
          <p:cNvSpPr/>
          <p:nvPr/>
        </p:nvSpPr>
        <p:spPr>
          <a:xfrm>
            <a:off x="10822067" y="4502706"/>
            <a:ext cx="60960" cy="1376124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5"/>
          <p:cNvSpPr/>
          <p:nvPr/>
        </p:nvSpPr>
        <p:spPr>
          <a:xfrm>
            <a:off x="11152346" y="4533186"/>
            <a:ext cx="2649498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Drill sekce 2.2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11152346" y="5096113"/>
            <a:ext cx="2649498" cy="752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Úchopy zepředu – techniky uvolnění</a:t>
            </a:r>
            <a:endParaRPr lang="en-US" sz="1850" dirty="0"/>
          </a:p>
        </p:txBody>
      </p:sp>
      <p:sp>
        <p:nvSpPr>
          <p:cNvPr id="20" name="Shape 17"/>
          <p:cNvSpPr/>
          <p:nvPr/>
        </p:nvSpPr>
        <p:spPr>
          <a:xfrm>
            <a:off x="7583805" y="6280190"/>
            <a:ext cx="60960" cy="1000006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8"/>
          <p:cNvSpPr/>
          <p:nvPr/>
        </p:nvSpPr>
        <p:spPr>
          <a:xfrm>
            <a:off x="7914084" y="6310670"/>
            <a:ext cx="2654618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Drill sekce 2.3</a:t>
            </a:r>
            <a:endParaRPr lang="en-US" sz="2050" dirty="0"/>
          </a:p>
        </p:txBody>
      </p:sp>
      <p:sp>
        <p:nvSpPr>
          <p:cNvPr id="22" name="Text 19"/>
          <p:cNvSpPr/>
          <p:nvPr/>
        </p:nvSpPr>
        <p:spPr>
          <a:xfrm>
            <a:off x="7914084" y="6873597"/>
            <a:ext cx="5887760" cy="376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Úchopy zezadu – snížení a obrat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451848" y="561142"/>
            <a:ext cx="1411248" cy="331708"/>
          </a:xfrm>
          <a:prstGeom prst="roundRect">
            <a:avLst>
              <a:gd name="adj" fmla="val 19367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566505" y="618411"/>
            <a:ext cx="1181933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VÍTĚZNÉ POZICE I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451848" y="952024"/>
            <a:ext cx="7507843" cy="531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Centrální kontrola — Sed na břiše (Mount)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1451848" y="3111937"/>
            <a:ext cx="2423279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a provedení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451848" y="3525441"/>
            <a:ext cx="5630108" cy="542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Váha rozložena na </a:t>
            </a: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hrudník a břicho</a:t>
            </a: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soupeře. Kolena široce zapřená o podložku po stranách trupu – nízká poloha těžiště.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451848" y="4216122"/>
            <a:ext cx="2124313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Taktické využití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1451848" y="4629626"/>
            <a:ext cx="5630108" cy="542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Úplná kontrola horní poloviny těla. Možnost úderů, verbálních příkazů nebo přípravy na poutání.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451848" y="5320308"/>
            <a:ext cx="2625804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Stabilizace při pokusu o únik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451848" y="5733812"/>
            <a:ext cx="5630108" cy="542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 mostování útočníka okamžitě </a:t>
            </a: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vychýlit vlastní těžiště</a:t>
            </a: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do strany – zamezení převrácení.</a:t>
            </a:r>
            <a:endParaRPr lang="en-US" sz="15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063" y="1871782"/>
            <a:ext cx="5630108" cy="5630108"/>
          </a:xfrm>
          <a:prstGeom prst="rect">
            <a:avLst/>
          </a:prstGeom>
        </p:spPr>
      </p:pic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063" y="1871782"/>
            <a:ext cx="5630108" cy="56301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671280"/>
            <a:ext cx="1873568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1745337"/>
            <a:ext cx="1577340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VÍTĚZNÉ POZICE II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2234089"/>
            <a:ext cx="6925032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Boční kontrola — Leh na boku</a:t>
            </a:r>
            <a:endParaRPr lang="en-US" sz="4300" dirty="0"/>
          </a:p>
        </p:txBody>
      </p:sp>
      <p:sp>
        <p:nvSpPr>
          <p:cNvPr id="5" name="Shape 3"/>
          <p:cNvSpPr/>
          <p:nvPr/>
        </p:nvSpPr>
        <p:spPr>
          <a:xfrm>
            <a:off x="864037" y="3290173"/>
            <a:ext cx="12902327" cy="2595324"/>
          </a:xfrm>
          <a:prstGeom prst="roundRect">
            <a:avLst>
              <a:gd name="adj" fmla="val 3995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79277" y="3305413"/>
            <a:ext cx="4290536" cy="2564844"/>
          </a:xfrm>
          <a:prstGeom prst="roundRect">
            <a:avLst>
              <a:gd name="adj" fmla="val 4043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126093" y="355223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Varianta: Levý bok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1126093" y="4043243"/>
            <a:ext cx="3426500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Leh na levém boku, roznožmo, pokrčená pravá noha. Přístup z pravé i levé strany útočníka.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169813" y="3305413"/>
            <a:ext cx="4290655" cy="2564844"/>
          </a:xfrm>
          <a:prstGeom prst="rect">
            <a:avLst/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5169813" y="3305413"/>
            <a:ext cx="30480" cy="2564844"/>
          </a:xfrm>
          <a:prstGeom prst="roundRect">
            <a:avLst>
              <a:gd name="adj" fmla="val 340200"/>
            </a:avLst>
          </a:prstGeom>
          <a:solidFill>
            <a:srgbClr val="92202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5787033" y="355223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Varianta: Pravý bok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5787033" y="4043243"/>
            <a:ext cx="3056215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Leh na pravém boku, roznožmo, pokrčená levá noha. Symetrická alternativa pro opačnou stranu.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4861203" y="4279225"/>
            <a:ext cx="617220" cy="617220"/>
          </a:xfrm>
          <a:prstGeom prst="roundRect">
            <a:avLst>
              <a:gd name="adj" fmla="val 16800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15508" y="4433530"/>
            <a:ext cx="308610" cy="308610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9460468" y="3305413"/>
            <a:ext cx="4290655" cy="2564844"/>
          </a:xfrm>
          <a:prstGeom prst="rect">
            <a:avLst/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Shape 13"/>
          <p:cNvSpPr/>
          <p:nvPr/>
        </p:nvSpPr>
        <p:spPr>
          <a:xfrm>
            <a:off x="9460468" y="3305413"/>
            <a:ext cx="30480" cy="2564844"/>
          </a:xfrm>
          <a:prstGeom prst="roundRect">
            <a:avLst>
              <a:gd name="adj" fmla="val 340200"/>
            </a:avLst>
          </a:prstGeom>
          <a:solidFill>
            <a:srgbClr val="92202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10077688" y="355223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Klíčová výhoda</a:t>
            </a:r>
            <a:endParaRPr lang="en-US" sz="2150" dirty="0"/>
          </a:p>
        </p:txBody>
      </p:sp>
      <p:sp>
        <p:nvSpPr>
          <p:cNvPr id="18" name="Text 15"/>
          <p:cNvSpPr/>
          <p:nvPr/>
        </p:nvSpPr>
        <p:spPr>
          <a:xfrm>
            <a:off x="10077688" y="4043243"/>
            <a:ext cx="3426619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Vysoká mobilita – rychlý přechod do postoje. Fixace trupu soupeře vlastní vahou při zachování stability roznožením.</a:t>
            </a:r>
            <a:endParaRPr lang="en-US" sz="1900" dirty="0"/>
          </a:p>
        </p:txBody>
      </p:sp>
      <p:sp>
        <p:nvSpPr>
          <p:cNvPr id="19" name="Shape 16"/>
          <p:cNvSpPr/>
          <p:nvPr/>
        </p:nvSpPr>
        <p:spPr>
          <a:xfrm>
            <a:off x="9151858" y="4279225"/>
            <a:ext cx="617220" cy="617220"/>
          </a:xfrm>
          <a:prstGeom prst="roundRect">
            <a:avLst>
              <a:gd name="adj" fmla="val 16800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06163" y="4433530"/>
            <a:ext cx="308610" cy="30861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864037" y="6163151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Roznožení je základ stability – bez něj soupeř snáze rotuje a uniká.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154192"/>
            <a:ext cx="1924645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1228249"/>
            <a:ext cx="162841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VÍTĚZNÉ POZICE III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717000"/>
            <a:ext cx="9894808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Boční klek sedmo — Kontrola přes hrudník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864037" y="3019901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Provedení techniky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864037" y="3609618"/>
            <a:ext cx="615005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Jedno koleno u boku soupeře, druhá noha zapřená o chodidlo pro rotaci a tlak. Hrudník obránce aktivně tlačí na hrudník útočníka.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04158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Kontrolní body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864037" y="5631299"/>
            <a:ext cx="6150054" cy="1357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Paže fixují hlavu nebo paži útočníka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Tlak hrudníku na hrudník – omezení dýchání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Chodidlo zadní nohy jako opora pro rotaci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7623929" y="3050738"/>
            <a:ext cx="6150054" cy="2234208"/>
          </a:xfrm>
          <a:prstGeom prst="roundRect">
            <a:avLst>
              <a:gd name="adj" fmla="val 4641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746" y="3432810"/>
            <a:ext cx="308610" cy="246817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426172" y="3359229"/>
            <a:ext cx="5100995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Biomechanický princip:</a:t>
            </a:r>
            <a:r>
              <a:rPr lang="en-US" sz="19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„Tříbodová opora" — koleno, chodidlo a hrudní tlak tvoří trojúhelník stability, který maximálně odolává pokusu o převrácení.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7623929" y="5562600"/>
            <a:ext cx="61500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Tato pozice umožňuje rychlý přechod do Mountu nebo nasazení pout bez ztráty kontroly.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370052"/>
            <a:ext cx="1938695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1444109"/>
            <a:ext cx="164246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VÍTĚZNÉ POZICE IV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932861"/>
            <a:ext cx="820935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Kontrola přes hlavu — North-South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864037" y="3235762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Taktický záměr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864037" y="3825478"/>
            <a:ext cx="615005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Zamezení pohybu hlavy a znemožnění efektivního použití paží útočníka. Hrudník obránce na obličeji/hrudníku soupeře.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4037" y="525744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Provedení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864037" y="5847159"/>
            <a:ext cx="61500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Nohy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široce roznožené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pro maximální stabilitu. Tělo kolmo na osu těla soupeře.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7446169" y="2988945"/>
            <a:ext cx="6505575" cy="3870484"/>
          </a:xfrm>
          <a:prstGeom prst="roundRect">
            <a:avLst>
              <a:gd name="adj" fmla="val 4593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7692985" y="3235762"/>
            <a:ext cx="27432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⚠ Riziko pozice</a:t>
            </a:r>
            <a:endParaRPr lang="en-US" sz="2150" dirty="0"/>
          </a:p>
        </p:txBody>
      </p:sp>
      <p:sp>
        <p:nvSpPr>
          <p:cNvPr id="11" name="Text 9"/>
          <p:cNvSpPr/>
          <p:nvPr/>
        </p:nvSpPr>
        <p:spPr>
          <a:xfrm>
            <a:off x="7692985" y="3848338"/>
            <a:ext cx="601194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Omezený vizuální přehled o dolních končetinách soupeře. Útočník může kopat nebo obtočit nohy.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7692985" y="4860608"/>
            <a:ext cx="601194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Zásada:</a:t>
            </a: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Kompenzovat silným tlakem a aktivním monitoringem pohybu boků soupeře.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943570"/>
            <a:ext cx="1216581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9770" y="1025247"/>
            <a:ext cx="905113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METODIKA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521619"/>
            <a:ext cx="8270796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Nejčastější chyby při nácviku pozic</a:t>
            </a:r>
            <a:endParaRPr lang="en-US" sz="4300" dirty="0"/>
          </a:p>
        </p:txBody>
      </p:sp>
      <p:sp>
        <p:nvSpPr>
          <p:cNvPr id="5" name="Shape 3"/>
          <p:cNvSpPr/>
          <p:nvPr/>
        </p:nvSpPr>
        <p:spPr>
          <a:xfrm>
            <a:off x="864037" y="2577703"/>
            <a:ext cx="6327696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33557" y="2577703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232773" y="285500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Vysoké těžiště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1232773" y="3346013"/>
            <a:ext cx="568166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Cvičenec „sedí" příliš vysoko – útočník snadno mostuje a uniká.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Snížit boky, rozšířit kolena.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7438549" y="2577703"/>
            <a:ext cx="6327815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7408069" y="2577703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807285" y="285500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Chybějící tělesný tlak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7807285" y="3346013"/>
            <a:ext cx="568178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Nedostatečné využití vlastní hmotnosti k fixaci hrudníku.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Vědomě „přilít" váhu do kontaktního bodu.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64037" y="5055275"/>
            <a:ext cx="6327696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833557" y="5055275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1232773" y="5332571"/>
            <a:ext cx="345209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Ztráta Situational Awareness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1232773" y="5823585"/>
            <a:ext cx="568166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Soustředění pouze na fixaci – přestává sledovat okolí.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Pravidelné skenování 360° i v pozici.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7438549" y="5055275"/>
            <a:ext cx="6327815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Shape 16"/>
          <p:cNvSpPr/>
          <p:nvPr/>
        </p:nvSpPr>
        <p:spPr>
          <a:xfrm>
            <a:off x="7408069" y="5055275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7807285" y="5332571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Špatná distribuce váhy</a:t>
            </a:r>
            <a:endParaRPr lang="en-US" sz="2150" dirty="0"/>
          </a:p>
        </p:txBody>
      </p:sp>
      <p:sp>
        <p:nvSpPr>
          <p:cNvPr id="20" name="Text 18"/>
          <p:cNvSpPr/>
          <p:nvPr/>
        </p:nvSpPr>
        <p:spPr>
          <a:xfrm>
            <a:off x="7807285" y="5823585"/>
            <a:ext cx="568178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Váha spočívá na kolenou místo na soupeři – ten se volně hýbe.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Kontaktní plocha = tělo soupeře, ne podložka.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80260" y="956191"/>
            <a:ext cx="1906667" cy="302419"/>
          </a:xfrm>
          <a:prstGeom prst="roundRect">
            <a:avLst>
              <a:gd name="adj" fmla="val 1896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190274" y="1015008"/>
            <a:ext cx="1686639" cy="1847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BEZPEČNOST A HODNOCENÍ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080260" y="1305758"/>
            <a:ext cx="5703094" cy="474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Evaluace a bezpečnostní protokoly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2080260" y="1827014"/>
            <a:ext cx="1896666" cy="237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Bezpečnostní zásady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2080260" y="2240994"/>
            <a:ext cx="10469761" cy="7753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Postupné zvyšování tlaku – žádné náhlé maximální komprese</a:t>
            </a:r>
            <a:endParaRPr lang="en-US" sz="1300" dirty="0"/>
          </a:p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Signalizace </a:t>
            </a:r>
            <a:r>
              <a:rPr lang="en-US" sz="13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„tap-out"</a:t>
            </a: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při nadměrné kompresi hrudníku</a:t>
            </a:r>
            <a:endParaRPr lang="en-US" sz="1300" dirty="0"/>
          </a:p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Instruktor průběžně kontroluje správnost provedení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080260" y="3193256"/>
            <a:ext cx="1896666" cy="237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Kritéria úspěchu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2080260" y="3607237"/>
            <a:ext cx="10469761" cy="230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Udržení pozice proti </a:t>
            </a:r>
            <a:r>
              <a:rPr lang="en-US" sz="13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aktivnímu odporu soupeře po dobu 10 sekund</a:t>
            </a: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Diagnostika: správné postavení nohou a roznožení v lehu na boku.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10928" y="5080397"/>
            <a:ext cx="2099548" cy="426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3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10s</a:t>
            </a:r>
            <a:endParaRPr lang="en-US" sz="33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542" y="4013597"/>
            <a:ext cx="2560439" cy="2560439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3712488" y="6734651"/>
            <a:ext cx="1896666" cy="237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Minimální čas kontroly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2080260" y="7042428"/>
            <a:ext cx="5161121" cy="230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Aktivní odpor soupeře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8919567" y="5080397"/>
            <a:ext cx="2099548" cy="426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3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360°</a:t>
            </a:r>
            <a:endParaRPr lang="en-US" sz="335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9181" y="4013597"/>
            <a:ext cx="2560439" cy="2560439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9021128" y="6734651"/>
            <a:ext cx="1896666" cy="237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Situational Awareness</a:t>
            </a:r>
            <a:endParaRPr lang="en-US" sz="1450" dirty="0"/>
          </a:p>
        </p:txBody>
      </p:sp>
      <p:sp>
        <p:nvSpPr>
          <p:cNvPr id="16" name="Text 12"/>
          <p:cNvSpPr/>
          <p:nvPr/>
        </p:nvSpPr>
        <p:spPr>
          <a:xfrm>
            <a:off x="7388900" y="7042428"/>
            <a:ext cx="5161121" cy="230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Skenování okolí i v pozici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613297"/>
            <a:ext cx="868799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1687354"/>
            <a:ext cx="572572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ZÁVĚR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2176105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 a diskuse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1234321" y="3509843"/>
            <a:ext cx="12532043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Úspěšná sebeobrana nekončí odrážením útoku — končí bezpečnou kontrolou útočníka ve vítězné pozici.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864037" y="3232190"/>
            <a:ext cx="30480" cy="950357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64037" y="4460200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977146" y="4532114"/>
            <a:ext cx="329089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1666280" y="454497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k diskusi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1666280" y="5035987"/>
            <a:ext cx="3292793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Která z vítězných pozic je nejstabilnější při nošení batohu a balistické vesty? Jak výstroj mění biomechaniku?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5267682" y="4460200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5380792" y="4532114"/>
            <a:ext cx="329089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6069925" y="454497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k diskusi</a:t>
            </a:r>
            <a:endParaRPr lang="en-US" sz="2150" dirty="0"/>
          </a:p>
        </p:txBody>
      </p:sp>
      <p:sp>
        <p:nvSpPr>
          <p:cNvPr id="14" name="Text 12"/>
          <p:cNvSpPr/>
          <p:nvPr/>
        </p:nvSpPr>
        <p:spPr>
          <a:xfrm>
            <a:off x="6069925" y="5035987"/>
            <a:ext cx="3292793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Jaký je rozdíl v kontrole soupeře při lehu na pravém vs. levém boku? Kdy volíme každou variantu?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9671328" y="4460200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9784437" y="4532114"/>
            <a:ext cx="329089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10473571" y="454497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k diskusi</a:t>
            </a:r>
            <a:endParaRPr lang="en-US" sz="2150" dirty="0"/>
          </a:p>
        </p:txBody>
      </p:sp>
      <p:sp>
        <p:nvSpPr>
          <p:cNvPr id="18" name="Text 16"/>
          <p:cNvSpPr/>
          <p:nvPr/>
        </p:nvSpPr>
        <p:spPr>
          <a:xfrm>
            <a:off x="10473571" y="5035987"/>
            <a:ext cx="3292793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metodicky přejdete z vítězné pozice do postupu pro nasazení pout bez ztráty kontroly?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876</Words>
  <Application>Microsoft Macintosh PowerPoint</Application>
  <PresentationFormat>Vlastní</PresentationFormat>
  <Paragraphs>133</Paragraphs>
  <Slides>12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2026-03-02T07:45:12Z</dcterms:created>
  <dcterms:modified xsi:type="dcterms:W3CDTF">2026-03-02T07:46:47Z</dcterms:modified>
</cp:coreProperties>
</file>