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7" r:id="rId4"/>
    <p:sldId id="258" r:id="rId5"/>
    <p:sldId id="259" r:id="rId6"/>
    <p:sldId id="266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8E3EA7A2-A31C-44AD-B63F-F0947DB38BD2}">
          <p14:sldIdLst>
            <p14:sldId id="256"/>
            <p14:sldId id="257"/>
            <p14:sldId id="267"/>
            <p14:sldId id="258"/>
            <p14:sldId id="259"/>
            <p14:sldId id="266"/>
            <p14:sldId id="260"/>
            <p14:sldId id="261"/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05" autoAdjust="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42962-662D-4171-A042-E25E30FE6E47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135085-3653-4E09-8ED5-C68698445E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6740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35085-3653-4E09-8ED5-C68698445EE7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2659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konééééééééééc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35085-3653-4E09-8ED5-C68698445EE7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0579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A100-4FEF-41B2-AFB0-89D5449A36F0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59FE-CCD1-44B3-BB43-DFC27C5A660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9941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A100-4FEF-41B2-AFB0-89D5449A36F0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59FE-CCD1-44B3-BB43-DFC27C5A660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542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A100-4FEF-41B2-AFB0-89D5449A36F0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59FE-CCD1-44B3-BB43-DFC27C5A660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87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A100-4FEF-41B2-AFB0-89D5449A36F0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59FE-CCD1-44B3-BB43-DFC27C5A660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6305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A100-4FEF-41B2-AFB0-89D5449A36F0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59FE-CCD1-44B3-BB43-DFC27C5A660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0187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A100-4FEF-41B2-AFB0-89D5449A36F0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59FE-CCD1-44B3-BB43-DFC27C5A660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7910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A100-4FEF-41B2-AFB0-89D5449A36F0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59FE-CCD1-44B3-BB43-DFC27C5A660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3283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A100-4FEF-41B2-AFB0-89D5449A36F0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59FE-CCD1-44B3-BB43-DFC27C5A660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489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A100-4FEF-41B2-AFB0-89D5449A36F0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59FE-CCD1-44B3-BB43-DFC27C5A660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165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A100-4FEF-41B2-AFB0-89D5449A36F0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59FE-CCD1-44B3-BB43-DFC27C5A660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1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A100-4FEF-41B2-AFB0-89D5449A36F0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59FE-CCD1-44B3-BB43-DFC27C5A660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399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53000">
              <a:schemeClr val="accent1">
                <a:lumMod val="40000"/>
                <a:lumOff val="60000"/>
              </a:schemeClr>
            </a:gs>
            <a:gs pos="83000">
              <a:schemeClr val="accent1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3A100-4FEF-41B2-AFB0-89D5449A36F0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A59FE-CCD1-44B3-BB43-DFC27C5A660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5136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187624" y="908720"/>
            <a:ext cx="6768752" cy="4608512"/>
          </a:xfrm>
          <a:prstGeom prst="rect">
            <a:avLst/>
          </a:prstGeom>
          <a:noFill/>
          <a:ln w="50800" cap="rnd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8000" b="1" dirty="0" smtClean="0">
                <a:solidFill>
                  <a:srgbClr val="002060"/>
                </a:solidFill>
              </a:rPr>
              <a:t>EPILEPSIE</a:t>
            </a:r>
            <a:endParaRPr lang="cs-CZ" sz="8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33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369232"/>
            <a:ext cx="799288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>
                <a:solidFill>
                  <a:srgbClr val="002060"/>
                </a:solidFill>
              </a:rPr>
              <a:t>EPILEPSIE</a:t>
            </a:r>
          </a:p>
          <a:p>
            <a:endParaRPr lang="cs-CZ" dirty="0" smtClean="0"/>
          </a:p>
          <a:p>
            <a:r>
              <a:rPr lang="cs-CZ" dirty="0" smtClean="0"/>
              <a:t>= onemocnění charakterizované opakovanými epileptickými záchvaty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b="1" dirty="0" smtClean="0"/>
              <a:t>epileptický záchvat (paroxysmus)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náhlá a přechodná porucha mozkové kortikální aktivity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nekontrolovatelný elektrický výboj (vteřiny, minuty i hodiny)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náhle začíná náhle končí</a:t>
            </a:r>
          </a:p>
          <a:p>
            <a:endParaRPr lang="cs-CZ" dirty="0"/>
          </a:p>
          <a:p>
            <a:r>
              <a:rPr lang="cs-CZ" b="1" dirty="0"/>
              <a:t>epileptické ložisko (fokus)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různě rozsáhlá populace neuronů s patologickou elektrickou aktivitou</a:t>
            </a:r>
          </a:p>
          <a:p>
            <a:endParaRPr lang="cs-CZ" dirty="0"/>
          </a:p>
          <a:p>
            <a:r>
              <a:rPr lang="cs-CZ" b="1" dirty="0"/>
              <a:t>epileptogenní podnět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podnět, který vyvolá záchvat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např. přerušované světlo, alkohol, léky</a:t>
            </a:r>
          </a:p>
          <a:p>
            <a:endParaRPr lang="cs-CZ" dirty="0"/>
          </a:p>
          <a:p>
            <a:r>
              <a:rPr lang="cs-CZ" b="1" dirty="0"/>
              <a:t>status epilepticus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epileptický záchvat delší něž 30 min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opakované záchvaty bez nabytí plného vědomí</a:t>
            </a:r>
          </a:p>
        </p:txBody>
      </p:sp>
    </p:spTree>
    <p:extLst>
      <p:ext uri="{BB962C8B-B14F-4D97-AF65-F5344CB8AC3E}">
        <p14:creationId xmlns:p14="http://schemas.microsoft.com/office/powerpoint/2010/main" val="181026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332656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  <a:p>
            <a:r>
              <a:rPr lang="cs-CZ" u="sng" dirty="0" smtClean="0"/>
              <a:t>epilepsie podle příčiny</a:t>
            </a:r>
            <a:r>
              <a:rPr lang="cs-CZ" dirty="0" smtClean="0"/>
              <a:t>: </a:t>
            </a:r>
          </a:p>
          <a:p>
            <a:endParaRPr lang="cs-CZ" dirty="0" smtClean="0"/>
          </a:p>
          <a:p>
            <a:pPr marL="342900" indent="-342900">
              <a:buAutoNum type="arabicParenR"/>
            </a:pPr>
            <a:r>
              <a:rPr lang="cs-CZ" dirty="0" smtClean="0"/>
              <a:t>epilepsie primární - idiopatická</a:t>
            </a:r>
          </a:p>
          <a:p>
            <a:r>
              <a:rPr lang="cs-CZ" dirty="0" smtClean="0"/>
              <a:t>2)   epilepsie sekundární  - symptomatická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23153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562397" y="563190"/>
            <a:ext cx="799288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>
                <a:solidFill>
                  <a:srgbClr val="002060"/>
                </a:solidFill>
              </a:rPr>
              <a:t>KLASIFIKACE A TYPY EP ZÁCHVATŮ</a:t>
            </a:r>
          </a:p>
          <a:p>
            <a:endParaRPr lang="cs-CZ" dirty="0" smtClean="0"/>
          </a:p>
          <a:p>
            <a:r>
              <a:rPr lang="cs-CZ" dirty="0" smtClean="0"/>
              <a:t>A) </a:t>
            </a:r>
            <a:r>
              <a:rPr lang="cs-CZ" b="1" u="sng" dirty="0" smtClean="0"/>
              <a:t>generalizované záchvaty</a:t>
            </a:r>
            <a:r>
              <a:rPr lang="cs-CZ" dirty="0" smtClean="0"/>
              <a:t>:</a:t>
            </a:r>
            <a:endParaRPr lang="cs-CZ" dirty="0"/>
          </a:p>
          <a:p>
            <a:pPr marL="285750" indent="-285750">
              <a:buFont typeface="Wingdings" pitchFamily="2" charset="2"/>
              <a:buChar char="§"/>
            </a:pPr>
            <a:r>
              <a:rPr lang="cs-CZ" dirty="0" smtClean="0"/>
              <a:t>konvulzivní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tonicko klonický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tonický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klonický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myoklonické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infantilní spazmy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cs-CZ" dirty="0" smtClean="0"/>
              <a:t>non-konvulzivní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absence</a:t>
            </a:r>
          </a:p>
          <a:p>
            <a:endParaRPr lang="cs-CZ" dirty="0" smtClean="0"/>
          </a:p>
          <a:p>
            <a:endParaRPr lang="cs-CZ" dirty="0"/>
          </a:p>
          <a:p>
            <a:r>
              <a:rPr lang="cs-CZ" dirty="0"/>
              <a:t>B) </a:t>
            </a:r>
            <a:r>
              <a:rPr lang="cs-CZ" b="1" u="sng" dirty="0"/>
              <a:t>parciální (fokální) záchvaty</a:t>
            </a:r>
            <a:r>
              <a:rPr lang="cs-CZ" u="sng" dirty="0"/>
              <a:t>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cs-CZ" dirty="0" smtClean="0"/>
              <a:t>simplexní (bez poruchy vědomí)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cs-CZ" dirty="0" smtClean="0"/>
              <a:t>komplexní (částečná porucha vědomí)</a:t>
            </a:r>
          </a:p>
          <a:p>
            <a:pPr marL="285750" indent="-285750">
              <a:buFont typeface="Wingdings" pitchFamily="2" charset="2"/>
              <a:buChar char="Ø"/>
            </a:pPr>
            <a:endParaRPr lang="cs-CZ" dirty="0"/>
          </a:p>
          <a:p>
            <a:r>
              <a:rPr lang="cs-CZ" dirty="0" smtClean="0"/>
              <a:t>C</a:t>
            </a:r>
            <a:r>
              <a:rPr lang="cs-CZ" dirty="0"/>
              <a:t>) </a:t>
            </a:r>
            <a:r>
              <a:rPr lang="cs-CZ" u="sng" dirty="0"/>
              <a:t>neklasifikovatelné záchvaty</a:t>
            </a:r>
          </a:p>
          <a:p>
            <a:endParaRPr lang="cs-CZ" u="sng" dirty="0"/>
          </a:p>
          <a:p>
            <a:r>
              <a:rPr lang="cs-CZ" dirty="0"/>
              <a:t>D) </a:t>
            </a:r>
            <a:r>
              <a:rPr lang="cs-CZ" u="sng" dirty="0"/>
              <a:t>pseudoepileptické </a:t>
            </a:r>
            <a:r>
              <a:rPr lang="cs-CZ" u="sng" dirty="0" smtClean="0"/>
              <a:t>záchvaty</a:t>
            </a:r>
            <a:r>
              <a:rPr lang="cs-CZ" dirty="0" smtClean="0"/>
              <a:t> (hysterický)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68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04317" y="260648"/>
            <a:ext cx="7992888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sz="2000" dirty="0" smtClean="0">
              <a:solidFill>
                <a:srgbClr val="FF0000"/>
              </a:solidFill>
            </a:endParaRPr>
          </a:p>
          <a:p>
            <a:pPr algn="ctr"/>
            <a:r>
              <a:rPr lang="cs-CZ" sz="3000" b="1" dirty="0">
                <a:solidFill>
                  <a:srgbClr val="002060"/>
                </a:solidFill>
              </a:rPr>
              <a:t>A) </a:t>
            </a:r>
            <a:r>
              <a:rPr lang="cs-CZ" sz="3000" b="1" dirty="0" smtClean="0">
                <a:solidFill>
                  <a:srgbClr val="002060"/>
                </a:solidFill>
              </a:rPr>
              <a:t>GENERALIZOVANÉ </a:t>
            </a:r>
            <a:r>
              <a:rPr lang="cs-CZ" sz="3000" b="1" dirty="0">
                <a:solidFill>
                  <a:srgbClr val="002060"/>
                </a:solidFill>
              </a:rPr>
              <a:t>ZÁCHVATY</a:t>
            </a:r>
          </a:p>
          <a:p>
            <a:pPr algn="ctr"/>
            <a:endParaRPr lang="cs-CZ" sz="2000" dirty="0" smtClean="0">
              <a:solidFill>
                <a:srgbClr val="FF0000"/>
              </a:solidFill>
            </a:endParaRPr>
          </a:p>
          <a:p>
            <a:r>
              <a:rPr lang="cs-CZ" dirty="0" smtClean="0"/>
              <a:t>postihují obě </a:t>
            </a:r>
            <a:r>
              <a:rPr lang="cs-CZ" dirty="0"/>
              <a:t>hemisféry současně, porucha vědomí</a:t>
            </a:r>
          </a:p>
          <a:p>
            <a:r>
              <a:rPr lang="cs-CZ" dirty="0" smtClean="0"/>
              <a:t>bilaterálně symetrické záchvaty, bez aury</a:t>
            </a:r>
          </a:p>
          <a:p>
            <a:endParaRPr lang="cs-CZ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cs-CZ" b="1" dirty="0" smtClean="0"/>
              <a:t>tonicko klonický záchvat GRAND MAL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náhlá ztráta vědomí s pádem  </a:t>
            </a:r>
            <a:endParaRPr lang="cs-CZ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generalizovaná tonická křeč všech svalů (30-60 s)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generalizované klonické křeče (60-120 s; pěna u úst, pomočení, pokálení)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následná hypotonie, někdy přechodná apnoe, nehmatný pulz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po probuzení - dezorientace, často amnézie, únava, usínání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celkově trvá 2-3 minuty</a:t>
            </a:r>
          </a:p>
          <a:p>
            <a:pPr lvl="1"/>
            <a:endParaRPr lang="cs-CZ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cs-CZ" b="1" dirty="0"/>
              <a:t>t</a:t>
            </a:r>
            <a:r>
              <a:rPr lang="cs-CZ" b="1" dirty="0" smtClean="0"/>
              <a:t>onický záchvat</a:t>
            </a:r>
          </a:p>
          <a:p>
            <a:pPr marL="342900" indent="-342900">
              <a:buFont typeface="Wingdings" pitchFamily="2" charset="2"/>
              <a:buChar char="§"/>
            </a:pPr>
            <a:endParaRPr lang="cs-CZ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cs-CZ" b="1" dirty="0" smtClean="0"/>
              <a:t>klonický záchvat</a:t>
            </a:r>
          </a:p>
          <a:p>
            <a:pPr marL="342900" indent="-342900">
              <a:buFont typeface="Wingdings" pitchFamily="2" charset="2"/>
              <a:buChar char="§"/>
            </a:pPr>
            <a:endParaRPr lang="cs-CZ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cs-CZ" b="1" dirty="0" smtClean="0"/>
              <a:t>myoklonické záchvaty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cs-CZ" dirty="0" smtClean="0"/>
              <a:t>idiopatické familiární onemocnění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cs-CZ" dirty="0" smtClean="0"/>
              <a:t>výskyt okolo puberty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cs-CZ" dirty="0" smtClean="0"/>
              <a:t>prudké záškuby převážně extenzorů HK, bez poruchy vědomí</a:t>
            </a:r>
          </a:p>
        </p:txBody>
      </p:sp>
    </p:spTree>
    <p:extLst>
      <p:ext uri="{BB962C8B-B14F-4D97-AF65-F5344CB8AC3E}">
        <p14:creationId xmlns:p14="http://schemas.microsoft.com/office/powerpoint/2010/main" val="27268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604317" y="566678"/>
            <a:ext cx="79928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cs-CZ" b="1" dirty="0" smtClean="0"/>
              <a:t>absence PETIT MAL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u dětí 3-12 let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krátkodobé „zakoukání se“, záraz v činnosti, řeči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trvání do 30 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porucha vědomí, ale bez pádu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20-100x za den</a:t>
            </a:r>
          </a:p>
          <a:p>
            <a:pPr lvl="1"/>
            <a:endParaRPr lang="cs-CZ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cs-CZ" b="1" dirty="0" smtClean="0"/>
              <a:t>infantilní spazmy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kolem 6 měsíce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předklon hlavičky, rozhození či zkřížení HK na hrudi</a:t>
            </a:r>
          </a:p>
        </p:txBody>
      </p:sp>
    </p:spTree>
    <p:extLst>
      <p:ext uri="{BB962C8B-B14F-4D97-AF65-F5344CB8AC3E}">
        <p14:creationId xmlns:p14="http://schemas.microsoft.com/office/powerpoint/2010/main" val="369420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604317" y="260648"/>
            <a:ext cx="7992888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>
                <a:solidFill>
                  <a:srgbClr val="002060"/>
                </a:solidFill>
              </a:rPr>
              <a:t>B) PARCIÁLNÍ (FOKÁLNÍ) ZÁCHVATY</a:t>
            </a:r>
          </a:p>
          <a:p>
            <a:endParaRPr lang="cs-CZ" dirty="0" smtClean="0"/>
          </a:p>
          <a:p>
            <a:r>
              <a:rPr lang="cs-CZ" dirty="0" smtClean="0"/>
              <a:t>vycházejí z jedné hemisféry, bez poruchy vědomí nebo pouze částečná porucha</a:t>
            </a:r>
          </a:p>
          <a:p>
            <a:r>
              <a:rPr lang="cs-CZ" dirty="0" smtClean="0"/>
              <a:t>projevem lokalizované léze mozku, vždy sekundární etiologie</a:t>
            </a:r>
          </a:p>
          <a:p>
            <a:r>
              <a:rPr lang="cs-CZ" dirty="0" smtClean="0"/>
              <a:t>výboje se mohou šířit do okolí i sekundárně generalizovat</a:t>
            </a:r>
          </a:p>
          <a:p>
            <a:endParaRPr lang="cs-CZ" b="1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cs-CZ" b="1" dirty="0" smtClean="0"/>
              <a:t>parciální simplexní </a:t>
            </a:r>
            <a:endParaRPr lang="cs-CZ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cs-CZ" u="sng" dirty="0" smtClean="0"/>
              <a:t>motorické </a:t>
            </a:r>
            <a:r>
              <a:rPr lang="cs-CZ" u="sng" dirty="0"/>
              <a:t>JACKSONOVY</a:t>
            </a:r>
            <a:endParaRPr lang="cs-CZ" u="sng" dirty="0" smtClean="0"/>
          </a:p>
          <a:p>
            <a:pPr lvl="2"/>
            <a:r>
              <a:rPr lang="cs-CZ" dirty="0" smtClean="0"/>
              <a:t>lokalizované tonické či klonické křeče v jedné HK nebo DK nebo polovině   obličeje (gyrus praecentralis)</a:t>
            </a:r>
          </a:p>
          <a:p>
            <a:pPr lvl="2"/>
            <a:r>
              <a:rPr lang="cs-CZ" dirty="0" smtClean="0"/>
              <a:t>postupně se křeče šíří na celou polovinu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u="sng" dirty="0"/>
              <a:t>sensitivní JACKSONOVY </a:t>
            </a:r>
            <a:endParaRPr lang="cs-CZ" u="sng" dirty="0" smtClean="0"/>
          </a:p>
          <a:p>
            <a:pPr lvl="2"/>
            <a:r>
              <a:rPr lang="cs-CZ" dirty="0" smtClean="0"/>
              <a:t>parestezie, bolesti (gyrus postcentralis)</a:t>
            </a:r>
          </a:p>
          <a:p>
            <a:pPr lvl="2"/>
            <a:r>
              <a:rPr lang="cs-CZ" dirty="0" smtClean="0"/>
              <a:t>nešíří se bez ztráty vědomí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u="sng" dirty="0" smtClean="0"/>
              <a:t>sensorické</a:t>
            </a:r>
          </a:p>
          <a:p>
            <a:pPr lvl="2"/>
            <a:r>
              <a:rPr lang="cs-CZ" dirty="0" smtClean="0"/>
              <a:t>pseudohalucinace zrakové, sluchové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u="sng" dirty="0" smtClean="0"/>
              <a:t>vegetativní</a:t>
            </a:r>
          </a:p>
          <a:p>
            <a:pPr lvl="2"/>
            <a:r>
              <a:rPr lang="cs-CZ" dirty="0" smtClean="0"/>
              <a:t>nauzea, zčervenání, změna tepové a dechové frekvence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u="sng" dirty="0" smtClean="0"/>
              <a:t>psychické</a:t>
            </a:r>
          </a:p>
          <a:p>
            <a:pPr lvl="2"/>
            <a:r>
              <a:rPr lang="cs-CZ" dirty="0" smtClean="0"/>
              <a:t>depersonalizace, snové stavy, déja vu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trvání sekundy</a:t>
            </a:r>
          </a:p>
        </p:txBody>
      </p:sp>
    </p:spTree>
    <p:extLst>
      <p:ext uri="{BB962C8B-B14F-4D97-AF65-F5344CB8AC3E}">
        <p14:creationId xmlns:p14="http://schemas.microsoft.com/office/powerpoint/2010/main" val="27268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04317" y="188640"/>
            <a:ext cx="799288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dirty="0"/>
          </a:p>
          <a:p>
            <a:pPr marL="285750" indent="-285750">
              <a:buFont typeface="Wingdings" pitchFamily="2" charset="2"/>
              <a:buChar char="§"/>
            </a:pPr>
            <a:r>
              <a:rPr lang="cs-CZ" b="1" dirty="0"/>
              <a:t>parciální </a:t>
            </a:r>
            <a:r>
              <a:rPr lang="cs-CZ" b="1" dirty="0" smtClean="0"/>
              <a:t>komplexní (PSYCHOMOTORICKÉ)</a:t>
            </a:r>
            <a:endParaRPr lang="cs-CZ" b="1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/>
              <a:t>variabilní klinický obraz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/>
              <a:t>aura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/>
              <a:t>zakalené vědomí, zmatenost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/>
              <a:t>pohybové automatismy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/>
              <a:t>amnézie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/>
              <a:t>trvání </a:t>
            </a:r>
            <a:r>
              <a:rPr lang="cs-CZ" dirty="0" smtClean="0"/>
              <a:t>minuty</a:t>
            </a:r>
          </a:p>
          <a:p>
            <a:pPr marL="285750" indent="-285750">
              <a:buFont typeface="Wingdings" pitchFamily="2" charset="2"/>
              <a:buChar char="§"/>
            </a:pPr>
            <a:endParaRPr lang="cs-CZ" dirty="0"/>
          </a:p>
          <a:p>
            <a:pPr marL="285750" indent="-285750">
              <a:buFont typeface="Wingdings" pitchFamily="2" charset="2"/>
              <a:buChar char="§"/>
            </a:pPr>
            <a:r>
              <a:rPr lang="cs-CZ" b="1" dirty="0" smtClean="0"/>
              <a:t>parciální se sekundární generalizací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začátek aura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generalizované křeče (GRAND MAL)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po záchvatu někdy paretické projevy (minuty, hodiny až dny)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sz="3000" b="1" dirty="0" smtClean="0">
                <a:solidFill>
                  <a:srgbClr val="002060"/>
                </a:solidFill>
              </a:rPr>
              <a:t>DIAGNOSTIKA</a:t>
            </a:r>
          </a:p>
          <a:p>
            <a:pPr marL="457200" indent="-457200">
              <a:buFont typeface="Arial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objektivní anamnéza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EEG vyšetření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MR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68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540544"/>
            <a:ext cx="799288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solidFill>
                  <a:srgbClr val="002060"/>
                </a:solidFill>
              </a:rPr>
              <a:t>PRVNÍ POMOC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nebránit křečím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snaha pouze o zabránění poranění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neprovádět resuscitaci (ani při bezdeší)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pacienta neprobouzet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 záchvatu - stabilizovaná poloha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průkaz epileptika -  není nutné volat záchranku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první záchvat - přivolat záchranku </a:t>
            </a:r>
          </a:p>
          <a:p>
            <a:pPr algn="ctr"/>
            <a:endParaRPr lang="cs-CZ" sz="2000" dirty="0" smtClean="0">
              <a:solidFill>
                <a:srgbClr val="FF0000"/>
              </a:solidFill>
            </a:endParaRPr>
          </a:p>
          <a:p>
            <a:r>
              <a:rPr lang="cs-CZ" sz="3000" b="1" dirty="0" smtClean="0">
                <a:solidFill>
                  <a:srgbClr val="002060"/>
                </a:solidFill>
              </a:rPr>
              <a:t>TERAPIE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farmakoterapie - antiepileptika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chirurgická léčba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životospráva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20 - 30 % epilepsií </a:t>
            </a:r>
            <a:r>
              <a:rPr lang="cs-CZ" dirty="0" err="1" smtClean="0"/>
              <a:t>farmakoresistentních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7268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483</Words>
  <Application>Microsoft Office PowerPoint</Application>
  <PresentationFormat>Předvádění na obrazovce (4:3)</PresentationFormat>
  <Paragraphs>139</Paragraphs>
  <Slides>9</Slides>
  <Notes>2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Míša</dc:creator>
  <cp:lastModifiedBy>M</cp:lastModifiedBy>
  <cp:revision>18</cp:revision>
  <dcterms:created xsi:type="dcterms:W3CDTF">2012-09-25T16:14:46Z</dcterms:created>
  <dcterms:modified xsi:type="dcterms:W3CDTF">2020-09-23T14:12:42Z</dcterms:modified>
</cp:coreProperties>
</file>