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12" r:id="rId1"/>
  </p:sldMasterIdLst>
  <p:sldIdLst>
    <p:sldId id="256" r:id="rId2"/>
    <p:sldId id="268" r:id="rId3"/>
    <p:sldId id="272" r:id="rId4"/>
    <p:sldId id="269" r:id="rId5"/>
    <p:sldId id="270" r:id="rId6"/>
    <p:sldId id="271" r:id="rId7"/>
    <p:sldId id="273" r:id="rId8"/>
    <p:sldId id="274" r:id="rId9"/>
    <p:sldId id="263" r:id="rId10"/>
    <p:sldId id="286" r:id="rId11"/>
    <p:sldId id="287" r:id="rId12"/>
    <p:sldId id="288" r:id="rId13"/>
    <p:sldId id="289" r:id="rId14"/>
    <p:sldId id="290" r:id="rId15"/>
    <p:sldId id="292" r:id="rId16"/>
    <p:sldId id="257" r:id="rId17"/>
    <p:sldId id="258" r:id="rId18"/>
    <p:sldId id="259" r:id="rId19"/>
    <p:sldId id="261" r:id="rId20"/>
    <p:sldId id="260" r:id="rId21"/>
    <p:sldId id="281" r:id="rId22"/>
    <p:sldId id="306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</p:sldIdLst>
  <p:sldSz cx="12192000" cy="6858000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5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160EA64-D806-43AC-9DF2-F8C432F32B4C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1522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293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160EA64-D806-43AC-9DF2-F8C432F32B4C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0916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641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4249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515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942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3575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160EA64-D806-43AC-9DF2-F8C432F32B4C}" type="datetimeFigureOut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93814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5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378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66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DFACC6-B752-CA2F-B4A7-9DF6CE5691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Развитие коммуникационных способностей</a:t>
            </a:r>
            <a:endParaRPr lang="cs-CZ" sz="5400" dirty="0"/>
          </a:p>
        </p:txBody>
      </p:sp>
    </p:spTree>
    <p:extLst>
      <p:ext uri="{BB962C8B-B14F-4D97-AF65-F5344CB8AC3E}">
        <p14:creationId xmlns:p14="http://schemas.microsoft.com/office/powerpoint/2010/main" val="3883191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927D1F7B-F988-BBE4-F714-1289DE148DD2}"/>
              </a:ext>
            </a:extLst>
          </p:cNvPr>
          <p:cNvSpPr txBox="1"/>
          <p:nvPr/>
        </p:nvSpPr>
        <p:spPr>
          <a:xfrm>
            <a:off x="1042219" y="1490008"/>
            <a:ext cx="1053034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/>
              <a:t>Цели курса</a:t>
            </a:r>
            <a:r>
              <a:rPr lang="ru-RU" sz="2000" b="1" dirty="0"/>
              <a:t>:</a:t>
            </a:r>
          </a:p>
          <a:p>
            <a:endParaRPr lang="ru-RU" sz="2000" b="1" dirty="0"/>
          </a:p>
          <a:p>
            <a:r>
              <a:rPr lang="ru-RU" sz="2000" b="1" dirty="0"/>
              <a:t>1. живая практика разговорной речи на разнообразные темы, укрепление и развитие навыков самостоятельного говорения</a:t>
            </a:r>
          </a:p>
          <a:p>
            <a:endParaRPr lang="ru-RU" sz="2000" b="1" dirty="0"/>
          </a:p>
          <a:p>
            <a:r>
              <a:rPr lang="ru-RU" sz="2000" b="1" dirty="0"/>
              <a:t>2. подготовка к государственным экзаменам:</a:t>
            </a:r>
          </a:p>
          <a:p>
            <a:r>
              <a:rPr lang="ru-RU" sz="2000" b="1" dirty="0"/>
              <a:t> 			</a:t>
            </a:r>
          </a:p>
          <a:p>
            <a:r>
              <a:rPr lang="ru-RU" sz="2000" b="1" dirty="0"/>
              <a:t>				экзамен по практическому русскому языку (разговорные темы)</a:t>
            </a:r>
          </a:p>
          <a:p>
            <a:r>
              <a:rPr lang="ru-RU" sz="2000" b="1" dirty="0"/>
              <a:t>			</a:t>
            </a:r>
          </a:p>
          <a:p>
            <a:r>
              <a:rPr lang="ru-RU" sz="2000" b="1" dirty="0"/>
              <a:t>				 тренировка презентации тематических округов</a:t>
            </a:r>
            <a:endParaRPr lang="cs-CZ" sz="2000" b="1" dirty="0"/>
          </a:p>
        </p:txBody>
      </p:sp>
      <p:sp>
        <p:nvSpPr>
          <p:cNvPr id="5" name="Šipka: doleva a nahoru 4">
            <a:extLst>
              <a:ext uri="{FF2B5EF4-FFF2-40B4-BE49-F238E27FC236}">
                <a16:creationId xmlns:a16="http://schemas.microsoft.com/office/drawing/2014/main" id="{E7A6D798-C4AB-7C7B-34E7-E2FDC2FEA884}"/>
              </a:ext>
            </a:extLst>
          </p:cNvPr>
          <p:cNvSpPr/>
          <p:nvPr/>
        </p:nvSpPr>
        <p:spPr>
          <a:xfrm rot="8423950">
            <a:off x="1809134" y="3747177"/>
            <a:ext cx="850392" cy="85039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2967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2DC39A88-6FC7-1390-1E00-18E78A36124F}"/>
              </a:ext>
            </a:extLst>
          </p:cNvPr>
          <p:cNvSpPr txBox="1"/>
          <p:nvPr/>
        </p:nvSpPr>
        <p:spPr>
          <a:xfrm>
            <a:off x="214614" y="57340"/>
            <a:ext cx="11677842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Структура занятия:</a:t>
            </a:r>
          </a:p>
          <a:p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b="1" dirty="0"/>
              <a:t>Реферат в формате презентации</a:t>
            </a:r>
            <a:r>
              <a:rPr lang="ru-RU" sz="2000" dirty="0"/>
              <a:t> на литературную / языковую / историческую / философскую / культурную тему, представленную в списке тем для подготовки к госэкзаменам (как минимум один реферат должен быть на неродном для Вас языке)</a:t>
            </a:r>
          </a:p>
          <a:p>
            <a:pPr marL="342900" indent="-342900">
              <a:buFont typeface="+mj-lt"/>
              <a:buAutoNum type="arabicPeriod"/>
            </a:pP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b="1" dirty="0"/>
              <a:t>Выступление </a:t>
            </a:r>
            <a:endParaRPr lang="cs-CZ" sz="2000" b="1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b="1" dirty="0"/>
              <a:t>рассказ о новости </a:t>
            </a:r>
            <a:r>
              <a:rPr lang="ru-RU" sz="2000" dirty="0"/>
              <a:t>из области политики, экономики или культуры восточно-европейского региона. Новость должна быть представлена в контексте (исторические и культурные предпосылки, широкий общественный и культурный контекст). </a:t>
            </a:r>
            <a:r>
              <a:rPr lang="ru-RU" sz="2000" u="sng" dirty="0"/>
              <a:t>Вы представляете новость для неспециалистов</a:t>
            </a:r>
            <a:r>
              <a:rPr lang="ru-RU" sz="2000" dirty="0"/>
              <a:t>!</a:t>
            </a: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b="1" dirty="0"/>
              <a:t>анализ прочитанной художественной книги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b="1" dirty="0"/>
              <a:t>доклад о научной проблеме </a:t>
            </a:r>
          </a:p>
          <a:p>
            <a:pPr marL="457200" indent="-457200">
              <a:buFont typeface="+mj-lt"/>
              <a:buAutoNum type="arabicPeriod"/>
            </a:pPr>
            <a:endParaRPr lang="ru-RU" sz="2000" b="1" dirty="0"/>
          </a:p>
          <a:p>
            <a:r>
              <a:rPr lang="ru-RU" sz="2000" b="1" dirty="0"/>
              <a:t>3.	Тренировка говорения на одну из тем по разговорной практике</a:t>
            </a:r>
            <a:r>
              <a:rPr lang="ru-RU" sz="2000" dirty="0"/>
              <a:t> (экзамен по практическому русскому языку)</a:t>
            </a:r>
          </a:p>
          <a:p>
            <a:pPr marL="342900" indent="-342900">
              <a:buFont typeface="+mj-lt"/>
              <a:buAutoNum type="arabicPeriod"/>
            </a:pPr>
            <a:endParaRPr lang="ru-RU" sz="2000" dirty="0"/>
          </a:p>
          <a:p>
            <a:r>
              <a:rPr lang="ru-RU" sz="2000" b="1" dirty="0"/>
              <a:t>Условия аттестации:</a:t>
            </a:r>
          </a:p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→ посещение семинара и активное участие в дискуссиях</a:t>
            </a:r>
          </a:p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→ подготовка рефератов и выступлений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205605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174C3FD5-40AF-54E4-9892-58A66741A9BD}"/>
              </a:ext>
            </a:extLst>
          </p:cNvPr>
          <p:cNvSpPr txBox="1"/>
          <p:nvPr/>
        </p:nvSpPr>
        <p:spPr>
          <a:xfrm>
            <a:off x="250722" y="45638"/>
            <a:ext cx="11690555" cy="6766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s-CZ" sz="20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Témata k ústní části zkoušky z praktické ruštiny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 России в русских СМИ и имидж России за рубежом.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Глобализация, ее причины, сопутствующие явления и последствия.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Миграция и мультикультурализм. Естественные явления или чума двадцатого века?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Обязательная военная служба. Уникальная возможность стать мужчиной в современном обществе или все-таки насилие над личностью?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Эвтаназия и клонирование, мы уже по ту сторону этических границ?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Нужно ли нам сейчас освоение космоса или пора вернуться на землю?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Старость и старение. Место старого человека в обществе, идеальная старость, система пенсионного страхования.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Причины популярности суррогатного материнства в России, демографический кризис и его преодоление.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Массовый туризм и его экологические и культурные последствия.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Коррупция в России и в Чехии. Причины возникновения и способы борьбы.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Смертная казнь в России и в мире. Единственно возможная крайняя мера или неприемлемое в цивилизованном обществе варварство?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Профессиональный спорт. Его последствия для спортсменов, коммерческий аспект, проблема допинга.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Дружба в современном компьютерном мире.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Легко ли найти сегодня любовь и есть ли у нас на это время?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705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C30DE62D-DB8A-25B7-65E5-4037C50ECF84}"/>
              </a:ext>
            </a:extLst>
          </p:cNvPr>
          <p:cNvSpPr txBox="1"/>
          <p:nvPr/>
        </p:nvSpPr>
        <p:spPr>
          <a:xfrm>
            <a:off x="255638" y="0"/>
            <a:ext cx="11680723" cy="6463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s-CZ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Témata k ústní části zkoušky z praktické ruštiny</a:t>
            </a:r>
            <a:endParaRPr lang="cs-CZ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 startAt="15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Человечество постарело или помолодело?</a:t>
            </a:r>
            <a:endParaRPr lang="cs-CZ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 startAt="15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 ли иметь информацию о мире в голове или достаточно все «</a:t>
            </a:r>
            <a:r>
              <a:rPr lang="ru-RU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выгуглить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»?</a:t>
            </a:r>
            <a:endParaRPr lang="cs-CZ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 startAt="15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я хочу жить с точек зрения экономической, культурной, экологической и социальной?</a:t>
            </a:r>
            <a:endParaRPr lang="cs-CZ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 startAt="15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Сортируете мусор? Да / нет, и почему? Как помочь спасти планету?</a:t>
            </a:r>
            <a:endParaRPr lang="cs-CZ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 startAt="15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Ложь. Можно ли избежать лжи?</a:t>
            </a:r>
            <a:endParaRPr lang="cs-CZ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 startAt="15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Хотели бы вы быть бессмертными?</a:t>
            </a:r>
            <a:endParaRPr lang="cs-CZ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 startAt="15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Без чего нельзя жить?</a:t>
            </a:r>
            <a:endParaRPr lang="cs-CZ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 startAt="15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Самый лучший совет, который вы получили в жизни?</a:t>
            </a:r>
            <a:endParaRPr lang="cs-CZ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 startAt="15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Болезни цивилизации, причины их возникновения и возможные пути решения проблемы.</a:t>
            </a:r>
            <a:endParaRPr lang="cs-CZ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 startAt="15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Глобальные конфликты, неизбежны ли войны в современном мире?</a:t>
            </a:r>
            <a:endParaRPr lang="cs-CZ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 startAt="15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Трудоголизм, шопоголизм, пристрастие к компьютерным играм и другие зависимости, как один из опасных феноменов современности.</a:t>
            </a:r>
            <a:endParaRPr lang="cs-CZ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 startAt="15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Жизнь в столице и в провинции сто лет назад и в наше время.</a:t>
            </a:r>
            <a:endParaRPr lang="cs-CZ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 startAt="15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Является ли обращение к альтернативной медицине панацеей от всех болезней современного здравоохранения?</a:t>
            </a:r>
            <a:endParaRPr lang="cs-CZ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 startAt="15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Отцы и дети. Отношение детей к родителям, проблемы и стратегии воспитания.</a:t>
            </a:r>
            <a:endParaRPr lang="cs-CZ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15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Веганство и вегетарианство. Путь к здоровью, долголетию и устойчивому развитию общества?</a:t>
            </a:r>
            <a:endParaRPr lang="cs-CZ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 startAt="15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Счастье. Что это такое, существует ли оно? Зависит ли его дефиниция от общества, личности или это врожденное качество?</a:t>
            </a:r>
          </a:p>
          <a:p>
            <a:pPr marL="342900" indent="-342900">
              <a:buFont typeface="+mj-lt"/>
              <a:buAutoNum type="arabicPeriod" startAt="15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Повышается ли уровень агрессии и насилия в обществе? Как с этим бороться?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512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966ECB2E-9A7C-51A2-36D4-5517B7185749}"/>
              </a:ext>
            </a:extLst>
          </p:cNvPr>
          <p:cNvSpPr txBox="1"/>
          <p:nvPr/>
        </p:nvSpPr>
        <p:spPr>
          <a:xfrm>
            <a:off x="369902" y="252922"/>
            <a:ext cx="11452195" cy="6172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15000"/>
              </a:lnSpc>
              <a:spcAft>
                <a:spcPts val="1000"/>
              </a:spcAft>
              <a:tabLst>
                <a:tab pos="521970" algn="l"/>
              </a:tabLst>
            </a:pPr>
            <a:r>
              <a:rPr lang="cs-CZ" sz="1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Jazykový systém ruštiny v synchronním a diachronním pohledu</a:t>
            </a:r>
            <a:endParaRPr lang="ru-RU" sz="19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ct val="115000"/>
              </a:lnSpc>
              <a:spcAft>
                <a:spcPts val="1000"/>
              </a:spcAft>
              <a:tabLst>
                <a:tab pos="521970" algn="l"/>
              </a:tabLst>
            </a:pPr>
            <a:r>
              <a:rPr lang="ru-RU" sz="19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Т.к. данная часть экзамена проходит на русском языке, реферат должен быть также на РЯ</a:t>
            </a:r>
          </a:p>
          <a:p>
            <a:pPr marL="342900" indent="-342900" algn="ctr">
              <a:lnSpc>
                <a:spcPct val="115000"/>
              </a:lnSpc>
              <a:spcAft>
                <a:spcPts val="1000"/>
              </a:spcAft>
              <a:tabLst>
                <a:tab pos="521970" algn="l"/>
              </a:tabLst>
            </a:pP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Функциональная стилистика как научная дисциплина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Стратификация национального языка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современного русского языка с точки зрения стилистики (с </a:t>
            </a: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XIX</a:t>
            </a: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века по сегодняшний день)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Общее представление о функциональных стилях и их характеристика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отдельных стилей (научного, официально-делового, публицистического, разговорного, художественного)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Грамматические категории отдельных частей речи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Парадигматика отдельных частей речи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Тенденции развития морфологической системы русского литературного языка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Синтаксическая система </a:t>
            </a:r>
            <a:r>
              <a:rPr lang="ru-RU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русского литературного языка и тенденции ее развития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Грамматическая система древнерусского языка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русского литературного языка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Старославянский и церковнославянский язык: грамматическая система и роль для развития русского литературного языка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738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22160114-0E69-361E-05B0-70F4BB3992E8}"/>
              </a:ext>
            </a:extLst>
          </p:cNvPr>
          <p:cNvSpPr txBox="1"/>
          <p:nvPr/>
        </p:nvSpPr>
        <p:spPr>
          <a:xfrm>
            <a:off x="526741" y="220755"/>
            <a:ext cx="11665259" cy="6251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15000"/>
              </a:lnSpc>
              <a:spcAft>
                <a:spcPts val="1000"/>
              </a:spcAft>
              <a:tabLst>
                <a:tab pos="521970" algn="l"/>
              </a:tabLst>
            </a:pPr>
            <a:r>
              <a:rPr lang="cs-CZ" sz="1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c) Ruská literatura v evropském kontextu 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Západní katolické vlivy v literatuře staré Rusi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Literární kontakty moskevské a západní Rusi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Ruské písemnictví a petrovské reformy – literární kontexty europeizace Ruska 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Vlivy francouzské literatury a kultury na ruské prostředí 19. století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Vlivy anglické literatury a kultury na ruské prostředí 19. století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Vlivy německé literatury a kultury na ruské prostředí 19. století  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Ruská modernistická próza v kontextu evropských literatur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Ruská modernistická poezie v evropském kontextu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Ruská avantgardní próza a divadlo v evropském kontextu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Manifesty modernistických a avantgardních hnutí a evropský kontext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Vztah ruské oficiální literatury 2. poloviny 20. století k předchozímu literárnímu vývoji 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Vztah ruské neoficiální literatury 2. poloviny 20. století k předchozímu literárnímu vývoji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Ruská postmoderní literatura a kultura ve světovém kontextu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Podněty ruského formalismu a evropská literární věda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Vlivy evropského myšlení o literatuře v ruském kontextu 19. století 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Vlivy evropského myšlení o literatuře v ruském kontextu 20. století  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Ohlasy ruské klasické literatury v ruské literatuře 20. století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052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595469C9-4B8A-4177-9690-E390D77ADFE1}"/>
              </a:ext>
            </a:extLst>
          </p:cNvPr>
          <p:cNvSpPr txBox="1"/>
          <p:nvPr/>
        </p:nvSpPr>
        <p:spPr>
          <a:xfrm>
            <a:off x="338831" y="1265177"/>
            <a:ext cx="11514338" cy="6889899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1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d) Duchovní kultura a myšlení Ruska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ru-RU" sz="1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ru-RU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Historické cesty pravoslaví na Rusi a v Rusku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Současné ruské pravoslaví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Starověrectví 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Islám, buddhismus a judaismus v Ruské federaci 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Pojetí času v pravoslaví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Evropský kontext kultury a myšlení staré Rusi 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Pojetí carské moci na staré Rusi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Církevní polemiky staré Rusi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Duchovní proudy vrcholné moskevské Rusi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Ruské myšlení 18. století v evropském kontextu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Ruské zednářství a myšlení ruského romantismu</a:t>
            </a:r>
            <a:endParaRPr lang="ru-RU" sz="1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ru-RU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ru-RU" sz="1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ru-RU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ru-RU" sz="1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ru-RU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ru-RU" sz="1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ru-RU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ru-RU" sz="1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ru-RU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ru-RU" sz="1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Tolstoj jako myslitel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Dostojevskij</a:t>
            </a: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jako myslitel 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Filosofie Vladimira </a:t>
            </a:r>
            <a:r>
              <a:rPr lang="cs-CZ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Solovjova</a:t>
            </a: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 ruském a evropském kontextu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Představitelé ruské náboženské filosofie 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Směry ruského marxismu 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Myslitelé ruské porevoluční emigrace 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Eurasijství</a:t>
            </a: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Lev </a:t>
            </a:r>
            <a:r>
              <a:rPr lang="cs-CZ" sz="19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Gumiljov</a:t>
            </a: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Vlivy evropského myšlení na Rusko v 19. století 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cs-CZ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Vlivy evropského myšlení na Rusko ve 20. století </a:t>
            </a:r>
            <a:endParaRPr lang="cs-CZ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945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7D505EB9-4458-1064-BBBC-7677BE604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917" y="1788221"/>
            <a:ext cx="8960069" cy="1371600"/>
          </a:xfrm>
        </p:spPr>
        <p:txBody>
          <a:bodyPr/>
          <a:lstStyle/>
          <a:p>
            <a:r>
              <a:rPr lang="ru-RU" dirty="0"/>
              <a:t>Выражение своего мнения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28958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F88D88E3-93AC-57CC-9EE9-103D636B4371}"/>
              </a:ext>
            </a:extLst>
          </p:cNvPr>
          <p:cNvSpPr txBox="1"/>
          <p:nvPr/>
        </p:nvSpPr>
        <p:spPr>
          <a:xfrm>
            <a:off x="210207" y="216650"/>
            <a:ext cx="11698013" cy="6337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70000"/>
              </a:lnSpc>
              <a:spcBef>
                <a:spcPts val="1800"/>
              </a:spcBef>
              <a:spcAft>
                <a:spcPts val="900"/>
              </a:spcAft>
              <a:buNone/>
            </a:pPr>
            <a:r>
              <a:rPr lang="ru-RU" sz="1600" b="1" u="sng" strike="noStrike" noProof="0" dirty="0">
                <a:effectLst/>
                <a:latin typeface="+mn-lt"/>
              </a:rPr>
              <a:t>Как высказать своё мнение и спросить других</a:t>
            </a:r>
          </a:p>
          <a:p>
            <a:pPr marL="0" marR="0">
              <a:lnSpc>
                <a:spcPct val="70000"/>
              </a:lnSpc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1600" b="1" u="sng" strike="noStrike" noProof="0" dirty="0">
                <a:effectLst/>
                <a:latin typeface="+mn-lt"/>
              </a:rPr>
              <a:t>Выражение своего мнения</a:t>
            </a:r>
            <a:endParaRPr lang="ru-RU" sz="1600" b="0" u="sng" strike="noStrike" noProof="0" dirty="0">
              <a:effectLst/>
              <a:latin typeface="+mn-lt"/>
            </a:endParaRPr>
          </a:p>
          <a:p>
            <a:pPr marL="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Я (не) думаю / (не) считаю, что…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Я считаю, что нейросети полностью заменят переводчиков в ближайшие пять лет.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Я пришёл/шла к выводу, что…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Я пришёл к выводу, что четырёхдневная рабочая неделя повышает продуктивность.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У меня такое мнение, что…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У меня такое мнение, что электросамокаты в мегаполисах нужно запретить.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Моё мнение такое: … / Это моя позиция.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Моя позиция проста: сортировка мусора должна быть обязательной для всех.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Я допускаю мысль, что…</a:t>
            </a:r>
            <a:r>
              <a:rPr lang="ru-RU" sz="1600" b="0" u="none" strike="noStrike" noProof="0" dirty="0">
                <a:effectLst/>
                <a:latin typeface="+mn-lt"/>
              </a:rPr>
              <a:t> </a:t>
            </a:r>
            <a:r>
              <a:rPr lang="ru-RU" sz="1600" b="0" i="1" u="none" strike="noStrike" noProof="0" dirty="0">
                <a:effectLst/>
                <a:latin typeface="+mn-lt"/>
              </a:rPr>
              <a:t>(для гипотез) Пример:</a:t>
            </a:r>
            <a:r>
              <a:rPr lang="ru-RU" sz="1600" b="0" u="none" strike="noStrike" noProof="0" dirty="0">
                <a:effectLst/>
                <a:latin typeface="+mn-lt"/>
              </a:rPr>
              <a:t> Я допускаю мысль, что в будущем люди полностью откажутся от бумажных денег.</a:t>
            </a:r>
          </a:p>
          <a:p>
            <a:pPr marL="0" marR="0">
              <a:lnSpc>
                <a:spcPct val="70000"/>
              </a:lnSpc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1600" b="1" u="sng" strike="noStrike" noProof="0" dirty="0">
                <a:effectLst/>
                <a:latin typeface="+mn-lt"/>
              </a:rPr>
              <a:t>Запрос мнения аудитории (Вопросы к группе)</a:t>
            </a:r>
            <a:endParaRPr lang="ru-RU" sz="1600" b="0" u="sng" strike="noStrike" noProof="0" dirty="0">
              <a:effectLst/>
              <a:latin typeface="+mn-lt"/>
            </a:endParaRP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Что вы думаете (скажете) о…?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Что вы думаете о запрете смартфонов в школах на время уроков?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Какое у вас мнение на этот счёт?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Власти хотят сделать весь общественный транспорт бесплатным. Какое у вас мнение на этот счёт?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Все согласны с этим мнением?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Спикер утверждает, что бумажные книги скоро исчезнут. Все согласны с этим мнением?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Кто хочет (хотел бы) высказать свою точку зрения?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Мы обсуждаем плюсы и минусы онлайн-образования. Кто хотел бы высказать свою точку зрения?</a:t>
            </a:r>
            <a:endParaRPr lang="ru-RU" sz="1100" b="0" u="none" strike="noStrike" noProof="0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4253587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F6B0EAC0-F491-8284-2CA7-9C405C8E360B}"/>
              </a:ext>
            </a:extLst>
          </p:cNvPr>
          <p:cNvSpPr txBox="1"/>
          <p:nvPr/>
        </p:nvSpPr>
        <p:spPr>
          <a:xfrm>
            <a:off x="162909" y="260440"/>
            <a:ext cx="11887201" cy="6337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70000"/>
              </a:lnSpc>
              <a:spcBef>
                <a:spcPts val="1800"/>
              </a:spcBef>
              <a:spcAft>
                <a:spcPts val="900"/>
              </a:spcAft>
              <a:buNone/>
            </a:pPr>
            <a:r>
              <a:rPr lang="ru-RU" sz="1600" b="1" u="sng" strike="noStrike" noProof="0" dirty="0">
                <a:effectLst/>
                <a:latin typeface="+mn-lt"/>
              </a:rPr>
              <a:t>Как вступить в разговор и согласиться</a:t>
            </a:r>
          </a:p>
          <a:p>
            <a:pPr marL="0" marR="0">
              <a:lnSpc>
                <a:spcPct val="70000"/>
              </a:lnSpc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1600" b="1" u="sng" strike="noStrike" noProof="0" dirty="0">
                <a:effectLst/>
                <a:latin typeface="+mn-lt"/>
              </a:rPr>
              <a:t>Желание вступить в дискуссию</a:t>
            </a:r>
            <a:endParaRPr lang="ru-RU" sz="1600" b="0" u="sng" strike="noStrike" noProof="0" dirty="0">
              <a:effectLst/>
              <a:latin typeface="+mn-lt"/>
            </a:endParaRP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Позвольте / Разрешите высказать своё мнение.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Разрешите высказать своё мнение по поводу вегетарианского меню в столовых.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Я хотел(а) бы сформулировать свою позицию.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Тема сложная, и я хотела бы чётко сформулировать свою позицию относительно налогов.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Мне хочется (я хочу) сказать, что…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Я хочу сказать, что без знания английского языка сегодня невозможно построить карьеру в IT.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Можно мне сказать (что я думаю)?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Можно мне сказать? Я думаю, что коворкинги гораздо удобнее, чем обычные офисы.</a:t>
            </a:r>
          </a:p>
          <a:p>
            <a:pPr marL="0" marR="0">
              <a:lnSpc>
                <a:spcPct val="70000"/>
              </a:lnSpc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1600" b="1" u="sng" strike="noStrike" noProof="0" dirty="0">
                <a:effectLst/>
                <a:latin typeface="+mn-lt"/>
              </a:rPr>
              <a:t>Полное или частичное согласие</a:t>
            </a:r>
            <a:endParaRPr lang="ru-RU" sz="1600" b="0" u="sng" strike="noStrike" noProof="0" dirty="0">
              <a:effectLst/>
              <a:latin typeface="+mn-lt"/>
            </a:endParaRP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Конечно / Разумеется / Безусловно, это так.</a:t>
            </a:r>
            <a:r>
              <a:rPr lang="ru-RU" sz="1600" b="1" noProof="0" dirty="0"/>
              <a:t>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Безусловно, это так, ведь технологии развиваются слишком быстро.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Я (полностью) разделяю вашу точку зрения.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Я полностью разделяю вашу точку зрения: экологический кризис касается каждого.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Я с вами согласен / согласна.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Я с вами согласна, инвестиции в самообразование — это лучший выбор.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С этим трудно не согласиться.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Цены на жилье в центре города слишком высокие, и с этим трудно не согласиться.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Само собой разумеется, что…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Само собой разумеется, что без регулярных тренировок невозможно добиться успехов в спорте.</a:t>
            </a:r>
            <a:endParaRPr lang="ru-RU" sz="1100" b="0" u="none" strike="noStrike" noProof="0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1188166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B43D69BD-2FB5-9013-66E8-1252AB837CF8}"/>
              </a:ext>
            </a:extLst>
          </p:cNvPr>
          <p:cNvSpPr txBox="1"/>
          <p:nvPr/>
        </p:nvSpPr>
        <p:spPr>
          <a:xfrm>
            <a:off x="252248" y="577336"/>
            <a:ext cx="11687503" cy="5589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70000"/>
              </a:lnSpc>
              <a:spcBef>
                <a:spcPts val="1800"/>
              </a:spcBef>
              <a:spcAft>
                <a:spcPts val="900"/>
              </a:spcAft>
              <a:buNone/>
            </a:pPr>
            <a:r>
              <a:rPr lang="ru-RU" sz="1600" b="1" u="sng" strike="noStrike" noProof="0" dirty="0">
                <a:effectLst/>
                <a:latin typeface="+mn-lt"/>
              </a:rPr>
              <a:t>Как аргументированно не согласиться</a:t>
            </a:r>
          </a:p>
          <a:p>
            <a:pPr marL="0" marR="0">
              <a:lnSpc>
                <a:spcPct val="70000"/>
              </a:lnSpc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1600" b="1" u="sng" strike="noStrike" noProof="0" dirty="0">
                <a:effectLst/>
                <a:latin typeface="+mn-lt"/>
              </a:rPr>
              <a:t>Вежливое и категоричное несогласие</a:t>
            </a:r>
            <a:endParaRPr lang="ru-RU" sz="1600" b="0" u="sng" strike="noStrike" noProof="0" dirty="0">
              <a:effectLst/>
              <a:latin typeface="+mn-lt"/>
            </a:endParaRP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Я с вами (с тобой) не согласен / не согласна.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Я с вами не согласна, искусственный интеллект никогда не сможет чувствовать как человек.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Я не могу согласиться с этой позицией.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Вы предлагаете закрыть все заводы, но я не могу согласиться с этой позицией, это разрушит экономику.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Я не убеждён(а) в том, что…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Я не убеждена в том, что все люди мечтают жить в загородных домах.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Для меня такая точка зрения неприемлема.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Перекладывать всю ответственность на технику? Для меня такая точка зрения неприемлема.</a:t>
            </a:r>
          </a:p>
          <a:p>
            <a:pPr marL="0" marR="0">
              <a:lnSpc>
                <a:spcPct val="70000"/>
              </a:lnSpc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1600" b="1" u="sng" strike="noStrike" noProof="0" dirty="0">
                <a:effectLst/>
                <a:latin typeface="+mn-lt"/>
              </a:rPr>
              <a:t>Контраргументация и критика мнения</a:t>
            </a:r>
            <a:endParaRPr lang="ru-RU" sz="1600" b="0" u="sng" strike="noStrike" noProof="0" dirty="0">
              <a:effectLst/>
              <a:latin typeface="+mn-lt"/>
            </a:endParaRP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Я хочу / хотел(а) бы возразить вам.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Вы говорите, что зумеры не хотят работать, но я хотела бы возразить вам: они просто ценят баланс.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Вы меня не убедили.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Ваши цифры выглядят красиво, но вы меня не убедили, что этот проект безопасен.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Этому трудно поверить / Против этого трудно спорить.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Против того, что климат на планете меняется, сегодня уже трудно спорить.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Эта точка зрения несостоятельна. </a:t>
            </a:r>
            <a:r>
              <a:rPr lang="ru-RU" sz="1600" b="0" i="1" u="none" strike="noStrike" noProof="0" dirty="0">
                <a:effectLst/>
                <a:latin typeface="+mn-lt"/>
              </a:rPr>
              <a:t>Пример:</a:t>
            </a:r>
            <a:r>
              <a:rPr lang="ru-RU" sz="1600" b="0" u="none" strike="noStrike" noProof="0" dirty="0">
                <a:effectLst/>
                <a:latin typeface="+mn-lt"/>
              </a:rPr>
              <a:t> Идея о том, что видеоигры вызывают исключительно агрессию, абсолютно несостоятельна.</a:t>
            </a:r>
            <a:endParaRPr lang="ru-RU" sz="1100" b="0" u="none" strike="noStrike" noProof="0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4078177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CCCB7548-932E-0098-4577-EBA52577361A}"/>
              </a:ext>
            </a:extLst>
          </p:cNvPr>
          <p:cNvSpPr txBox="1"/>
          <p:nvPr/>
        </p:nvSpPr>
        <p:spPr>
          <a:xfrm>
            <a:off x="294290" y="277414"/>
            <a:ext cx="11692758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ru-RU" sz="1600" b="1" u="none" strike="noStrike" noProof="0">
                <a:effectLst/>
                <a:latin typeface="+mn-lt"/>
              </a:rPr>
              <a:t>Диалог 1: Осознанное потребление против «быстрой моды»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Собеседник А:</a:t>
            </a:r>
            <a:r>
              <a:rPr lang="ru-RU" sz="1600" b="0" u="none" strike="noStrike" noProof="0" dirty="0">
                <a:effectLst/>
                <a:latin typeface="+mn-lt"/>
              </a:rPr>
              <a:t> Как вы относитесь к моде? Вы считаете, что надо быстро реагировать на тренды и одеваться всегда в соответствии с последними тенденциями, или важнее найти свой уникальный стиль и не обращать на моду внимания?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Вы:</a:t>
            </a:r>
            <a:r>
              <a:rPr lang="ru-RU" sz="1600" b="0" u="none" strike="noStrike" noProof="0" dirty="0">
                <a:effectLst/>
                <a:latin typeface="+mn-lt"/>
              </a:rPr>
              <a:t> ...</a:t>
            </a:r>
          </a:p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ru-RU" sz="1600" b="1" u="none" strike="noStrike" noProof="0" dirty="0">
                <a:effectLst/>
                <a:latin typeface="+mn-lt"/>
              </a:rPr>
              <a:t>Диалог 2: Гейминг и личные границы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Собеседник А:</a:t>
            </a:r>
            <a:r>
              <a:rPr lang="ru-RU" sz="1600" b="0" u="none" strike="noStrike" noProof="0" dirty="0">
                <a:effectLst/>
                <a:latin typeface="+mn-lt"/>
              </a:rPr>
              <a:t> Я обожаю играть в компьютерные игры. Всё свободное время я готов проводить в виртуальном мире, но родители меня за это постоянно ругают. А как ты относишься к геймингу?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Вы:</a:t>
            </a:r>
            <a:r>
              <a:rPr lang="ru-RU" sz="1600" b="0" u="none" strike="noStrike" noProof="0" dirty="0">
                <a:effectLst/>
                <a:latin typeface="+mn-lt"/>
              </a:rPr>
              <a:t> ...</a:t>
            </a:r>
          </a:p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ru-RU" sz="1600" b="1" u="none" strike="noStrike" noProof="0" dirty="0">
                <a:effectLst/>
                <a:latin typeface="+mn-lt"/>
              </a:rPr>
              <a:t>Диалог 3: Легализация запрещённых веществ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Собеседник А:</a:t>
            </a:r>
            <a:r>
              <a:rPr lang="ru-RU" sz="1600" b="0" u="none" strike="noStrike" noProof="0" dirty="0">
                <a:effectLst/>
                <a:latin typeface="+mn-lt"/>
              </a:rPr>
              <a:t> Мне кажется, глупо запрещать наркотики. Когда-то запрещали алкоголь во время сухого закона, и чем всё кончилось? Запретный плод всегда сладок, да и контролировать теневой рынок государству трудно. Я твёрдо убеждён, что легкие вещества нужно продавать открыто и облагать налогом. А ты какого мнения придерживаешься?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Вы:</a:t>
            </a:r>
            <a:r>
              <a:rPr lang="ru-RU" sz="1600" b="0" u="none" strike="noStrike" noProof="0" dirty="0">
                <a:effectLst/>
                <a:latin typeface="+mn-lt"/>
              </a:rPr>
              <a:t> ...</a:t>
            </a:r>
          </a:p>
        </p:txBody>
      </p:sp>
    </p:spTree>
    <p:extLst>
      <p:ext uri="{BB962C8B-B14F-4D97-AF65-F5344CB8AC3E}">
        <p14:creationId xmlns:p14="http://schemas.microsoft.com/office/powerpoint/2010/main" val="2302512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9D6A3999-3330-36B3-4BCB-7F2672958069}"/>
              </a:ext>
            </a:extLst>
          </p:cNvPr>
          <p:cNvSpPr txBox="1"/>
          <p:nvPr/>
        </p:nvSpPr>
        <p:spPr>
          <a:xfrm>
            <a:off x="420413" y="1222562"/>
            <a:ext cx="11608676" cy="4412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70000"/>
              </a:lnSpc>
              <a:spcBef>
                <a:spcPts val="1800"/>
              </a:spcBef>
              <a:spcAft>
                <a:spcPts val="900"/>
              </a:spcAft>
              <a:buNone/>
            </a:pPr>
            <a:r>
              <a:rPr lang="ru-RU" sz="1600" b="1" u="none" strike="noStrike" noProof="0">
                <a:effectLst/>
                <a:latin typeface="+mn-lt"/>
              </a:rPr>
              <a:t>Диалог 6: Искусственный интеллект против человека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Собеседник А:</a:t>
            </a:r>
            <a:r>
              <a:rPr lang="ru-RU" sz="1600" b="0" u="none" strike="noStrike" noProof="0" dirty="0">
                <a:effectLst/>
                <a:latin typeface="+mn-lt"/>
              </a:rPr>
              <a:t> ...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Собеседник Б:</a:t>
            </a:r>
            <a:r>
              <a:rPr lang="ru-RU" sz="1600" b="0" u="none" strike="noStrike" noProof="0" dirty="0">
                <a:effectLst/>
                <a:latin typeface="+mn-lt"/>
              </a:rPr>
              <a:t> А я не согласна с тобой. Мне кажется, что компьютеры и искусственный интеллект никогда не станут умнее человека.</a:t>
            </a:r>
          </a:p>
          <a:p>
            <a:pPr marL="0" marR="0">
              <a:lnSpc>
                <a:spcPct val="70000"/>
              </a:lnSpc>
              <a:spcBef>
                <a:spcPts val="1800"/>
              </a:spcBef>
              <a:spcAft>
                <a:spcPts val="900"/>
              </a:spcAft>
              <a:buNone/>
            </a:pPr>
            <a:r>
              <a:rPr lang="ru-RU" sz="1600" b="1" u="none" strike="noStrike" noProof="0" dirty="0">
                <a:effectLst/>
                <a:latin typeface="+mn-lt"/>
              </a:rPr>
              <a:t>Диалог 7: Глобальное разоружение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Собеседник А:</a:t>
            </a:r>
            <a:r>
              <a:rPr lang="ru-RU" sz="1600" b="0" u="none" strike="noStrike" noProof="0" dirty="0">
                <a:effectLst/>
                <a:latin typeface="+mn-lt"/>
              </a:rPr>
              <a:t> ...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Собеседник Б:</a:t>
            </a:r>
            <a:r>
              <a:rPr lang="ru-RU" sz="1600" b="0" u="none" strike="noStrike" noProof="0" dirty="0">
                <a:effectLst/>
                <a:latin typeface="+mn-lt"/>
              </a:rPr>
              <a:t> А я поддерживаю программы полного разоружения всех стран и полной ликвидации оружия. Это моя принципиальная концепция.</a:t>
            </a:r>
          </a:p>
          <a:p>
            <a:pPr marL="0" marR="0">
              <a:lnSpc>
                <a:spcPct val="70000"/>
              </a:lnSpc>
              <a:spcBef>
                <a:spcPts val="1800"/>
              </a:spcBef>
              <a:spcAft>
                <a:spcPts val="900"/>
              </a:spcAft>
              <a:buNone/>
            </a:pPr>
            <a:r>
              <a:rPr lang="ru-RU" sz="1600" b="1" u="none" strike="noStrike" noProof="0" dirty="0">
                <a:effectLst/>
                <a:latin typeface="+mn-lt"/>
              </a:rPr>
              <a:t>Диалог 8: Свободная продажа оружия и безопасность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Собеседник А:</a:t>
            </a:r>
            <a:r>
              <a:rPr lang="ru-RU" sz="1600" b="0" u="none" strike="noStrike" noProof="0" dirty="0">
                <a:effectLst/>
                <a:latin typeface="+mn-lt"/>
              </a:rPr>
              <a:t> ...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Собеседник Б:</a:t>
            </a:r>
            <a:r>
              <a:rPr lang="ru-RU" sz="1600" b="0" u="none" strike="noStrike" noProof="0" dirty="0">
                <a:effectLst/>
                <a:latin typeface="+mn-lt"/>
              </a:rPr>
              <a:t> Ты считаешь, что нельзя свободно продавать оружие? Я в этом не уверен. Получается так, что бандиты и террористы всё равно найдут способ им обзавестись, а честным гражданам даже нечем будет защищаться.</a:t>
            </a:r>
          </a:p>
        </p:txBody>
      </p:sp>
    </p:spTree>
    <p:extLst>
      <p:ext uri="{BB962C8B-B14F-4D97-AF65-F5344CB8AC3E}">
        <p14:creationId xmlns:p14="http://schemas.microsoft.com/office/powerpoint/2010/main" val="332273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B9968-2AA5-DF91-BC69-A9A23393D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098A0158-F4D5-1AF0-C537-B265C18B8097}"/>
              </a:ext>
            </a:extLst>
          </p:cNvPr>
          <p:cNvSpPr txBox="1"/>
          <p:nvPr/>
        </p:nvSpPr>
        <p:spPr>
          <a:xfrm>
            <a:off x="378372" y="1046809"/>
            <a:ext cx="11608676" cy="476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70000"/>
              </a:lnSpc>
              <a:spcBef>
                <a:spcPts val="1800"/>
              </a:spcBef>
              <a:spcAft>
                <a:spcPts val="900"/>
              </a:spcAft>
              <a:buNone/>
            </a:pPr>
            <a:r>
              <a:rPr lang="ru-RU" sz="1600" b="1" u="none" strike="noStrike" noProof="0" dirty="0">
                <a:effectLst/>
                <a:latin typeface="+mn-lt"/>
              </a:rPr>
              <a:t>Диалог 9: Уход в виртуальную реальность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Собеседник А:</a:t>
            </a:r>
            <a:r>
              <a:rPr lang="ru-RU" sz="1600" b="0" u="none" strike="noStrike" noProof="0" dirty="0">
                <a:effectLst/>
                <a:latin typeface="+mn-lt"/>
              </a:rPr>
              <a:t> ...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Собеседник Б:</a:t>
            </a:r>
            <a:r>
              <a:rPr lang="ru-RU" sz="1600" b="0" u="none" strike="noStrike" noProof="0" dirty="0">
                <a:effectLst/>
                <a:latin typeface="+mn-lt"/>
              </a:rPr>
              <a:t> Вы сомневаетесь, что компьютерный виртуальный мир вскоре полностью вытеснит реальную жизнь человека? А я абсолютно в этом уверена.</a:t>
            </a:r>
          </a:p>
          <a:p>
            <a:pPr marL="0" marR="0">
              <a:lnSpc>
                <a:spcPct val="70000"/>
              </a:lnSpc>
              <a:spcBef>
                <a:spcPts val="1800"/>
              </a:spcBef>
              <a:spcAft>
                <a:spcPts val="900"/>
              </a:spcAft>
              <a:buNone/>
            </a:pPr>
            <a:r>
              <a:rPr lang="ru-RU" sz="1600" b="1" u="none" strike="noStrike" noProof="0" dirty="0">
                <a:effectLst/>
                <a:latin typeface="+mn-lt"/>
              </a:rPr>
              <a:t>Диалог 10: Жестокий контент в медиа и психика детей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Собеседник А:</a:t>
            </a:r>
            <a:r>
              <a:rPr lang="ru-RU" sz="1600" b="0" u="none" strike="noStrike" noProof="0" dirty="0">
                <a:effectLst/>
                <a:latin typeface="+mn-lt"/>
              </a:rPr>
              <a:t> ...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Собеседник Б:</a:t>
            </a:r>
            <a:r>
              <a:rPr lang="ru-RU" sz="1600" b="0" u="none" strike="noStrike" noProof="0" dirty="0">
                <a:effectLst/>
                <a:latin typeface="+mn-lt"/>
              </a:rPr>
              <a:t> Ты считаешь нормальным показывать фильмы сценами насилия по телевидению и в стримингах и не разделяешь мнения, что это отражается на детской психике и ведёт к развитию жестокости у детей? Я правильно изложил твою позицию?</a:t>
            </a:r>
          </a:p>
          <a:p>
            <a:pPr marL="0" marR="0">
              <a:lnSpc>
                <a:spcPct val="70000"/>
              </a:lnSpc>
              <a:spcBef>
                <a:spcPts val="1800"/>
              </a:spcBef>
              <a:spcAft>
                <a:spcPts val="900"/>
              </a:spcAft>
              <a:buNone/>
            </a:pPr>
            <a:r>
              <a:rPr lang="ru-RU" sz="1600" b="1" u="none" strike="noStrike" noProof="0" dirty="0">
                <a:effectLst/>
                <a:latin typeface="+mn-lt"/>
              </a:rPr>
              <a:t>Диалог 11: Интернет-цензура и регулирование контента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Собеседник А:</a:t>
            </a:r>
            <a:r>
              <a:rPr lang="ru-RU" sz="1600" b="0" u="none" strike="noStrike" noProof="0" dirty="0">
                <a:effectLst/>
                <a:latin typeface="+mn-lt"/>
              </a:rPr>
              <a:t> ...</a:t>
            </a:r>
          </a:p>
          <a:p>
            <a:pPr marL="342900" marR="0" lvl="0" indent="-342900">
              <a:lnSpc>
                <a:spcPct val="7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600" b="1" u="none" strike="noStrike" noProof="0" dirty="0">
                <a:effectLst/>
                <a:latin typeface="+mn-lt"/>
              </a:rPr>
              <a:t>Собеседник Б:</a:t>
            </a:r>
            <a:r>
              <a:rPr lang="ru-RU" sz="1600" b="0" u="none" strike="noStrike" noProof="0" dirty="0">
                <a:effectLst/>
                <a:latin typeface="+mn-lt"/>
              </a:rPr>
              <a:t> Я когда-то, как и ты, считал, что в цифровом пространстве не должно быть никакой цензуры. А сейчас моё мнение изменилось. Я пришёл к выводу, что необходимо жестко контролировать и запрещать многие виды пропаганды в интернете и медиа, например, жестокость, шок-контент и порнографию.</a:t>
            </a:r>
            <a:endParaRPr lang="ru-RU" sz="1100" b="0" u="none" strike="noStrike" noProof="0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36199615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1E55C4F1-7652-0BB6-C543-E2A670AFA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Образ России в русских СМИ и имидж России за рубежом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11834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2D41ACB5-ABF8-2CD6-EF51-6848156D2D57}"/>
              </a:ext>
            </a:extLst>
          </p:cNvPr>
          <p:cNvSpPr txBox="1"/>
          <p:nvPr/>
        </p:nvSpPr>
        <p:spPr>
          <a:xfrm>
            <a:off x="245615" y="185509"/>
            <a:ext cx="11700769" cy="6232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понятия имидж страны.</a:t>
            </a:r>
          </a:p>
          <a:p>
            <a:pPr algn="just"/>
            <a:endParaRPr lang="ru-RU" sz="21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браз страны можно описать как социально детерминированную систему репрезентаций и представлений о государстве, его руководстве, гражданах, культуре, истории, достижениях и проблемах в обществе.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ru-RU" sz="21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100" dirty="0">
                <a:latin typeface="Arial" panose="020B0604020202020204" pitchFamily="34" charset="0"/>
                <a:cs typeface="Arial" panose="020B0604020202020204" pitchFamily="34" charset="0"/>
              </a:rPr>
              <a:t>По своей природе имидж это психологический образ. Как правило, он основывается на стереотипах социального восприятия, воздействует на эмоциональную сферу человека, легко поддается прочтению, влияет на объяснительные механизмы сознания, и, в конечном итоге, на поведение и выбор человека.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ru-RU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100" dirty="0">
                <a:latin typeface="Arial" panose="020B0604020202020204" pitchFamily="34" charset="0"/>
                <a:cs typeface="Arial" panose="020B0604020202020204" pitchFamily="34" charset="0"/>
              </a:rPr>
              <a:t>Это то, как хотелось бы государству, чтобы его воспринимали в международном пространстве.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ru-RU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1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умма убеждений, представлений и впечатлений людей в отношении данного места.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ru-RU" sz="2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 fontAlgn="t">
              <a:buFont typeface="Wingdings" panose="05000000000000000000" pitchFamily="2" charset="2"/>
              <a:buChar char="§"/>
            </a:pPr>
            <a:r>
              <a:rPr lang="ru-RU" sz="21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Это специально, целенаправленно конструируемый образ с заданными определенными социально-политическими ценностями, апеллирующий к эмоциональной сфере реципиента.</a:t>
            </a:r>
            <a:endParaRPr lang="cs-CZ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448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CFB9F959-01BD-6635-1FFC-FD767800BC09}"/>
              </a:ext>
            </a:extLst>
          </p:cNvPr>
          <p:cNvSpPr txBox="1"/>
          <p:nvPr/>
        </p:nvSpPr>
        <p:spPr>
          <a:xfrm>
            <a:off x="310923" y="547929"/>
            <a:ext cx="11496582" cy="553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Имидж страны включает в себя ряд основных элементов:</a:t>
            </a:r>
            <a:endParaRPr lang="cs-CZ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cs-CZ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имидж власти;</a:t>
            </a:r>
            <a:endParaRPr lang="cs-CZ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имидж экономики;</a:t>
            </a:r>
            <a:endParaRPr lang="cs-CZ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cs-CZ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имидж вооруженных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ил;</a:t>
            </a:r>
            <a:endParaRPr lang="cs-CZ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внешнеполитический имидж;</a:t>
            </a:r>
            <a:endParaRPr lang="cs-CZ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восприятие гражданами образа своей страны;</a:t>
            </a:r>
            <a:endParaRPr lang="cs-CZ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имидж информационной политики государства.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Какого пункта по Вашему мнению не хватает?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Сопоставьте данные пункты в отношении России с точки зрения ДО И ПОСЛЕ 24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.02.22.</a:t>
            </a:r>
            <a:r>
              <a:rPr lang="ru-RU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cs-CZ" sz="24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607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07B569D3-B345-DF08-6835-2D07E2143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65" y="1906631"/>
            <a:ext cx="11771790" cy="495137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76F42D5A-38B0-94A7-5EF3-71B97A967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5849" y="-106532"/>
            <a:ext cx="6700085" cy="2505673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7F767EDE-1B76-657C-A929-3E0A7C7A81E6}"/>
              </a:ext>
            </a:extLst>
          </p:cNvPr>
          <p:cNvSpPr txBox="1"/>
          <p:nvPr/>
        </p:nvSpPr>
        <p:spPr>
          <a:xfrm>
            <a:off x="372862" y="363984"/>
            <a:ext cx="1784412" cy="19713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Швейцария</a:t>
            </a:r>
            <a:endParaRPr lang="cs-CZ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Казахстан</a:t>
            </a:r>
            <a:endParaRPr lang="cs-CZ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Финляндия</a:t>
            </a:r>
            <a:endParaRPr lang="cs-CZ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Китай</a:t>
            </a:r>
            <a:endParaRPr lang="cs-CZ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Греция</a:t>
            </a:r>
            <a:endParaRPr lang="cs-CZ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3CF6851-5C98-8800-F086-3599E77E3945}"/>
              </a:ext>
            </a:extLst>
          </p:cNvPr>
          <p:cNvSpPr txBox="1"/>
          <p:nvPr/>
        </p:nvSpPr>
        <p:spPr>
          <a:xfrm>
            <a:off x="9676659" y="163727"/>
            <a:ext cx="1704513" cy="19651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Япония</a:t>
            </a:r>
            <a:endParaRPr lang="cs-CZ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Австралия</a:t>
            </a:r>
            <a:endParaRPr lang="cs-CZ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Индия</a:t>
            </a:r>
            <a:endParaRPr lang="cs-CZ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Израиль</a:t>
            </a:r>
            <a:endParaRPr lang="cs-CZ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Канада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35704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2CC507A6-1D0C-4177-F59E-31AD56576C31}"/>
              </a:ext>
            </a:extLst>
          </p:cNvPr>
          <p:cNvSpPr txBox="1"/>
          <p:nvPr/>
        </p:nvSpPr>
        <p:spPr>
          <a:xfrm>
            <a:off x="331433" y="332730"/>
            <a:ext cx="1186056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формирование образа страны оказывают воздействие две группы факторов:</a:t>
            </a:r>
            <a:endParaRPr lang="cs-CZ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cs-CZ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Условно статичные:</a:t>
            </a:r>
            <a:endParaRPr lang="cs-C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природно-ресурсный потенциал;</a:t>
            </a:r>
            <a:endParaRPr lang="cs-CZ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национальное и культурное наследие;</a:t>
            </a:r>
            <a:endParaRPr lang="cs-CZ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постоянные геополитические факторы - географическое положение, площадь занимаемой территории, протяженность границ государства, выход к морям и т.д.;</a:t>
            </a:r>
            <a:endParaRPr lang="cs-CZ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исторические события, повлиявшие на развитие государственности (завоевания, великие научные и географические открытия), а также вклад выдающихся личностей, облик которых неразрывно связан с историей развития страны;</a:t>
            </a:r>
            <a:endParaRPr lang="cs-CZ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базовая форма государственного устройства и структура управления.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Корректируемые условно динамичные: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социально-психологические настроения в обществе;</a:t>
            </a:r>
            <a:endParaRPr lang="cs-CZ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формы общественно-политической интеграции, структура, характер и принципы деятельности общественно-политических объединений;</a:t>
            </a:r>
            <a:endParaRPr lang="cs-CZ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морально-нравственные аспекты развития общества;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устойчивость экономики, оцениваемая комплексом показателей динамики ВВП, уровнем доходов на душу населения, объемом привлекаемых инвестиций, финансовой обеспеченностью бюджетов всех уровней, гарантией прав и свобод хозяйствующих на рынке субъектов реального сектора экономики и др.;</a:t>
            </a:r>
            <a:endParaRPr lang="cs-CZ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правовое пространство страны и соответствие правовых норм международным требованиям;</a:t>
            </a:r>
            <a:endParaRPr lang="cs-CZ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функции, полномочия и механизмы государственного регулирования, эффективность властной конструкции;</a:t>
            </a:r>
            <a:endParaRPr lang="cs-CZ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бе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зопасность.</a:t>
            </a:r>
            <a:endParaRPr lang="cs-CZ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33DE750-643D-F1CA-CE54-C7D34C623721}"/>
              </a:ext>
            </a:extLst>
          </p:cNvPr>
          <p:cNvSpPr txBox="1"/>
          <p:nvPr/>
        </p:nvSpPr>
        <p:spPr>
          <a:xfrm>
            <a:off x="6096000" y="790113"/>
            <a:ext cx="5646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i="1" dirty="0"/>
              <a:t>Сопоставьте влияние данных факторов для своей родной страны и для России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3241600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D850E50F-9085-6F40-2A0B-BE126596A33D}"/>
              </a:ext>
            </a:extLst>
          </p:cNvPr>
          <p:cNvSpPr txBox="1"/>
          <p:nvPr/>
        </p:nvSpPr>
        <p:spPr>
          <a:xfrm>
            <a:off x="1722268" y="1740024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ПОГОВОРИМ О СТЕРЕОТИПАХ?</a:t>
            </a:r>
          </a:p>
          <a:p>
            <a:endParaRPr lang="ru-RU" sz="20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/>
              <a:t>Перескажите приведенные стереотипы о представителях одного из народов.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/>
              <a:t>Какие из них Вам знакомы? Какие Вы видите в первый раз?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/>
              <a:t>Есть ли доля правды в стереотипах, или обобщенные суждения всегда неверны?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/>
              <a:t>С чем Вы согласны? С чем нет? Аргументируйте свой ответ.</a:t>
            </a:r>
            <a:endParaRPr lang="cs-CZ" sz="2000" i="1" dirty="0"/>
          </a:p>
        </p:txBody>
      </p:sp>
    </p:spTree>
    <p:extLst>
      <p:ext uri="{BB962C8B-B14F-4D97-AF65-F5344CB8AC3E}">
        <p14:creationId xmlns:p14="http://schemas.microsoft.com/office/powerpoint/2010/main" val="31786188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7FEEFAE7-11D7-CC37-AAA0-E61EF3CE5B6B}"/>
              </a:ext>
            </a:extLst>
          </p:cNvPr>
          <p:cNvSpPr txBox="1"/>
          <p:nvPr/>
        </p:nvSpPr>
        <p:spPr>
          <a:xfrm>
            <a:off x="409903" y="1093433"/>
            <a:ext cx="11083159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Итальянцы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Страстность и эмоциональность: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бурно выражают свои чувства, используют активную жестикуляцию и говорят очень громко.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Культ еды и традиций: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свято чтут семейные рецепты, но могут устроить скандал, если вы добавите сливки в пасту карбонара или закажете капучино после обеда.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Непунктуальность: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легко относятся ко времени, из-за чего «встретимся в семь» часто превращается в «приду ближе к восьми».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Культ мамы: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обожают и боготворят своих матерей, из-за чего итальянские мужчины часто остаются финансово и эмоционально зависимыми от родителей до глубокой старости.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Одержимость здоровьем: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панически боятся заболеть от малейшего дуновения ветра, поэтому кутаются в шарфы даже в теплую погоду.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Эстетизм во всём: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невероятно красиво одеваются и следят за внешним видом, но могут судить о людях исключительно «по одёжке».</a:t>
            </a:r>
            <a:endParaRPr lang="cs-CZ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3698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22661B64-FA16-5E60-9DC3-2CEC34A19E20}"/>
              </a:ext>
            </a:extLst>
          </p:cNvPr>
          <p:cNvSpPr txBox="1"/>
          <p:nvPr/>
        </p:nvSpPr>
        <p:spPr>
          <a:xfrm>
            <a:off x="546538" y="1081843"/>
            <a:ext cx="10957034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2. Немцы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Фанатичная пунктуальность: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ценят каждую минуту и требуют точного соблюдения расписания, но из-за этого кажутся излишне жесткими и негибкими.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Любовь к порядку (</a:t>
            </a:r>
            <a:r>
              <a:rPr lang="ru-RU" sz="1800" b="1" kern="100" dirty="0" err="1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Ordnung</a:t>
            </a: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):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строго следуют правилам и законам, однако порой это доходит до занудства и бюрократии.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Прямолинейность: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говорят правду в лицо без лишней вежливости, что со стороны может выглядеть как грубость.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Страсть к жалобам: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любят докладывать в органы или арендодателю о нарушениях соседей (например, за шум в воскресенье), считая это выполнением гражданского долга.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Непонимание спонтанности: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планируют встречи с друзьями и семейные визиты за несколько недель или месяцев вперёд, из-за чего им сложно действовать по ситуации.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Экономность на грани фола: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скрупулёзно подсчитывают расходы и делят чеки в ресторанах до копейки, что со стороны иногда кажется банальной скупостью.</a:t>
            </a:r>
            <a:endParaRPr lang="cs-CZ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484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552F58B6-FFCC-FD0A-E11F-229089026503}"/>
              </a:ext>
            </a:extLst>
          </p:cNvPr>
          <p:cNvSpPr txBox="1"/>
          <p:nvPr/>
        </p:nvSpPr>
        <p:spPr>
          <a:xfrm>
            <a:off x="709447" y="1198316"/>
            <a:ext cx="10662745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3. Французы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Галантность и утончённость: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обладают врождённым чувством стиля, ценят высокую кухню и искусство, но иногда производят впечатление высокомерных людей.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Гордость за свой язык: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искренне любят родную речь, из-за чего могут делать вид, что не понимают туристов, говорящих по-английски.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Культура протеста: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готовы отстаивать свои права и бастовать по любому поводу, что регулярно парализует общественный транспорт.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Постоянное недовольство: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во Франции принято жаловаться на погоду, правительство и жизнь просто ради поддержания беседы, из-за чего они кажутся пессимистами.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Серьезный подход к еде: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обед и ужин — это священные ритуалы по строгому расписанию; перекусы на ходу или покупка фастфуда часто осуждаются.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Отношение к моде: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считаются законодателями стиля, но в повседневной жизни часто выглядят настолько небрежно, что это граничит с неряшливостью.</a:t>
            </a:r>
            <a:endParaRPr lang="cs-CZ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4994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C23CD7B8-6922-C1E6-BD94-9549A15E71E4}"/>
              </a:ext>
            </a:extLst>
          </p:cNvPr>
          <p:cNvSpPr txBox="1"/>
          <p:nvPr/>
        </p:nvSpPr>
        <p:spPr>
          <a:xfrm>
            <a:off x="557048" y="1038942"/>
            <a:ext cx="11004331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4. Японцы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Фантастическое трудолюбие: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работают на износ ради блага компании, из-за чего возник феномен смерти от переутомления на работе.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Вежливость и сдержанность: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никогда не показывают негативных эмоций на людях, поэтому бывает невозможно понять, что они думают на самом деле.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Технологичность и традиционализм: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создают роботов и поезда будущего, но в офисах до сих пор используют бумажные факсы и личные печати.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Следование инструкциям: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безупречно выполняют любые регламенты, но полностью теряются и не могут принять решение, если ситуация выходит за рамки правила.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Одержимость чистотой: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моют и чистят всё вокруг до блеска, однако это порой превращается в манию и порождает страх перед телесным контактом (избегают рукопожатий).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Скрытность в личной жизни: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не принято приглашать даже близких друзей к себе домой, из-за чего их жизнь кажется иностранцам абсолютно изолированной.</a:t>
            </a:r>
            <a:endParaRPr lang="cs-CZ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7847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B3A8E180-E896-DA50-8E46-6C93F0238667}"/>
              </a:ext>
            </a:extLst>
          </p:cNvPr>
          <p:cNvSpPr txBox="1"/>
          <p:nvPr/>
        </p:nvSpPr>
        <p:spPr>
          <a:xfrm>
            <a:off x="549165" y="1274564"/>
            <a:ext cx="11093669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5. Американцы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Оптимизм и открытость: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постоянно улыбаются и легко завязывают разговор, однако их знаменитый вопрос </a:t>
            </a:r>
            <a:r>
              <a:rPr lang="ru-RU" sz="1800" i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«</a:t>
            </a:r>
            <a:r>
              <a:rPr lang="ru-RU" sz="1800" i="1" kern="100" dirty="0" err="1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How</a:t>
            </a:r>
            <a:r>
              <a:rPr lang="ru-RU" sz="1800" i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800" i="1" kern="100" dirty="0" err="1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are</a:t>
            </a:r>
            <a:r>
              <a:rPr lang="ru-RU" sz="1800" i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800" i="1" kern="100" dirty="0" err="1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you</a:t>
            </a:r>
            <a:r>
              <a:rPr lang="ru-RU" sz="1800" i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?»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часто оказывается лишь формальностью.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Культ индивидуализма и успеха: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верят, что каждый может добиться всего сам («американская мечта»), из-за чего им сложно понять ценность коллективизма.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Гиперболизация: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склонны всё преувеличивать, используя слова </a:t>
            </a:r>
            <a:r>
              <a:rPr lang="ru-RU" sz="1800" i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«</a:t>
            </a:r>
            <a:r>
              <a:rPr lang="ru-RU" sz="1800" i="1" kern="100" dirty="0" err="1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amazing</a:t>
            </a:r>
            <a:r>
              <a:rPr lang="ru-RU" sz="1800" i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»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и </a:t>
            </a:r>
            <a:r>
              <a:rPr lang="ru-RU" sz="1800" i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«</a:t>
            </a:r>
            <a:r>
              <a:rPr lang="ru-RU" sz="1800" i="1" kern="100" dirty="0" err="1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awesome</a:t>
            </a:r>
            <a:r>
              <a:rPr lang="ru-RU" sz="1800" i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»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даже для самых обычных вещей.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Одержимость комфортом: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привыкли к идеальному обслуживанию и кондиционерам везде, поэтому в путешествиях часто требуют «американских стандартов».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Поверхностная дружба: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легко называют каждого встречного «лучшим другом», но эти отношения редко перерастают во что-то глубокое, когда нужна реальная помощь.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Любовь к судам: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готовы подать в суд на соседа или компанию за малейший материальный или моральный ущерб, вместо того чтобы решить вопрос мирно.</a:t>
            </a:r>
            <a:endParaRPr lang="cs-CZ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7117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ABE17867-12D4-9AC9-E10E-2B5E330D06AB}"/>
              </a:ext>
            </a:extLst>
          </p:cNvPr>
          <p:cNvSpPr txBox="1"/>
          <p:nvPr/>
        </p:nvSpPr>
        <p:spPr>
          <a:xfrm>
            <a:off x="725213" y="1274564"/>
            <a:ext cx="10741573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6. Бразильцы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Жизнерадостность и умение веселиться: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ассоциируются с вечным карнавалом, танцами и футболом, но порой производят впечатление легкомысленных людей.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Абсолютная расслабленность: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живут в ритме «</a:t>
            </a:r>
            <a:r>
              <a:rPr lang="ru-RU" sz="1800" kern="100" dirty="0" err="1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аманья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» (завтра), из-за чего решение рабочих и бытовых вопросов может затягиваться на недели.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Гостеприимство: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невероятно дружелюбны к иностранцам, но их обещание «обязательно созвониться и встретиться» редко приводит к реальной встрече.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Футбольный фанатизм: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победа или проигрыш национальной сборной могут буквально парализовать работу всей страны или вызвать массовый траур.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Игнорирование личных границ: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могут обнять, поцеловать или начать расспрашивать о личной жизни человека, с которым знакомы всего пять минут.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Жизнь в кредит: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обожают тратить деньги здесь и сейчас, покупая в рассрочку даже продукты в супермаркете, из-за чего часто погрязают в долгах.</a:t>
            </a:r>
            <a:endParaRPr lang="cs-CZ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2348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55626889-CB27-C89B-5F3B-3E7DC846A2D2}"/>
              </a:ext>
            </a:extLst>
          </p:cNvPr>
          <p:cNvSpPr txBox="1"/>
          <p:nvPr/>
        </p:nvSpPr>
        <p:spPr>
          <a:xfrm>
            <a:off x="1374227" y="838089"/>
            <a:ext cx="9443545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7. Англичане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Истинный самоконтроль: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славятся своей эмоциональной сдержанностью, из-за чего кажутся холодными, чопорными и отстранёнными.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Специфический юмор: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обожают тонкую иронию и чёрный юмор, который иностранцы часто принимают за чистую монету или скрытую издёвку.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Традиционализм: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гордятся своей историей, но неохотно принимают бытовые новшества (например, раздельные краны для горячей и холодной воды).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Вежливость как щит: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извиняются по любому поводу (говорят </a:t>
            </a:r>
            <a:r>
              <a:rPr lang="ru-RU" sz="1800" i="1" kern="100" dirty="0" err="1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sorry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), но за этой вежливостью часто скрывается пассивная агрессия и высокомерие.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Классовое деление: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до сих пор определяют социальный статус человека по его акценту и манерам, из-за чего в обществе сохраняются невидимые барьеры.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Культура пабов: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тихие и чопорные днем, в пятницу вечером они массово напиваются в пабах, полностью теряя свой хваленый самоконтроль.</a:t>
            </a:r>
            <a:endParaRPr lang="cs-CZ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9157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D3FD1C78-DDF9-AA75-F50D-F6D49F9118C1}"/>
              </a:ext>
            </a:extLst>
          </p:cNvPr>
          <p:cNvSpPr txBox="1"/>
          <p:nvPr/>
        </p:nvSpPr>
        <p:spPr>
          <a:xfrm>
            <a:off x="851337" y="1046137"/>
            <a:ext cx="10252841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8. Испанцы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Культура сиесты: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ценят отдых и баланс между работой и жизнью, однако из-за дневного перерыва бывает трудно застать нужный магазин открытым.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Громкое общение: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говорят одновременно, перебивая друг друга, что у непривычного человека создаёт иллюзию постоянной ссоры.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Приоритет общения: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готовы часами сидеть в барах с друзьями, из-за чего карьера и бизнес-амбиции часто уходят на второй план.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Культ детей: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безумно любят детей и позволяют им абсолютно всё, из-за чего испанские дети часто кажутся иностранцам слишком шумными и невоспитанными.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Жизнь на улице: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дома используют в основном только для сна, проводя всё время на площадях и верандах, что мешает им ценить домашний уют и приватность.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Поздний график: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ужинают в 10–11 вечера и ложатся спать глубокой ночью, из-за чего их ритм жизни кажется хаотичным.</a:t>
            </a:r>
            <a:endParaRPr lang="cs-CZ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4538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44D4D213-4497-020E-91B1-C26D300331A3}"/>
              </a:ext>
            </a:extLst>
          </p:cNvPr>
          <p:cNvSpPr txBox="1"/>
          <p:nvPr/>
        </p:nvSpPr>
        <p:spPr>
          <a:xfrm>
            <a:off x="785648" y="1147064"/>
            <a:ext cx="10620704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9. Китайцы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Коллективизм и дисциплина: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умеют эффективно работать в огромных группах, но из-за этого индивидуальное мнение и личные границы часто нивелируются.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Уважение к старшим: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беспрекословно почитают родителей и руководство, что иногда мешает критическому мышлению и реформам.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Шумный туризм: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путешествуют большими группами и очень громко общаются, привлекая к себе излишнее внимание окружающих.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Культ еды: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вместо «как дела?» часто спрашивают «ты поел?», при этом за столом могут громко чавкать, что считается знаком комплимента повару.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Копирование вместо созидания: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мастера воссоздания чужих технологий и брендов, из-за чего их часто обвиняют в отсутствии оригинальности и плагиате.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Прагматизм в отношениях: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часто выбирают друзей и партнеров по принципу личной выгоды (</a:t>
            </a:r>
            <a:r>
              <a:rPr lang="ru-RU" sz="1800" i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гуаньси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— связи), из-за чего искренность отходит на второй план.</a:t>
            </a:r>
            <a:endParaRPr lang="cs-CZ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7424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32FE0C98-E719-C5C0-6BD1-62B5701E4857}"/>
              </a:ext>
            </a:extLst>
          </p:cNvPr>
          <p:cNvSpPr txBox="1"/>
          <p:nvPr/>
        </p:nvSpPr>
        <p:spPr>
          <a:xfrm>
            <a:off x="562303" y="1169023"/>
            <a:ext cx="10841421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10. Шведы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Философия «лагом»: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стремятся к умеренности и равенству во всём, но из-за этого избегают выделяться, а яркая индивидуальность может восприниматься негативно.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Любовь к личному пространству: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идеально соблюдают дистанцию в очередях, однако из-за этого иностранцу крайне тяжело завести со шведом близкую дружбу.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Экологическая осознанность: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довели сортировку мусора до абсолюта, но могут делать жесткие замечания соседям за неправильно выброшенный стаканчик.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 err="1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Конфликтофобия</a:t>
            </a: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панически боятся открытых споров лицом к лицу, предпочитая писать анонимные записки соседям или жаловаться за спиной.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Принудительное равенство: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в шведском обществе неодобрительно смотрят на тех, кто хвастается богатством или успехом, что может душить здоровую конкуренцию.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Гендерный радикализм: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так сильно борются за равенство полов, что мужчины иногда боятся открыть перед женщиной дверь, чтобы это не сочли за оскорбление.</a:t>
            </a:r>
            <a:endParaRPr lang="cs-CZ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3776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CBCAD00B-3FC4-3145-1569-A65A7A1FA133}"/>
              </a:ext>
            </a:extLst>
          </p:cNvPr>
          <p:cNvSpPr txBox="1"/>
          <p:nvPr/>
        </p:nvSpPr>
        <p:spPr>
          <a:xfrm>
            <a:off x="919655" y="1274564"/>
            <a:ext cx="10352690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11. Грузины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Безграничное гостеприимство: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готовы отдать гостю последнее и устроить пир, но отказаться от еды или вина за столом считается почти оскорблением.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Красноречие: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славятся длинными, глубокими и поэтичными тостами, из-за чего обычное застолье может затянуться до самого утра.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Патриархальность: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очень бережно относятся к традициям и семейным ролям, что современному человеку может показаться излишне консервативным.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Обидчивость и гордость: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обладают высоким чувством собственного достоинства; невинная шутка в адрес их семьи или истории может превратить их во врагов.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Демонстративность: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любят пускать пыль в глаза и казаться богаче, чем они есть на самом деле, покупая дорогие вещи на последние деньги.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Неспешность: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живут в своем собственном временном измерении, где опоздание на час вообще не считается нарушением этикета.</a:t>
            </a:r>
            <a:endParaRPr lang="cs-CZ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0507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CF73F82D-B237-17A1-67E1-B3776625966F}"/>
              </a:ext>
            </a:extLst>
          </p:cNvPr>
          <p:cNvSpPr txBox="1"/>
          <p:nvPr/>
        </p:nvSpPr>
        <p:spPr>
          <a:xfrm>
            <a:off x="806669" y="1357271"/>
            <a:ext cx="10578662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12. Египтяне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Умение торговаться: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превращают любую покупку в театральное представление, но сильно утомляют туристов своей навязчивостью в курортных зонах.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Религиозность и фатализм: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часто используют выражение «</a:t>
            </a:r>
            <a:r>
              <a:rPr lang="ru-RU" sz="1800" kern="100" dirty="0" err="1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иншааллах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» (если бог даст), перекладывая ответственность за дедлайны на высшие силы.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Энергичность: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очень эмоциональны и экспрессивны в общении, из-за чего обычный разговор на улице выглядит как начало драки.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Патриархальные двойные стандарты: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декларируют строгую религиозность, но на улицах мужчины могут позволить себе навязчивый свист в адрес женщин.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Привычка к бакшишу: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ожидают мелких чаевых буквально за любое базовое действие — указание дороги, открытие двери или просто улыбку.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Шум как стиль жизни: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живут в постоянном гуле автомобильных сигналов (сигналят вместо поворотников и приветствий) и громкой музыки.</a:t>
            </a:r>
            <a:endParaRPr lang="cs-CZ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8575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DA7103E3-8376-5FD4-1752-91EE50DC9BE8}"/>
              </a:ext>
            </a:extLst>
          </p:cNvPr>
          <p:cNvSpPr txBox="1"/>
          <p:nvPr/>
        </p:nvSpPr>
        <p:spPr>
          <a:xfrm>
            <a:off x="877614" y="997565"/>
            <a:ext cx="10310648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13. Индийцы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Абсолютный фатализм: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искренне верят в карму и судьбу, поэтому легко мирятся с хаосом, грязью и бедностью вокруг, считая, что «так должно быть».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Неспособность сказать «нет»: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из вежливости согласятся выполнить любую задачу или указать дорогу, даже если вообще не знают ответа, чем дезинформируют людей.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Семейный тоталитаризм: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брак и карьера человека часто полностью контролируются родителями; до сих пор популярны союзы по расчету старшего поколения.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Специфический язык жестов: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знаменитое покачивание головой из стороны в сторону может означать одновременно «да», «нет» и «может быть».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Любовь к драме: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воспринимают мир через призму болливудского кино — любят бурные выяснения отношений и излишнюю театральность.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Нарушение личных границ: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могут пристально и подолгу разглядывать незнакомца в упор или без разрешения фотографироваться с иностранцами.</a:t>
            </a:r>
            <a:endParaRPr lang="cs-CZ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6531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B55DA5B4-6786-2712-0670-CAED5CDC809F}"/>
              </a:ext>
            </a:extLst>
          </p:cNvPr>
          <p:cNvSpPr txBox="1"/>
          <p:nvPr/>
        </p:nvSpPr>
        <p:spPr>
          <a:xfrm>
            <a:off x="793530" y="1059744"/>
            <a:ext cx="10405241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14. Финны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Экстремальная интровертность: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ценят одиночество и тишину настолько, что разговор в лифте или автобусе воспринимается как грубое нарушение личного пространства.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Честность до банальности: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никогда не приукрашивают реальность и не льстят; если финн говорит, что все нормально, значит, это так, но комплиментов от него не дождешься.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Культ сауны: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готовы ходить в сауну голыми со случайными коллегами по работе, что напрочь стирает их обычную скромность и дистанцию.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Медлительность в решениях: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долго и тщательно обдумывают каждый шаг, из-за чего кажутся заторможенными и неспособными к быстрой реакции.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Склонность к меланхолии: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из-за сурового климата и полярных ночей часто выглядят угрюмыми, грустными и ассоциируются с высоким уровнем депрессии.</a:t>
            </a:r>
            <a:endParaRPr lang="cs-CZ" sz="18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Любовь к алкогольному уединению: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придумали феномен </a:t>
            </a:r>
            <a:r>
              <a:rPr lang="ru-RU" sz="1800" i="1" kern="100" dirty="0" err="1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kalsarikännit</a:t>
            </a:r>
            <a:r>
              <a:rPr lang="ru-RU" sz="18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 — выпивание дома в одиночестве в одном нижнем белье, что отражает их способ расслабления.</a:t>
            </a:r>
            <a:endParaRPr lang="cs-CZ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8237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Modrá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549</TotalTime>
  <Words>4507</Words>
  <Application>Microsoft Office PowerPoint</Application>
  <PresentationFormat>Širokoúhlá obrazovka</PresentationFormat>
  <Paragraphs>347</Paragraphs>
  <Slides>35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45" baseType="lpstr">
      <vt:lpstr>Google Sans</vt:lpstr>
      <vt:lpstr>Aptos</vt:lpstr>
      <vt:lpstr>Arial</vt:lpstr>
      <vt:lpstr>Calibri</vt:lpstr>
      <vt:lpstr>Century Gothic</vt:lpstr>
      <vt:lpstr>Garamond</vt:lpstr>
      <vt:lpstr>Symbol</vt:lpstr>
      <vt:lpstr>Times New Roman</vt:lpstr>
      <vt:lpstr>Wingdings</vt:lpstr>
      <vt:lpstr>Savon</vt:lpstr>
      <vt:lpstr>Развитие коммуникационных способностей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Выражение своего мнения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Образ России в русских СМИ и имидж России за рубежом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коммуникационных способностей</dc:title>
  <dc:creator>Veronika Stranz-Nikitina</dc:creator>
  <cp:lastModifiedBy>Stranz-Nikitina, Veronika</cp:lastModifiedBy>
  <cp:revision>4</cp:revision>
  <cp:lastPrinted>2026-10-02T09:20:08Z</cp:lastPrinted>
  <dcterms:created xsi:type="dcterms:W3CDTF">2022-06-21T07:41:05Z</dcterms:created>
  <dcterms:modified xsi:type="dcterms:W3CDTF">2026-10-02T10:18:15Z</dcterms:modified>
</cp:coreProperties>
</file>