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Light" panose="00000400000000000000" pitchFamily="2" charset="0"/>
      <p:regular r:id="rId17"/>
      <p:italic r:id="rId18"/>
    </p:embeddedFont>
    <p:embeddedFont>
      <p:font typeface="Barlow Medium" panose="00000600000000000000"/>
      <p:regular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4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02044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2004655"/>
            <a:ext cx="1733907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2070735"/>
            <a:ext cx="1469588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VÝCVIKOVÝ MODUL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2506861"/>
            <a:ext cx="10675739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 na zemi: Biomechanika, páky a obranné pozice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3449241"/>
            <a:ext cx="128682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Komplexní výukový modul pro instruktory sebeobrany a armádní trenéry. Obsah vychází z metodiky BZ a publikace Pub-71-84-02. Cílem je poskytnout vědecky podložený rámec pro výuku přechodových technik, práce na zemi a efektivního využití biomechanických principů v reálném operačním prostředí.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4754285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81063" y="5098137"/>
            <a:ext cx="4142542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81063" y="526923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81063" y="5707380"/>
            <a:ext cx="414254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 a taktický záměr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243870" y="4754285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243870" y="5098137"/>
            <a:ext cx="4142542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243870" y="526923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Techniky a pozice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243870" y="5707380"/>
            <a:ext cx="414254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Porazy, přehozy, páky, škrcení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9606677" y="4754285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9606677" y="5098137"/>
            <a:ext cx="4142542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606677" y="526923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 a evaluace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606677" y="5707380"/>
            <a:ext cx="414254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Metodické chyby a hodnocení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8798" y="625435"/>
            <a:ext cx="1362908" cy="400169"/>
          </a:xfrm>
          <a:prstGeom prst="roundRect">
            <a:avLst>
              <a:gd name="adj" fmla="val 1803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623" y="689848"/>
            <a:ext cx="1105257" cy="271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58798" y="1109305"/>
            <a:ext cx="6082903" cy="596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si odnese každý instruktor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858798" y="2019657"/>
            <a:ext cx="12912804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absolvování tohoto modulu bude instruktor schopen samostatně vyučovat a kriticky hodnotit techniky boje na zemi v kontextu armádní sebeobrany.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58798" y="2933224"/>
            <a:ext cx="6351746" cy="2230874"/>
          </a:xfrm>
          <a:prstGeom prst="roundRect">
            <a:avLst>
              <a:gd name="adj" fmla="val 404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89278" y="2963704"/>
            <a:ext cx="6290786" cy="644128"/>
          </a:xfrm>
          <a:prstGeom prst="roundRect">
            <a:avLst>
              <a:gd name="adj" fmla="val 832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3579" y="3120866"/>
            <a:ext cx="322064" cy="3220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03948" y="3817025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páky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1103948" y="4240768"/>
            <a:ext cx="5861447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princip bodu otáčení (fulkrum) a ramene síly při aplikaci pák na velké i malé klouby v bojovém kontextu.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7419737" y="2933224"/>
            <a:ext cx="6351865" cy="2230874"/>
          </a:xfrm>
          <a:prstGeom prst="roundRect">
            <a:avLst>
              <a:gd name="adj" fmla="val 404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7450217" y="2963704"/>
            <a:ext cx="6290905" cy="644128"/>
          </a:xfrm>
          <a:prstGeom prst="roundRect">
            <a:avLst>
              <a:gd name="adj" fmla="val 832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34637" y="3120866"/>
            <a:ext cx="322064" cy="3220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664887" y="3817025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Dynamika těžiště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7664887" y="4240768"/>
            <a:ext cx="5861566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narušení rovnováhy soupeře (kuzushi) jako nezbytný předpoklad pro úspěšný přehod nebo poraz.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858798" y="5373291"/>
            <a:ext cx="6351746" cy="2230874"/>
          </a:xfrm>
          <a:prstGeom prst="roundRect">
            <a:avLst>
              <a:gd name="adj" fmla="val 404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889278" y="5403771"/>
            <a:ext cx="6290786" cy="644128"/>
          </a:xfrm>
          <a:prstGeom prst="roundRect">
            <a:avLst>
              <a:gd name="adj" fmla="val 832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3579" y="5560933"/>
            <a:ext cx="322064" cy="3220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03948" y="6257092"/>
            <a:ext cx="2385774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Obranné pozice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1103948" y="6680835"/>
            <a:ext cx="5861447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efektivní obranné pohyby na zemi dle armádní metodiky BZ včetně mostování, krokodýla a kyvadla.</a:t>
            </a:r>
            <a:endParaRPr lang="en-US" sz="1650" dirty="0"/>
          </a:p>
        </p:txBody>
      </p:sp>
      <p:sp>
        <p:nvSpPr>
          <p:cNvPr id="21" name="Shape 16"/>
          <p:cNvSpPr/>
          <p:nvPr/>
        </p:nvSpPr>
        <p:spPr>
          <a:xfrm>
            <a:off x="7419737" y="5373291"/>
            <a:ext cx="6351865" cy="2230874"/>
          </a:xfrm>
          <a:prstGeom prst="roundRect">
            <a:avLst>
              <a:gd name="adj" fmla="val 404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17"/>
          <p:cNvSpPr/>
          <p:nvPr/>
        </p:nvSpPr>
        <p:spPr>
          <a:xfrm>
            <a:off x="7450217" y="5403771"/>
            <a:ext cx="6290905" cy="644128"/>
          </a:xfrm>
          <a:prstGeom prst="roundRect">
            <a:avLst>
              <a:gd name="adj" fmla="val 832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34637" y="5560933"/>
            <a:ext cx="322064" cy="32206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664887" y="6257092"/>
            <a:ext cx="2407087" cy="298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Kritické posouzení rizik</a:t>
            </a:r>
            <a:endParaRPr lang="en-US" sz="1850" dirty="0"/>
          </a:p>
        </p:txBody>
      </p:sp>
      <p:sp>
        <p:nvSpPr>
          <p:cNvPr id="25" name="Text 19"/>
          <p:cNvSpPr/>
          <p:nvPr/>
        </p:nvSpPr>
        <p:spPr>
          <a:xfrm>
            <a:off x="7664887" y="6680835"/>
            <a:ext cx="5861566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Kriticky zhodnotit limity pák v situaci s více útočníky nebo při přítomnosti zbraně a stanovit priority retence.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679728"/>
            <a:ext cx="1334810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753428"/>
            <a:ext cx="1055251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1–2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197173"/>
            <a:ext cx="716434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 a biomechanika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722471" y="2139553"/>
            <a:ext cx="6482596" cy="3874056"/>
          </a:xfrm>
          <a:prstGeom prst="roundRect">
            <a:avLst>
              <a:gd name="adj" fmla="val 409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2359819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Od hodu k zemi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2886075"/>
            <a:ext cx="6042065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Definice: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Přechodové techniky vynucují změnu polohy soupeře z vertikální do horizontální polohy. Taktický záměr spočívá v eliminaci jeho mobility a získání výhodné pozice pro kontrolu, poutání nebo bezpečný ústup.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42737" y="4494014"/>
            <a:ext cx="60420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Právní rámec: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Páky a porazy jsou prostředkem k omezení osobní svobody v souladu s principem eskalace síly – vždy přiměřeným způsobem.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91544" y="2359819"/>
            <a:ext cx="313729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biomechanické pojmy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591544" y="2886075"/>
            <a:ext cx="6165413" cy="30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Fulkrum (bod otáčení):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Loketní kloub, bok při přehozu – klíč k efektivitě bez nadměrné síly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Kuzushi (vychýlení z osy):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Narušení rovnováhy soupeře musí předcházet každému hodu nebo porazu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Práce s kyčlemi: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Pánev jako centrum síly při přehodech (viz příloha č. 4, Pub-71-84-02)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Střižný efekt: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Mechanismus porazu se zablokováním kotníku a střihem nohama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81063" y="6261378"/>
            <a:ext cx="12868275" cy="1288494"/>
          </a:xfrm>
          <a:prstGeom prst="roundRect">
            <a:avLst>
              <a:gd name="adj" fmla="val 718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8" y="6602968"/>
            <a:ext cx="275273" cy="22026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96866" y="6536650"/>
            <a:ext cx="119322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Biomechanická páka umožňuje menšímu a lehčímu jedinci kontrolovat větší soupeře — to je základní princip, který musí instruktor předat každému vojákovi.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847249"/>
            <a:ext cx="1190149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920948"/>
            <a:ext cx="91059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3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364694"/>
            <a:ext cx="814863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Porazy a přehozy v armádním kontextu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307074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Armádní prostředí klade specifické nároky na provedení technik. Balistická ochrana, batoh a těžká výstroj zásadně mění biomechaniku klasických přehozů a porazů.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3259693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08948" y="3487579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Čelní poraz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08948" y="3925729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Zadržení obou kolen a náraz ramenem nad těžiště soupeře. Využívá hybnosti vlastní výstroje jako přídavné hmoty pro zvýšení dopadu.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425333" y="3259693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53218" y="3487579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Přehoz přes bok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53218" y="3925729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trupu a předklon při fixaci soupeře. Omezená možnost hlubokého nástupu pod těžiště vlivem balistické vesty a batohu.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81063" y="5431155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108948" y="565904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108948" y="6097191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ochrana a batoh posouvají těžiště výše a omezují rozsah pohybu. Techniky je nutné přizpůsobit — hlubší nástup není vždy možný.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425333" y="5431155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653218" y="565904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Riziko povrchu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653218" y="6097191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Tvrdý povrch (asfalt, dlažba) zvyšuje riziko zranění obránce při pádu se soupeřem. Kontrolovaný směr pádu je taktická priorita.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0710" y="981194"/>
            <a:ext cx="1134189" cy="338018"/>
          </a:xfrm>
          <a:prstGeom prst="roundRect">
            <a:avLst>
              <a:gd name="adj" fmla="val 1813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37749" y="1043464"/>
            <a:ext cx="90011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4–5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20710" y="1379577"/>
            <a:ext cx="5370552" cy="50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Obranné pozice na zemi a páky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920710" y="2263973"/>
            <a:ext cx="2847261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Obranné pohyby dle Metodiky BZ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052" y="2692896"/>
            <a:ext cx="273606" cy="273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3523" y="2687241"/>
            <a:ext cx="2027158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Guard (pozice v lehu)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513523" y="3091696"/>
            <a:ext cx="624078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klečí na břiše — technika přitažení a aktivní práce nohou pro kontrolu vzdálenosti.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052" y="3932932"/>
            <a:ext cx="273606" cy="2736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3523" y="3927277"/>
            <a:ext cx="2027158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Mostování (Bridge)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1513523" y="4331732"/>
            <a:ext cx="624078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Základní pohyb pro vyvedení útočníka z rovnováhy a vytvoření únikového prostoru (shrimp).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052" y="5172968"/>
            <a:ext cx="273606" cy="27360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13523" y="5167313"/>
            <a:ext cx="2060496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Krokodýl (Odsun pánve)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1513523" y="5571768"/>
            <a:ext cx="6240780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pohyb pro únik zpod soupeře a opětovné získání mobility a orientace.</a:t>
            </a:r>
            <a:endParaRPr lang="en-US" sz="14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052" y="6146304"/>
            <a:ext cx="273606" cy="27360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13523" y="6140648"/>
            <a:ext cx="2027158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Kyvadlo</a:t>
            </a:r>
            <a:endParaRPr lang="en-US" sz="1550" dirty="0"/>
          </a:p>
        </p:txBody>
      </p:sp>
      <p:sp>
        <p:nvSpPr>
          <p:cNvPr id="17" name="Text 11"/>
          <p:cNvSpPr/>
          <p:nvPr/>
        </p:nvSpPr>
        <p:spPr>
          <a:xfrm>
            <a:off x="1513523" y="6545104"/>
            <a:ext cx="624078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Dynamický přechod z lehu do výhodnější pozice nebo k dosažení zbraně v pouzdře.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8206978" y="2263973"/>
            <a:ext cx="2027158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Páky a škrcení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8206978" y="2668429"/>
            <a:ext cx="5510212" cy="2292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Gilotina:</a:t>
            </a: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Přechod shora do lehu se sevřením žeber (dle Základů boje na zemi)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Páka předloktím:</a:t>
            </a: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Kontrola krku zezadu s tlakem na hrtan a loketní jamku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Priorita velkých kloubů:</a:t>
            </a: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Páky na malé klouby jsou v rukavicích pod stresem nespolehlivé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Retence zbraně:</a:t>
            </a: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Udržení zbraně v pouzdře je absolutní prioritou během jakékoli kontroly na zemi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8206978" y="5130522"/>
            <a:ext cx="5510212" cy="957263"/>
          </a:xfrm>
          <a:prstGeom prst="roundRect">
            <a:avLst>
              <a:gd name="adj" fmla="val 800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382" y="5404604"/>
            <a:ext cx="228005" cy="18240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799790" y="5327213"/>
            <a:ext cx="4734997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Zásada:</a:t>
            </a:r>
            <a:r>
              <a:rPr lang="en-US" sz="14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Nikdy neprovádět páku na malý kloub, pokud existuje alternativa na velký kloub.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49329" y="501015"/>
            <a:ext cx="785813" cy="255032"/>
          </a:xfrm>
          <a:prstGeom prst="roundRect">
            <a:avLst>
              <a:gd name="adj" fmla="val 19043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343626" y="551974"/>
            <a:ext cx="597218" cy="153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2249329" y="793909"/>
            <a:ext cx="5313164" cy="401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 při výuce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2249329" y="1337548"/>
            <a:ext cx="10131743" cy="19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Kvalitní výuka boje na zemi se liší od nekvalitní právě v těchto třech kritických bodech. Každý instruktor je povinen je aktivně eliminovat.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249329" y="1635681"/>
            <a:ext cx="3313986" cy="1541978"/>
          </a:xfrm>
          <a:prstGeom prst="roundRect">
            <a:avLst>
              <a:gd name="adj" fmla="val 4744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2234089" y="1635681"/>
            <a:ext cx="60960" cy="1541978"/>
          </a:xfrm>
          <a:prstGeom prst="roundRect">
            <a:avLst>
              <a:gd name="adj" fmla="val 9958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2454831" y="1795463"/>
            <a:ext cx="190369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Chyba 1: Statický nácvik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454831" y="2060615"/>
            <a:ext cx="2948702" cy="765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Páky se učí bez pohybu v umělých podmínkách klidu. Skutečný boj je dynamický — soupeř se pohybuje, rotuje a odporuje. Nácvik musí od začátku zahrnovat pohyb a přechody.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658088" y="1635681"/>
            <a:ext cx="3314105" cy="1541978"/>
          </a:xfrm>
          <a:prstGeom prst="roundRect">
            <a:avLst>
              <a:gd name="adj" fmla="val 4744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5642848" y="1635681"/>
            <a:ext cx="60960" cy="1541978"/>
          </a:xfrm>
          <a:prstGeom prst="roundRect">
            <a:avLst>
              <a:gd name="adj" fmla="val 9958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863590" y="1795463"/>
            <a:ext cx="2327077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Chyba 2: Opomíjení „třetí ruky"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863590" y="2060615"/>
            <a:ext cx="2948821" cy="765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Voják zapomíná, že soupeř na zemi má často k dispozici nůž nebo pistoli. Každý přechod na zem musí zahrnovat vědomí o potenciální zbrani a přístup k retenci vlastní zbraně.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066967" y="1635681"/>
            <a:ext cx="3314105" cy="1541978"/>
          </a:xfrm>
          <a:prstGeom prst="roundRect">
            <a:avLst>
              <a:gd name="adj" fmla="val 4744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9051727" y="1635681"/>
            <a:ext cx="60960" cy="1541978"/>
          </a:xfrm>
          <a:prstGeom prst="roundRect">
            <a:avLst>
              <a:gd name="adj" fmla="val 9958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272468" y="1795463"/>
            <a:ext cx="24557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Chyba 3: Nadměrné svalové úsilí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9272468" y="2060615"/>
            <a:ext cx="2948821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Snaha přetlačit soupeře silou svalů místo využití biomechanické páky a hmotnosti těla. Výsledkem je rychlé vyčerpání a nižší efektivita. Správná technika musí fungovat s minimálním silovým úsilím.</a:t>
            </a:r>
            <a:endParaRPr lang="en-US" sz="11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329" y="3284339"/>
            <a:ext cx="10131743" cy="444424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5319851" y="6644826"/>
            <a:ext cx="1531247" cy="243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+ páka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319851" y="6966521"/>
            <a:ext cx="1531247" cy="3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Integrace s pohybem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10184259" y="6401118"/>
            <a:ext cx="1531247" cy="487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 a poutání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0184259" y="6966521"/>
            <a:ext cx="1531247" cy="3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Upevnění a stabilizace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2941262" y="3683776"/>
            <a:ext cx="1531247" cy="243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Izolovaná páka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2941262" y="4005470"/>
            <a:ext cx="1531247" cy="181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Trénink bez pohybu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7786174" y="3683776"/>
            <a:ext cx="1531247" cy="243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Stoj → zem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7786174" y="4005470"/>
            <a:ext cx="1531247" cy="363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 do pozice na zemi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617934"/>
            <a:ext cx="1182767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691634"/>
            <a:ext cx="903208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7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135380"/>
            <a:ext cx="661368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nácviku a evaluace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722471" y="2077760"/>
            <a:ext cx="6482596" cy="5533787"/>
          </a:xfrm>
          <a:prstGeom prst="roundRect">
            <a:avLst>
              <a:gd name="adj" fmla="val 2866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229802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Bezpečnostní zásady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2824282"/>
            <a:ext cx="6042065" cy="340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Tap-out: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Poklepání je absolutní signál pro okamžité uvolnění páky nebo škrcení — bez výjimky a bez prodlení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Ochrana páteře a hlavy: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Důraz na správnou techniku vedení pádu soupeře, aby nedocházelo k nekontrolovaným nárazům hlavy o zem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Hygiena nácviku: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Postupné zvyšování odporu — od spolupracujícího partnera k mírně odporujícímu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Verbální komunikace: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Instruktor průběžně sleduje stav cvičenců a vyžaduje hlasité potvrzení srozumění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91544" y="229802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Evaluační kritéria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591544" y="2851785"/>
            <a:ext cx="6165413" cy="4511993"/>
          </a:xfrm>
          <a:prstGeom prst="roundRect">
            <a:avLst>
              <a:gd name="adj" fmla="val 205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599164" y="2859405"/>
            <a:ext cx="6150173" cy="631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819430" y="2999184"/>
            <a:ext cx="324576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Kritérium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1513344" y="2999184"/>
            <a:ext cx="201572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Standard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599164" y="3491389"/>
            <a:ext cx="6150173" cy="98440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819430" y="3631168"/>
            <a:ext cx="324576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Provedení techniky v časovém limitu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1513344" y="3631168"/>
            <a:ext cx="201572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≤ 3 sekundy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7599164" y="4475798"/>
            <a:ext cx="6150173" cy="631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819430" y="4615577"/>
            <a:ext cx="324576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Úspěšnost pod mírným odporem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1513344" y="4615577"/>
            <a:ext cx="201572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≥ 70 %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599164" y="5107781"/>
            <a:ext cx="6150173" cy="98440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819430" y="5247561"/>
            <a:ext cx="324576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Správnost biomechaniky (kuzushi)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1513344" y="5247561"/>
            <a:ext cx="2015728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Hodnocení instruktorem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599164" y="6092190"/>
            <a:ext cx="6150173" cy="631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7819430" y="6231969"/>
            <a:ext cx="324576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Retence vlastní zbraně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11513344" y="6231969"/>
            <a:ext cx="201572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100 % (kritické)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7599164" y="6724174"/>
            <a:ext cx="6150173" cy="63198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7819430" y="6863953"/>
            <a:ext cx="324576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Reakce na tap-out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1513344" y="6863953"/>
            <a:ext cx="201572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(kritické)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327910" y="404574"/>
            <a:ext cx="1139785" cy="235029"/>
          </a:xfrm>
          <a:prstGeom prst="roundRect">
            <a:avLst>
              <a:gd name="adj" fmla="val 2034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413278" y="447199"/>
            <a:ext cx="969050" cy="149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KRITICKÁ ANALÝZA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327910" y="676275"/>
            <a:ext cx="4382929" cy="395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Rizika pák v taktickém prostředí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2327910" y="1209437"/>
            <a:ext cx="9974580" cy="187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Situace s více útočníky nebo přítomností zbraně zásadně mění kalkulaci při rozhodování o přechodu na zem. Instruktor musí tato rizika aktivně komunikovat.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910" y="1500068"/>
            <a:ext cx="9974580" cy="556581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910" y="1500068"/>
            <a:ext cx="9974580" cy="556581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327910" y="7169229"/>
            <a:ext cx="9974580" cy="655677"/>
          </a:xfrm>
          <a:prstGeom prst="roundRect">
            <a:avLst>
              <a:gd name="adj" fmla="val 911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190" y="7367230"/>
            <a:ext cx="177760" cy="1422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790230" y="7296626"/>
            <a:ext cx="9369981" cy="374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Zlaté pravidlo:</a:t>
            </a:r>
            <a:r>
              <a:rPr lang="en-US" sz="11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Čím více útočníků a čím více zbraní, tím kratší by měl být čas strávený na zemi. Prioritou je vždy bezpečný ústup nebo neutralizace hrozby ve stoje.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702231"/>
            <a:ext cx="1482804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768310"/>
            <a:ext cx="121848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MODULU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204436"/>
            <a:ext cx="5263753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diskusní otázky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1211461" y="2394585"/>
            <a:ext cx="12537877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Boj na zemi v armádě není sportem — je to boj o pozici, která umožní bezpečné použití zbraně nebo kontrolu nad situací. Každá vteřina na zemi je vteřinou navíc pro dalšího útočníka.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2146816"/>
            <a:ext cx="30480" cy="1200388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81063" y="3925372"/>
            <a:ext cx="4142542" cy="2649260"/>
          </a:xfrm>
          <a:prstGeom prst="roundRect">
            <a:avLst>
              <a:gd name="adj" fmla="val 5522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881063" y="3894892"/>
            <a:ext cx="4142542" cy="121920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2621875" y="3594973"/>
            <a:ext cx="660797" cy="660797"/>
          </a:xfrm>
          <a:prstGeom prst="roundRect">
            <a:avLst>
              <a:gd name="adj" fmla="val 13837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2820114" y="3760113"/>
            <a:ext cx="264319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1131808" y="4476036"/>
            <a:ext cx="287178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vesta a mostování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31808" y="4914186"/>
            <a:ext cx="364105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taktická vesta a batoh konkrétně omezují vaši schopnost provést mostování pod soupeřem? Jaké adaptace byste zavedli do výuky?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243870" y="3925372"/>
            <a:ext cx="4142542" cy="2649260"/>
          </a:xfrm>
          <a:prstGeom prst="roundRect">
            <a:avLst>
              <a:gd name="adj" fmla="val 5522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5243870" y="3894892"/>
            <a:ext cx="4142542" cy="121920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6984682" y="3594973"/>
            <a:ext cx="660797" cy="660797"/>
          </a:xfrm>
          <a:prstGeom prst="roundRect">
            <a:avLst>
              <a:gd name="adj" fmla="val 13837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182922" y="3760113"/>
            <a:ext cx="264319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050" dirty="0"/>
          </a:p>
        </p:txBody>
      </p:sp>
      <p:sp>
        <p:nvSpPr>
          <p:cNvPr id="17" name="Text 15"/>
          <p:cNvSpPr/>
          <p:nvPr/>
        </p:nvSpPr>
        <p:spPr>
          <a:xfrm>
            <a:off x="5494615" y="447603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Porazit a zůstat stát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5494615" y="4914186"/>
            <a:ext cx="3641050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v reálném operačním prostředí výhodnější soupeře porazit a zůstat ve stoje, než s ním jít do zápase na zemi?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9606677" y="3925372"/>
            <a:ext cx="4142542" cy="2649260"/>
          </a:xfrm>
          <a:prstGeom prst="roundRect">
            <a:avLst>
              <a:gd name="adj" fmla="val 5522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9606677" y="3894892"/>
            <a:ext cx="4142542" cy="121920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11347490" y="3594973"/>
            <a:ext cx="660797" cy="660797"/>
          </a:xfrm>
          <a:prstGeom prst="roundRect">
            <a:avLst>
              <a:gd name="adj" fmla="val 13837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1545729" y="3760113"/>
            <a:ext cx="264319" cy="330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9857423" y="4476036"/>
            <a:ext cx="299561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Páky v taktických rukavicích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9857423" y="4914186"/>
            <a:ext cx="364105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Které páky jsou nejméně ovlivněny nošením taktických rukavic? Jak tento poznatek ovlivní váš výběr prioritních technik při výuce?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81063" y="6822400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závěr modulu: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Efektivní boj na zemi stojí na </a:t>
            </a:r>
            <a:r>
              <a:rPr lang="en-US" sz="17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třech pilířích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správné biomechanice, situačním vědomí (zbraně, počet útočníků) a neustálém pohybu směrem k výhodnější pozici. Statika na zemi je nebezpečí.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1190</Words>
  <Application>Microsoft Macintosh PowerPoint</Application>
  <PresentationFormat>Vlastní</PresentationFormat>
  <Paragraphs>133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Barlow</vt:lpstr>
      <vt:lpstr>Arial</vt:lpstr>
      <vt:lpstr>Barlow Medium</vt:lpstr>
      <vt:lpstr>Barlow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2026-02-25T11:03:11Z</dcterms:created>
  <dcterms:modified xsi:type="dcterms:W3CDTF">2026-02-25T12:32:58Z</dcterms:modified>
</cp:coreProperties>
</file>