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2" r:id="rId4"/>
    <p:sldId id="273" r:id="rId5"/>
    <p:sldId id="274" r:id="rId6"/>
    <p:sldId id="279" r:id="rId7"/>
    <p:sldId id="280" r:id="rId8"/>
    <p:sldId id="281" r:id="rId9"/>
    <p:sldId id="275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76" r:id="rId22"/>
    <p:sldId id="277" r:id="rId23"/>
    <p:sldId id="278" r:id="rId24"/>
    <p:sldId id="256" r:id="rId25"/>
    <p:sldId id="257" r:id="rId26"/>
    <p:sldId id="293" r:id="rId27"/>
    <p:sldId id="294" r:id="rId28"/>
    <p:sldId id="295" r:id="rId29"/>
    <p:sldId id="296" r:id="rId30"/>
    <p:sldId id="258" r:id="rId31"/>
    <p:sldId id="265" r:id="rId32"/>
    <p:sldId id="259" r:id="rId33"/>
    <p:sldId id="260" r:id="rId34"/>
    <p:sldId id="264" r:id="rId35"/>
    <p:sldId id="297" r:id="rId36"/>
    <p:sldId id="263" r:id="rId37"/>
    <p:sldId id="298" r:id="rId38"/>
    <p:sldId id="299" r:id="rId39"/>
    <p:sldId id="266" r:id="rId40"/>
    <p:sldId id="267" r:id="rId41"/>
    <p:sldId id="268" r:id="rId42"/>
    <p:sldId id="269" r:id="rId43"/>
    <p:sldId id="261" r:id="rId44"/>
    <p:sldId id="262" r:id="rId4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Obdélník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Obdélník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Obdélník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56" name="Obdélník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Obdélník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Obdélník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Obdélník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olný tvar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Volný tvar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Volný tvar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Volný tvar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Volný tvar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Volný tvar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Volný tvar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Volný tvar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Volný tvar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Volný tvar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Volný tvar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Volný tvar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Volný tvar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Volný tvar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Volný tvar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Obdélník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Obdélník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élník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Obdélník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Obdélník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bdélník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bdélník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bdélník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Obdélník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Přímá spojovací čára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Skupin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Přímá spojovací čára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Přímá spojovací čára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Přímá spojovací čára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grpSp>
        <p:nvGrpSpPr>
          <p:cNvPr id="14" name="Skupin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Přímá spojovací čára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římá spojovací čára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Přímá spojovací čára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Skupin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Přímá spojovací čára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Přímá spojovací čára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Přímá spojovací čára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Obdélník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Obdélník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3538989-8B6B-4332-A632-43F86215D198}" type="datetimeFigureOut">
              <a:rPr lang="cs-CZ" smtClean="0"/>
              <a:pPr/>
              <a:t>19.03.2019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4E0A0E2-478E-4B39-A1AF-BCCC5B72890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1371600" y="4365104"/>
            <a:ext cx="7772400" cy="1975104"/>
          </a:xfrm>
        </p:spPr>
        <p:txBody>
          <a:bodyPr/>
          <a:lstStyle/>
          <a:p>
            <a:r>
              <a:rPr lang="cs-CZ" dirty="0" smtClean="0"/>
              <a:t>Rodina a škola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type="subTitle" idx="1"/>
          </p:nvPr>
        </p:nvSpPr>
        <p:spPr>
          <a:xfrm>
            <a:off x="1115616" y="4797152"/>
            <a:ext cx="7772400" cy="1508760"/>
          </a:xfrm>
        </p:spPr>
        <p:txBody>
          <a:bodyPr>
            <a:normAutofit fontScale="25000" lnSpcReduction="20000"/>
          </a:bodyPr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 algn="r">
              <a:buNone/>
            </a:pPr>
            <a:endParaRPr lang="cs-CZ" sz="4100" dirty="0" smtClean="0"/>
          </a:p>
          <a:p>
            <a:pPr algn="r">
              <a:buNone/>
            </a:pPr>
            <a:endParaRPr lang="cs-CZ" sz="9600" dirty="0" smtClean="0"/>
          </a:p>
          <a:p>
            <a:pPr algn="r">
              <a:buNone/>
            </a:pPr>
            <a:endParaRPr lang="cs-CZ" sz="9600" dirty="0" smtClean="0"/>
          </a:p>
          <a:p>
            <a:pPr algn="r">
              <a:buNone/>
            </a:pPr>
            <a:endParaRPr lang="cs-CZ" sz="9600" dirty="0" smtClean="0"/>
          </a:p>
          <a:p>
            <a:pPr algn="r">
              <a:buNone/>
            </a:pPr>
            <a:endParaRPr lang="cs-CZ" sz="9600" dirty="0" smtClean="0"/>
          </a:p>
          <a:p>
            <a:pPr algn="r">
              <a:buNone/>
            </a:pPr>
            <a:r>
              <a:rPr lang="cs-CZ" sz="7200" dirty="0" smtClean="0"/>
              <a:t>Radka </a:t>
            </a:r>
            <a:r>
              <a:rPr lang="cs-CZ" sz="7200" dirty="0" err="1" smtClean="0"/>
              <a:t>High</a:t>
            </a:r>
            <a:endParaRPr lang="cs-CZ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Co je dětství?</a:t>
            </a:r>
          </a:p>
          <a:p>
            <a:r>
              <a:rPr lang="cs-CZ" dirty="0" smtClean="0"/>
              <a:t>Kdo je dítě?</a:t>
            </a:r>
          </a:p>
          <a:p>
            <a:r>
              <a:rPr lang="cs-CZ" dirty="0" smtClean="0"/>
              <a:t>Kdy se z dítěte stane dospělý?</a:t>
            </a:r>
          </a:p>
          <a:p>
            <a:r>
              <a:rPr lang="cs-CZ" dirty="0" smtClean="0"/>
              <a:t>Jaká práva mají děti? Jaké povinnosti?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53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Dětství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Sociální konstrukt, kategorie sociálně-historická</a:t>
            </a:r>
          </a:p>
          <a:p>
            <a:r>
              <a:rPr lang="cs-CZ" dirty="0" err="1" smtClean="0"/>
              <a:t>Archard</a:t>
            </a:r>
            <a:r>
              <a:rPr lang="cs-CZ" dirty="0"/>
              <a:t> </a:t>
            </a:r>
          </a:p>
          <a:p>
            <a:pPr lvl="1"/>
            <a:r>
              <a:rPr lang="cs-CZ" dirty="0" err="1" smtClean="0"/>
              <a:t>Concept</a:t>
            </a:r>
            <a:endParaRPr lang="cs-CZ" dirty="0" smtClean="0"/>
          </a:p>
          <a:p>
            <a:pPr lvl="1"/>
            <a:r>
              <a:rPr lang="cs-CZ" dirty="0" err="1" smtClean="0"/>
              <a:t>Conception</a:t>
            </a:r>
            <a:endParaRPr lang="cs-CZ" dirty="0" smtClean="0"/>
          </a:p>
          <a:p>
            <a:pPr lvl="2"/>
            <a:r>
              <a:rPr lang="cs-CZ" dirty="0" smtClean="0"/>
              <a:t>Odlišnosti v: rozsahu, povaze, významu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863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Pojetí dětství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Ariése</a:t>
            </a:r>
            <a:endParaRPr lang="cs-CZ" dirty="0" smtClean="0"/>
          </a:p>
          <a:p>
            <a:pPr lvl="1"/>
            <a:r>
              <a:rPr lang="cs-CZ" dirty="0" smtClean="0"/>
              <a:t>1. Období nevyčleněného dětství</a:t>
            </a:r>
          </a:p>
          <a:p>
            <a:pPr lvl="1"/>
            <a:r>
              <a:rPr lang="cs-CZ" dirty="0" smtClean="0"/>
              <a:t>2. Mazlivé (hýčkavé) pojetí</a:t>
            </a:r>
          </a:p>
          <a:p>
            <a:pPr lvl="1"/>
            <a:r>
              <a:rPr lang="cs-CZ" dirty="0" smtClean="0"/>
              <a:t>3. Personalizované pojetí dětství a výchovy</a:t>
            </a:r>
          </a:p>
          <a:p>
            <a:r>
              <a:rPr lang="cs-CZ" dirty="0" smtClean="0"/>
              <a:t>Současnost:</a:t>
            </a:r>
          </a:p>
          <a:p>
            <a:pPr lvl="1"/>
            <a:r>
              <a:rPr lang="cs-CZ" dirty="0" err="1" smtClean="0"/>
              <a:t>Adulocentrismus</a:t>
            </a:r>
            <a:r>
              <a:rPr lang="cs-CZ" dirty="0" smtClean="0"/>
              <a:t>, negativismus, vnitřní rozpornost, univerzalismus, závislost na dospělém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604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Socializace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= postupné začleňování jedince do společnosti prostřednictvím nápodoby a identifikace; součástí socializace je přijetí základních etických a právních norem dané společnosti</a:t>
            </a:r>
          </a:p>
          <a:p>
            <a:r>
              <a:rPr lang="cs-CZ" dirty="0" smtClean="0"/>
              <a:t>Působí dvěma směry</a:t>
            </a:r>
          </a:p>
          <a:p>
            <a:pPr lvl="1"/>
            <a:r>
              <a:rPr lang="cs-CZ" dirty="0" smtClean="0"/>
              <a:t>Interiorizace</a:t>
            </a:r>
          </a:p>
          <a:p>
            <a:pPr lvl="1"/>
            <a:r>
              <a:rPr lang="cs-CZ" dirty="0" smtClean="0"/>
              <a:t>exteriorizace</a:t>
            </a:r>
            <a:endParaRPr lang="cs-CZ" dirty="0"/>
          </a:p>
        </p:txBody>
      </p:sp>
      <p:pic>
        <p:nvPicPr>
          <p:cNvPr id="18434" name="Picture 2" descr="http://usercontent1.hubimg.com/6772744_f5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4981575"/>
            <a:ext cx="4953000" cy="1876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492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04800" y="381000"/>
            <a:ext cx="8610600" cy="43088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30000"/>
              </a:spcBef>
            </a:pPr>
            <a:r>
              <a:rPr lang="cs-CZ" sz="4000" dirty="0" smtClean="0">
                <a:solidFill>
                  <a:schemeClr val="tx2"/>
                </a:solidFill>
                <a:latin typeface="+mj-lt"/>
              </a:rPr>
              <a:t>Vlčí děti</a:t>
            </a:r>
            <a:endParaRPr lang="cs-CZ" sz="4000" dirty="0">
              <a:solidFill>
                <a:schemeClr val="tx2"/>
              </a:solidFill>
              <a:latin typeface="+mj-lt"/>
            </a:endParaRPr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Tarzan, </a:t>
            </a:r>
            <a:r>
              <a:rPr lang="cs-CZ" sz="3000" dirty="0" err="1"/>
              <a:t>Mauglí</a:t>
            </a:r>
            <a:endParaRPr lang="cs-CZ" sz="3000" dirty="0"/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18. století </a:t>
            </a:r>
            <a:r>
              <a:rPr lang="cs-CZ" sz="3000" dirty="0" err="1"/>
              <a:t>franouzský</a:t>
            </a:r>
            <a:r>
              <a:rPr lang="cs-CZ" sz="3000" dirty="0"/>
              <a:t> chlapec Viktor</a:t>
            </a:r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1920 Indie, vlčí sestry </a:t>
            </a:r>
            <a:r>
              <a:rPr lang="cs-CZ" sz="3000" dirty="0" err="1"/>
              <a:t>Amala</a:t>
            </a:r>
            <a:r>
              <a:rPr lang="cs-CZ" sz="3000" dirty="0"/>
              <a:t> a </a:t>
            </a:r>
            <a:r>
              <a:rPr lang="cs-CZ" sz="3000" dirty="0" err="1"/>
              <a:t>Kamala</a:t>
            </a:r>
            <a:endParaRPr lang="cs-CZ" sz="3000" dirty="0"/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1980 Sierra </a:t>
            </a:r>
            <a:r>
              <a:rPr lang="cs-CZ" sz="3000" dirty="0" err="1"/>
              <a:t>Leone</a:t>
            </a:r>
            <a:r>
              <a:rPr lang="cs-CZ" sz="3000" dirty="0"/>
              <a:t>, opičí dívka</a:t>
            </a:r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1993 Pobřeží slonoviny, </a:t>
            </a:r>
            <a:r>
              <a:rPr lang="cs-CZ" sz="3000" dirty="0" err="1"/>
              <a:t>bůvolí</a:t>
            </a:r>
            <a:r>
              <a:rPr lang="cs-CZ" sz="3000" dirty="0"/>
              <a:t> chlapec</a:t>
            </a:r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...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533400" y="0"/>
            <a:ext cx="8610600" cy="65894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30000"/>
              </a:spcBef>
            </a:pPr>
            <a:r>
              <a:rPr lang="cs-CZ" sz="4000" dirty="0" smtClean="0">
                <a:solidFill>
                  <a:schemeClr val="tx2"/>
                </a:solidFill>
                <a:latin typeface="+mj-lt"/>
              </a:rPr>
              <a:t>Výsledky socializace </a:t>
            </a:r>
          </a:p>
          <a:p>
            <a:pPr marL="342900" indent="-342900">
              <a:spcBef>
                <a:spcPct val="30000"/>
              </a:spcBef>
            </a:pPr>
            <a:endParaRPr lang="cs-CZ" sz="2400" dirty="0">
              <a:latin typeface="Tahoma" charset="0"/>
            </a:endParaRPr>
          </a:p>
          <a:p>
            <a:pPr marL="342900" indent="-342900">
              <a:spcBef>
                <a:spcPct val="30000"/>
              </a:spcBef>
              <a:buFontTx/>
              <a:buAutoNum type="arabicPeriod"/>
            </a:pPr>
            <a:r>
              <a:rPr lang="cs-CZ" sz="3000" b="1" dirty="0"/>
              <a:t>lidské druhové charakteristiky</a:t>
            </a:r>
          </a:p>
          <a:p>
            <a:pPr marL="342900" indent="-342900">
              <a:spcBef>
                <a:spcPct val="30000"/>
              </a:spcBef>
            </a:pPr>
            <a:r>
              <a:rPr lang="cs-CZ" sz="3000" dirty="0"/>
              <a:t>	- např. řeč </a:t>
            </a:r>
          </a:p>
          <a:p>
            <a:pPr marL="342900" indent="-342900">
              <a:spcBef>
                <a:spcPct val="30000"/>
              </a:spcBef>
            </a:pPr>
            <a:r>
              <a:rPr lang="cs-CZ" sz="3000" dirty="0"/>
              <a:t>	- existence tzv. kritických období</a:t>
            </a:r>
          </a:p>
          <a:p>
            <a:pPr marL="342900" indent="-342900">
              <a:spcBef>
                <a:spcPct val="30000"/>
              </a:spcBef>
              <a:buFontTx/>
              <a:buAutoNum type="arabicPeriod"/>
            </a:pPr>
            <a:endParaRPr lang="cs-CZ" sz="3000" b="1" dirty="0"/>
          </a:p>
          <a:p>
            <a:pPr marL="342900" indent="-342900">
              <a:spcBef>
                <a:spcPct val="30000"/>
              </a:spcBef>
            </a:pPr>
            <a:r>
              <a:rPr lang="cs-CZ" sz="3000" b="1" dirty="0"/>
              <a:t>2. kulturně specifické charakteristiky</a:t>
            </a:r>
          </a:p>
          <a:p>
            <a:pPr marL="342900" indent="-342900">
              <a:spcBef>
                <a:spcPct val="30000"/>
              </a:spcBef>
            </a:pPr>
            <a:r>
              <a:rPr lang="cs-CZ" sz="3000" dirty="0"/>
              <a:t>	- např. jazyk, neverbální komunikace, sociální role</a:t>
            </a:r>
          </a:p>
          <a:p>
            <a:pPr marL="342900" indent="-342900">
              <a:spcBef>
                <a:spcPct val="30000"/>
              </a:spcBef>
            </a:pPr>
            <a:endParaRPr lang="cs-CZ" sz="3000" b="1" dirty="0"/>
          </a:p>
          <a:p>
            <a:pPr marL="342900" indent="-342900">
              <a:spcBef>
                <a:spcPct val="30000"/>
              </a:spcBef>
            </a:pPr>
            <a:r>
              <a:rPr lang="cs-CZ" sz="3000" b="1" dirty="0"/>
              <a:t>3. individuálně specifické charakteristiky</a:t>
            </a:r>
          </a:p>
          <a:p>
            <a:pPr marL="342900" indent="-342900">
              <a:spcBef>
                <a:spcPct val="30000"/>
              </a:spcBef>
            </a:pPr>
            <a:r>
              <a:rPr lang="cs-CZ" sz="3000" dirty="0"/>
              <a:t>	- identita, </a:t>
            </a:r>
            <a:r>
              <a:rPr lang="cs-CZ" sz="3000" dirty="0" err="1"/>
              <a:t>sebepojetí</a:t>
            </a:r>
            <a:endParaRPr lang="cs-CZ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81000" y="609600"/>
            <a:ext cx="8610600" cy="63955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30000"/>
              </a:spcBef>
            </a:pPr>
            <a:r>
              <a:rPr lang="cs-CZ" sz="3000" dirty="0"/>
              <a:t>socializace je </a:t>
            </a:r>
            <a:r>
              <a:rPr lang="cs-CZ" sz="3000" b="1" u="sng" dirty="0"/>
              <a:t>celoživotní proces</a:t>
            </a:r>
          </a:p>
          <a:p>
            <a:pPr marL="342900" indent="-342900">
              <a:spcBef>
                <a:spcPct val="30000"/>
              </a:spcBef>
            </a:pPr>
            <a:r>
              <a:rPr lang="cs-CZ" sz="3000" dirty="0"/>
              <a:t>nejsilněji probíhá v dětství</a:t>
            </a:r>
          </a:p>
          <a:p>
            <a:pPr marL="342900" indent="-342900">
              <a:spcBef>
                <a:spcPct val="30000"/>
              </a:spcBef>
            </a:pPr>
            <a:endParaRPr lang="cs-CZ" sz="3000" dirty="0"/>
          </a:p>
          <a:p>
            <a:pPr marL="342900" indent="-342900">
              <a:spcBef>
                <a:spcPct val="30000"/>
              </a:spcBef>
            </a:pPr>
            <a:r>
              <a:rPr lang="cs-CZ" sz="3000" b="1" dirty="0"/>
              <a:t>Socializační činitelé:</a:t>
            </a:r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Rodina</a:t>
            </a:r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Škola</a:t>
            </a:r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Vrstevnické skupiny</a:t>
            </a:r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Média: literatura, filmy, reklamy</a:t>
            </a:r>
          </a:p>
          <a:p>
            <a:pPr marL="342900" indent="-342900">
              <a:spcBef>
                <a:spcPct val="30000"/>
              </a:spcBef>
              <a:buFontTx/>
              <a:buChar char="-"/>
            </a:pPr>
            <a:r>
              <a:rPr lang="cs-CZ" sz="3000" dirty="0"/>
              <a:t>Široký společenský kontext</a:t>
            </a:r>
          </a:p>
          <a:p>
            <a:pPr marL="342900" indent="-342900">
              <a:spcBef>
                <a:spcPct val="30000"/>
              </a:spcBef>
            </a:pPr>
            <a:endParaRPr lang="cs-CZ" sz="2800" dirty="0">
              <a:solidFill>
                <a:srgbClr val="A50021"/>
              </a:solidFill>
              <a:latin typeface="Tahoma" charset="0"/>
            </a:endParaRPr>
          </a:p>
          <a:p>
            <a:pPr marL="342900" indent="-342900">
              <a:spcBef>
                <a:spcPct val="30000"/>
              </a:spcBef>
            </a:pPr>
            <a:endParaRPr lang="cs-CZ" sz="2400" dirty="0">
              <a:latin typeface="Tahom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Socializace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Prostřednictvím nápodoby</a:t>
            </a:r>
          </a:p>
          <a:p>
            <a:pPr lvl="1"/>
            <a:r>
              <a:rPr lang="cs-CZ" dirty="0" smtClean="0"/>
              <a:t>Identifikace</a:t>
            </a:r>
          </a:p>
          <a:p>
            <a:r>
              <a:rPr lang="cs-CZ" dirty="0" smtClean="0"/>
              <a:t>Důležitost rodiny!</a:t>
            </a:r>
          </a:p>
          <a:p>
            <a:r>
              <a:rPr lang="cs-CZ" dirty="0" smtClean="0"/>
              <a:t>3 vývojové aspekty:</a:t>
            </a:r>
          </a:p>
          <a:p>
            <a:pPr lvl="1"/>
            <a:r>
              <a:rPr lang="cs-CZ" dirty="0" smtClean="0"/>
              <a:t>Vývoj sociální reaktivity</a:t>
            </a:r>
          </a:p>
          <a:p>
            <a:pPr lvl="1"/>
            <a:r>
              <a:rPr lang="cs-CZ" dirty="0" smtClean="0"/>
              <a:t>Vývoj sociálních kontrol</a:t>
            </a:r>
          </a:p>
          <a:p>
            <a:pPr lvl="1"/>
            <a:r>
              <a:rPr lang="cs-CZ" dirty="0" smtClean="0"/>
              <a:t>Osvojení sociálních rolí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71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838200"/>
          </a:xfrm>
        </p:spPr>
        <p:txBody>
          <a:bodyPr/>
          <a:lstStyle/>
          <a:p>
            <a:pPr eaLnBrk="1" hangingPunct="1"/>
            <a:r>
              <a:rPr lang="cs-CZ" sz="4000" b="0" dirty="0" smtClean="0">
                <a:solidFill>
                  <a:schemeClr val="tx2"/>
                </a:solidFill>
              </a:rPr>
              <a:t>SOCIÁLNÍ UČENÍ</a:t>
            </a:r>
            <a:endParaRPr lang="cs-CZ" sz="3600" b="0" dirty="0" smtClean="0">
              <a:solidFill>
                <a:schemeClr val="tx2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1412875"/>
            <a:ext cx="7489825" cy="2087563"/>
          </a:xfrm>
          <a:solidFill>
            <a:srgbClr val="FFFFCC"/>
          </a:solidFill>
          <a:ln>
            <a:solidFill>
              <a:srgbClr val="003366"/>
            </a:solidFill>
          </a:ln>
        </p:spPr>
        <p:txBody>
          <a:bodyPr/>
          <a:lstStyle/>
          <a:p>
            <a:pPr marL="609600" indent="-609600" algn="l" eaLnBrk="1" hangingPunct="1"/>
            <a:r>
              <a:rPr lang="cs-CZ" sz="2800" b="1" smtClean="0">
                <a:solidFill>
                  <a:srgbClr val="000066"/>
                </a:solidFill>
                <a:latin typeface="Tahoma" charset="0"/>
              </a:rPr>
              <a:t>=   učení novým vzorcům chování </a:t>
            </a:r>
            <a:br>
              <a:rPr lang="cs-CZ" sz="2800" b="1" smtClean="0">
                <a:solidFill>
                  <a:srgbClr val="000066"/>
                </a:solidFill>
                <a:latin typeface="Tahoma" charset="0"/>
              </a:rPr>
            </a:br>
            <a:r>
              <a:rPr lang="cs-CZ" sz="2800" b="1" smtClean="0">
                <a:solidFill>
                  <a:srgbClr val="000066"/>
                </a:solidFill>
                <a:latin typeface="Tahoma" charset="0"/>
              </a:rPr>
              <a:t>v sociálních situacích</a:t>
            </a:r>
            <a:r>
              <a:rPr lang="cs-CZ" b="1" smtClean="0">
                <a:solidFill>
                  <a:srgbClr val="000066"/>
                </a:solidFill>
                <a:latin typeface="Tahoma" charset="0"/>
              </a:rPr>
              <a:t> </a:t>
            </a:r>
          </a:p>
          <a:p>
            <a:pPr marL="609600" indent="-609600" algn="l" eaLnBrk="1" hangingPunct="1"/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	sociální situace – reálná nebo myšlená přítomnost druhých lidí</a:t>
            </a:r>
            <a:r>
              <a:rPr lang="cs-CZ" b="1" smtClean="0">
                <a:solidFill>
                  <a:srgbClr val="000066"/>
                </a:solidFill>
                <a:latin typeface="Tahoma" charset="0"/>
              </a:rPr>
              <a:t>	</a:t>
            </a:r>
            <a:endParaRPr lang="cs-CZ" smtClean="0">
              <a:solidFill>
                <a:srgbClr val="000066"/>
              </a:solidFill>
              <a:latin typeface="Tahoma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827088" y="4292600"/>
            <a:ext cx="795813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Font typeface="Wingdings" pitchFamily="2" charset="2"/>
              <a:buNone/>
            </a:pPr>
            <a:r>
              <a:rPr lang="cs-CZ" sz="3000" dirty="0"/>
              <a:t>Téma učení rozpracovával zejména behaviorismus:</a:t>
            </a:r>
            <a:br>
              <a:rPr lang="cs-CZ" sz="3000" dirty="0"/>
            </a:br>
            <a:r>
              <a:rPr lang="cs-CZ" sz="3000" dirty="0"/>
              <a:t> </a:t>
            </a:r>
            <a:br>
              <a:rPr lang="cs-CZ" sz="3000" dirty="0"/>
            </a:br>
            <a:r>
              <a:rPr lang="cs-CZ" sz="3000" dirty="0"/>
              <a:t>	klasické podmiňování</a:t>
            </a:r>
            <a:br>
              <a:rPr lang="cs-CZ" sz="3000" dirty="0"/>
            </a:br>
            <a:r>
              <a:rPr lang="cs-CZ" sz="3000" dirty="0"/>
              <a:t>	instrumentální podmiňování</a:t>
            </a:r>
            <a:br>
              <a:rPr lang="cs-CZ" sz="3000" dirty="0"/>
            </a:br>
            <a:r>
              <a:rPr lang="cs-CZ" sz="3000" dirty="0"/>
              <a:t>	operantní podmiňování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685800"/>
          </a:xfrm>
        </p:spPr>
        <p:txBody>
          <a:bodyPr/>
          <a:lstStyle/>
          <a:p>
            <a:pPr algn="l" eaLnBrk="1" hangingPunct="1"/>
            <a:r>
              <a:rPr lang="cs-CZ" b="0" dirty="0" smtClean="0">
                <a:solidFill>
                  <a:schemeClr val="tx2"/>
                </a:solidFill>
              </a:rPr>
              <a:t>Typy sociálního učení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1219200"/>
            <a:ext cx="8223250" cy="5018088"/>
          </a:xfrm>
          <a:solidFill>
            <a:srgbClr val="FFFFCC"/>
          </a:solidFill>
          <a:ln>
            <a:solidFill>
              <a:srgbClr val="003366"/>
            </a:solidFill>
          </a:ln>
        </p:spPr>
        <p:txBody>
          <a:bodyPr/>
          <a:lstStyle/>
          <a:p>
            <a:pPr marL="609600" indent="-609600" algn="l" eaLnBrk="1" hangingPunct="1">
              <a:spcBef>
                <a:spcPct val="50000"/>
              </a:spcBef>
              <a:buFontTx/>
              <a:buAutoNum type="arabicPeriod"/>
            </a:pPr>
            <a:r>
              <a:rPr lang="cs-CZ" sz="2800" b="1" smtClean="0">
                <a:solidFill>
                  <a:srgbClr val="000066"/>
                </a:solidFill>
                <a:latin typeface="Tahoma" charset="0"/>
              </a:rPr>
              <a:t>POSILOVÁNÍ, ZPEVŇOVÁNÍ </a:t>
            </a:r>
          </a:p>
          <a:p>
            <a:pPr marL="609600" indent="-609600" algn="l" eaLnBrk="1" hangingPunct="1">
              <a:spcBef>
                <a:spcPct val="50000"/>
              </a:spcBef>
              <a:buFontTx/>
              <a:buChar char="-"/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Skinner, Bandura</a:t>
            </a:r>
          </a:p>
          <a:p>
            <a:pPr marL="609600" indent="-609600" algn="l" eaLnBrk="1" hangingPunct="1">
              <a:spcBef>
                <a:spcPct val="50000"/>
              </a:spcBef>
              <a:buFontTx/>
              <a:buChar char="-"/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používání odměn a trestů</a:t>
            </a:r>
          </a:p>
          <a:p>
            <a:pPr marL="609600" indent="-609600" algn="l" eaLnBrk="1" hangingPunct="1">
              <a:spcBef>
                <a:spcPct val="50000"/>
              </a:spcBef>
              <a:buFontTx/>
              <a:buChar char="-"/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přímé a nepřímé posilování (observační učení)</a:t>
            </a:r>
          </a:p>
          <a:p>
            <a:pPr marL="609600" indent="-609600" algn="l" eaLnBrk="1" hangingPunct="1">
              <a:spcBef>
                <a:spcPct val="50000"/>
              </a:spcBef>
              <a:buFontTx/>
              <a:buChar char="-"/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principy: 	1. vymezit cílové chování</a:t>
            </a:r>
          </a:p>
          <a:p>
            <a:pPr marL="609600" indent="-609600" algn="l" eaLnBrk="1" hangingPunct="1">
              <a:spcBef>
                <a:spcPct val="50000"/>
              </a:spcBef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				2. sled malých kroků</a:t>
            </a:r>
          </a:p>
          <a:p>
            <a:pPr marL="609600" indent="-609600" algn="l" eaLnBrk="1" hangingPunct="1">
              <a:spcBef>
                <a:spcPct val="50000"/>
              </a:spcBef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				3. program zpevnění</a:t>
            </a:r>
          </a:p>
          <a:p>
            <a:pPr marL="609600" indent="-609600" algn="l" eaLnBrk="1" hangingPunct="1">
              <a:spcBef>
                <a:spcPct val="50000"/>
              </a:spcBef>
              <a:buFontTx/>
              <a:buChar char="-"/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rizika: důslednost, motivace, trvání</a:t>
            </a:r>
            <a:endParaRPr lang="cs-CZ" sz="2800" b="1" smtClean="0">
              <a:solidFill>
                <a:srgbClr val="000066"/>
              </a:solidFill>
              <a:latin typeface="Tahom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762000"/>
          </a:xfrm>
        </p:spPr>
        <p:txBody>
          <a:bodyPr/>
          <a:lstStyle/>
          <a:p>
            <a:pPr algn="l" eaLnBrk="1" hangingPunct="1"/>
            <a:r>
              <a:rPr lang="cs-CZ" sz="2800" dirty="0" smtClean="0">
                <a:solidFill>
                  <a:srgbClr val="800000"/>
                </a:solidFill>
                <a:latin typeface="Tahoma" charset="0"/>
              </a:rPr>
              <a:t/>
            </a:r>
            <a:br>
              <a:rPr lang="cs-CZ" sz="2800" dirty="0" smtClean="0">
                <a:solidFill>
                  <a:srgbClr val="800000"/>
                </a:solidFill>
                <a:latin typeface="Tahoma" charset="0"/>
              </a:rPr>
            </a:br>
            <a:r>
              <a:rPr lang="cs-CZ" b="0" dirty="0" smtClean="0">
                <a:solidFill>
                  <a:schemeClr val="tx2"/>
                </a:solidFill>
              </a:rPr>
              <a:t>Typy sociálního učení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600200"/>
            <a:ext cx="7993063" cy="4343400"/>
          </a:xfrm>
          <a:solidFill>
            <a:srgbClr val="FFFFCC"/>
          </a:solidFill>
          <a:ln>
            <a:solidFill>
              <a:srgbClr val="003366"/>
            </a:solidFill>
          </a:ln>
        </p:spPr>
        <p:txBody>
          <a:bodyPr/>
          <a:lstStyle/>
          <a:p>
            <a:pPr marL="609600" indent="-609600" algn="l" eaLnBrk="1" hangingPunct="1">
              <a:spcBef>
                <a:spcPct val="50000"/>
              </a:spcBef>
            </a:pPr>
            <a:r>
              <a:rPr lang="cs-CZ" sz="2800" b="1" smtClean="0">
                <a:solidFill>
                  <a:srgbClr val="000066"/>
                </a:solidFill>
                <a:latin typeface="Tahoma" charset="0"/>
              </a:rPr>
              <a:t>2. NÁPODOBA, IDENTIFIKACE</a:t>
            </a:r>
          </a:p>
          <a:p>
            <a:pPr marL="609600" indent="-609600" algn="l" eaLnBrk="1" hangingPunct="1">
              <a:spcBef>
                <a:spcPct val="50000"/>
              </a:spcBef>
              <a:buFontTx/>
              <a:buChar char="-"/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ztotožnění se vzorem </a:t>
            </a:r>
          </a:p>
          <a:p>
            <a:pPr marL="609600" indent="-609600" algn="l" eaLnBrk="1" hangingPunct="1">
              <a:spcBef>
                <a:spcPct val="50000"/>
              </a:spcBef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	dílčí chování versus celá osobnost</a:t>
            </a:r>
          </a:p>
          <a:p>
            <a:pPr marL="609600" indent="-609600" algn="l" eaLnBrk="1" hangingPunct="1">
              <a:spcBef>
                <a:spcPct val="50000"/>
              </a:spcBef>
              <a:buFontTx/>
              <a:buChar char="-"/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vyšší efektivita díky emocím</a:t>
            </a:r>
          </a:p>
          <a:p>
            <a:pPr marL="609600" indent="-609600" algn="l" eaLnBrk="1" hangingPunct="1">
              <a:spcBef>
                <a:spcPct val="50000"/>
              </a:spcBef>
              <a:buFontTx/>
              <a:buChar char="-"/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kombinace se zpevňováním</a:t>
            </a:r>
          </a:p>
          <a:p>
            <a:pPr marL="609600" indent="-609600" algn="l" eaLnBrk="1" hangingPunct="1">
              <a:spcBef>
                <a:spcPct val="50000"/>
              </a:spcBef>
              <a:buFontTx/>
              <a:buChar char="-"/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typy učení: závislá nápodoba, regresní nápodoba, kompenzační nápodoba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3629025"/>
          </a:xfrm>
        </p:spPr>
        <p:txBody>
          <a:bodyPr/>
          <a:lstStyle/>
          <a:p>
            <a:pPr algn="l" eaLnBrk="1" hangingPunct="1"/>
            <a:r>
              <a:rPr lang="cs-CZ" sz="3000" dirty="0" smtClean="0">
                <a:solidFill>
                  <a:schemeClr val="tx1"/>
                </a:solidFill>
                <a:latin typeface="+mn-lt"/>
              </a:rPr>
              <a:t>Příklad výzkumu:</a:t>
            </a:r>
            <a:r>
              <a:rPr lang="cs-CZ" sz="3000" b="1" dirty="0" smtClean="0">
                <a:solidFill>
                  <a:schemeClr val="tx1"/>
                </a:solidFill>
                <a:latin typeface="+mn-lt"/>
              </a:rPr>
              <a:t> Osvojování agresivního chování</a:t>
            </a:r>
            <a:br>
              <a:rPr lang="cs-CZ" sz="3000" b="1" dirty="0" smtClean="0">
                <a:solidFill>
                  <a:schemeClr val="tx1"/>
                </a:solidFill>
                <a:latin typeface="+mn-lt"/>
              </a:rPr>
            </a:br>
            <a:r>
              <a:rPr lang="cs-CZ" sz="30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cs-CZ" sz="3000" b="1" dirty="0" smtClean="0">
                <a:solidFill>
                  <a:schemeClr val="tx1"/>
                </a:solidFill>
                <a:latin typeface="+mn-lt"/>
              </a:rPr>
            </a:br>
            <a:r>
              <a:rPr lang="cs-CZ" sz="3000" dirty="0" smtClean="0">
                <a:solidFill>
                  <a:schemeClr val="tx1"/>
                </a:solidFill>
                <a:latin typeface="+mn-lt"/>
              </a:rPr>
              <a:t>Bandura – </a:t>
            </a:r>
            <a:r>
              <a:rPr lang="cs-CZ" sz="3000" dirty="0" err="1" smtClean="0">
                <a:solidFill>
                  <a:schemeClr val="tx1"/>
                </a:solidFill>
                <a:latin typeface="+mn-lt"/>
              </a:rPr>
              <a:t>Ross</a:t>
            </a:r>
            <a:r>
              <a:rPr lang="cs-CZ" sz="3000" dirty="0" smtClean="0">
                <a:solidFill>
                  <a:schemeClr val="tx1"/>
                </a:solidFill>
                <a:latin typeface="+mn-lt"/>
              </a:rPr>
              <a:t> – </a:t>
            </a:r>
            <a:r>
              <a:rPr lang="cs-CZ" sz="3000" dirty="0" err="1" smtClean="0">
                <a:solidFill>
                  <a:schemeClr val="tx1"/>
                </a:solidFill>
                <a:latin typeface="+mn-lt"/>
              </a:rPr>
              <a:t>Ross</a:t>
            </a:r>
            <a:r>
              <a:rPr lang="cs-CZ" sz="3000" dirty="0" smtClean="0">
                <a:solidFill>
                  <a:schemeClr val="tx1"/>
                </a:solidFill>
                <a:latin typeface="+mn-lt"/>
              </a:rPr>
              <a:t>, 1963</a:t>
            </a:r>
            <a:br>
              <a:rPr lang="cs-CZ" sz="3000" dirty="0" smtClean="0">
                <a:solidFill>
                  <a:schemeClr val="tx1"/>
                </a:solidFill>
                <a:latin typeface="+mn-lt"/>
              </a:rPr>
            </a:br>
            <a:r>
              <a:rPr lang="cs-CZ" sz="30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cs-CZ" sz="3000" dirty="0" smtClean="0">
                <a:solidFill>
                  <a:schemeClr val="tx1"/>
                </a:solidFill>
                <a:latin typeface="+mn-lt"/>
              </a:rPr>
            </a:br>
            <a:endParaRPr lang="cs-CZ" sz="2400" dirty="0" smtClean="0">
              <a:solidFill>
                <a:srgbClr val="000066"/>
              </a:solidFill>
              <a:latin typeface="Tahoma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3429000"/>
            <a:ext cx="8064500" cy="1366837"/>
          </a:xfrm>
          <a:solidFill>
            <a:srgbClr val="FFFFCC"/>
          </a:solidFill>
          <a:ln>
            <a:solidFill>
              <a:srgbClr val="003366"/>
            </a:solidFill>
          </a:ln>
        </p:spPr>
        <p:txBody>
          <a:bodyPr/>
          <a:lstStyle/>
          <a:p>
            <a:pPr marL="609600" indent="-609600" algn="l" eaLnBrk="1" hangingPunct="1">
              <a:lnSpc>
                <a:spcPct val="80000"/>
              </a:lnSpc>
            </a:pPr>
            <a:r>
              <a:rPr lang="cs-CZ" sz="2000" b="1" dirty="0" smtClean="0">
                <a:solidFill>
                  <a:srgbClr val="000066"/>
                </a:solidFill>
                <a:latin typeface="Tahoma" charset="0"/>
              </a:rPr>
              <a:t>NÁPODOBA, MODELOVÁNÍ</a:t>
            </a:r>
          </a:p>
          <a:p>
            <a:pPr marL="609600" indent="-609600" algn="l" eaLnBrk="1" hangingPunct="1">
              <a:lnSpc>
                <a:spcPct val="80000"/>
              </a:lnSpc>
            </a:pPr>
            <a:r>
              <a:rPr lang="cs-CZ" sz="2400" dirty="0" smtClean="0">
                <a:solidFill>
                  <a:srgbClr val="000066"/>
                </a:solidFill>
                <a:latin typeface="Tahoma" charset="0"/>
              </a:rPr>
              <a:t>      = tendence osvojovat si nové a složitější druhy chování pozorováním daného chování a jeho důsledků, a to u reálných nebo u symbolických vzorů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4067944" y="5301208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979613" y="6165304"/>
            <a:ext cx="71643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2000" dirty="0">
                <a:solidFill>
                  <a:srgbClr val="800000"/>
                </a:solidFill>
                <a:latin typeface="Tahoma" charset="0"/>
              </a:rPr>
              <a:t>reálně dochází ke kombinaci posilování a nápodoby</a:t>
            </a:r>
            <a:endParaRPr lang="cs-CZ" sz="2000" dirty="0">
              <a:solidFill>
                <a:srgbClr val="000066"/>
              </a:solidFill>
              <a:latin typeface="Tahom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838200"/>
          </a:xfrm>
        </p:spPr>
        <p:txBody>
          <a:bodyPr/>
          <a:lstStyle/>
          <a:p>
            <a:pPr eaLnBrk="1" hangingPunct="1"/>
            <a:r>
              <a:rPr lang="cs-CZ" sz="4000" b="0" dirty="0" smtClean="0">
                <a:solidFill>
                  <a:schemeClr val="tx2"/>
                </a:solidFill>
              </a:rPr>
              <a:t>Sociální role</a:t>
            </a:r>
            <a:endParaRPr lang="cs-CZ" sz="3600" b="0" dirty="0" smtClean="0">
              <a:solidFill>
                <a:schemeClr val="tx2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1412776"/>
            <a:ext cx="7489825" cy="2951162"/>
          </a:xfrm>
          <a:solidFill>
            <a:srgbClr val="FFFFCC"/>
          </a:solidFill>
          <a:ln>
            <a:solidFill>
              <a:srgbClr val="003366"/>
            </a:solidFill>
          </a:ln>
        </p:spPr>
        <p:txBody>
          <a:bodyPr/>
          <a:lstStyle/>
          <a:p>
            <a:pPr marL="609600" indent="-609600" algn="l" eaLnBrk="1" hangingPunct="1">
              <a:lnSpc>
                <a:spcPct val="90000"/>
              </a:lnSpc>
            </a:pPr>
            <a:r>
              <a:rPr lang="cs-CZ" sz="2400" b="1" dirty="0" smtClean="0">
                <a:solidFill>
                  <a:srgbClr val="000066"/>
                </a:solidFill>
                <a:latin typeface="Tahoma" charset="0"/>
              </a:rPr>
              <a:t>=  	způsoby chování </a:t>
            </a:r>
            <a:r>
              <a:rPr lang="cs-CZ" sz="2400" b="1" dirty="0" err="1" smtClean="0">
                <a:solidFill>
                  <a:srgbClr val="000066"/>
                </a:solidFill>
                <a:latin typeface="Tahoma" charset="0"/>
              </a:rPr>
              <a:t>očekáváné</a:t>
            </a:r>
            <a:r>
              <a:rPr lang="cs-CZ" sz="2400" b="1" dirty="0" smtClean="0">
                <a:solidFill>
                  <a:srgbClr val="000066"/>
                </a:solidFill>
                <a:latin typeface="Tahoma" charset="0"/>
              </a:rPr>
              <a:t> od člověka </a:t>
            </a:r>
            <a:br>
              <a:rPr lang="cs-CZ" sz="2400" b="1" dirty="0" smtClean="0">
                <a:solidFill>
                  <a:srgbClr val="000066"/>
                </a:solidFill>
                <a:latin typeface="Tahoma" charset="0"/>
              </a:rPr>
            </a:br>
            <a:r>
              <a:rPr lang="cs-CZ" sz="2400" b="1" dirty="0" smtClean="0">
                <a:solidFill>
                  <a:srgbClr val="000066"/>
                </a:solidFill>
                <a:latin typeface="Tahoma" charset="0"/>
              </a:rPr>
              <a:t>v určité sociální pozici</a:t>
            </a:r>
          </a:p>
          <a:p>
            <a:pPr marL="609600" indent="-609600" algn="l" eaLnBrk="1" hangingPunct="1">
              <a:lnSpc>
                <a:spcPct val="90000"/>
              </a:lnSpc>
            </a:pPr>
            <a:endParaRPr lang="cs-CZ" sz="2400" dirty="0" smtClean="0">
              <a:solidFill>
                <a:srgbClr val="000066"/>
              </a:solidFill>
              <a:latin typeface="Tahoma" charset="0"/>
            </a:endParaRPr>
          </a:p>
          <a:p>
            <a:pPr marL="609600" indent="-609600" algn="l" eaLnBrk="1" hangingPunct="1">
              <a:lnSpc>
                <a:spcPct val="90000"/>
              </a:lnSpc>
            </a:pPr>
            <a:r>
              <a:rPr lang="cs-CZ" sz="2400" dirty="0" smtClean="0">
                <a:solidFill>
                  <a:srgbClr val="000066"/>
                </a:solidFill>
                <a:latin typeface="Tahoma" charset="0"/>
              </a:rPr>
              <a:t>chování – reakce na vnitřní či vnější podněty</a:t>
            </a:r>
          </a:p>
          <a:p>
            <a:pPr marL="609600" indent="-609600" algn="l" eaLnBrk="1" hangingPunct="1">
              <a:lnSpc>
                <a:spcPct val="90000"/>
              </a:lnSpc>
            </a:pPr>
            <a:r>
              <a:rPr lang="cs-CZ" sz="2400" dirty="0" smtClean="0">
                <a:solidFill>
                  <a:srgbClr val="000066"/>
                </a:solidFill>
                <a:latin typeface="Tahoma" charset="0"/>
              </a:rPr>
              <a:t>způsoby chování – vzorce, pravidelnosti</a:t>
            </a:r>
          </a:p>
          <a:p>
            <a:pPr marL="609600" indent="-609600" algn="l" eaLnBrk="1" hangingPunct="1">
              <a:lnSpc>
                <a:spcPct val="90000"/>
              </a:lnSpc>
            </a:pPr>
            <a:r>
              <a:rPr lang="cs-CZ" sz="2400" dirty="0" smtClean="0">
                <a:solidFill>
                  <a:srgbClr val="000066"/>
                </a:solidFill>
                <a:latin typeface="Tahoma" charset="0"/>
              </a:rPr>
              <a:t>očekávané – důraz na okolí</a:t>
            </a:r>
          </a:p>
          <a:p>
            <a:pPr marL="609600" indent="-609600" algn="l" eaLnBrk="1" hangingPunct="1">
              <a:lnSpc>
                <a:spcPct val="90000"/>
              </a:lnSpc>
            </a:pPr>
            <a:r>
              <a:rPr lang="cs-CZ" sz="2400" dirty="0" smtClean="0">
                <a:solidFill>
                  <a:srgbClr val="000066"/>
                </a:solidFill>
                <a:latin typeface="Tahoma" charset="0"/>
              </a:rPr>
              <a:t>sociální pozice – spojovaná s vnějším znakem</a:t>
            </a:r>
            <a:r>
              <a:rPr lang="cs-CZ" sz="2400" dirty="0" smtClean="0">
                <a:solidFill>
                  <a:srgbClr val="003366"/>
                </a:solidFill>
                <a:latin typeface="Tahoma" charset="0"/>
              </a:rPr>
              <a:t> 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900113" y="5013325"/>
            <a:ext cx="79581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3000" dirty="0" smtClean="0"/>
              <a:t>.</a:t>
            </a:r>
            <a:endParaRPr lang="cs-CZ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68538" y="3573463"/>
            <a:ext cx="280828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cs-CZ" sz="2000" i="1" dirty="0">
              <a:solidFill>
                <a:srgbClr val="000066"/>
              </a:solidFill>
              <a:latin typeface="Tahoma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7380288" y="3429000"/>
            <a:ext cx="201612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cs-CZ" sz="2200" dirty="0">
              <a:solidFill>
                <a:srgbClr val="000066"/>
              </a:solidFill>
              <a:latin typeface="Tahoma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364163" y="1125538"/>
            <a:ext cx="237648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cs-CZ" sz="2200" dirty="0">
              <a:solidFill>
                <a:srgbClr val="000066"/>
              </a:solidFill>
              <a:latin typeface="Tahoma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539750" y="4797425"/>
            <a:ext cx="82311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lang="cs-CZ" sz="3000" dirty="0"/>
              <a:t>  </a:t>
            </a:r>
          </a:p>
        </p:txBody>
      </p:sp>
      <p:sp>
        <p:nvSpPr>
          <p:cNvPr id="8" name="Obdélník 7"/>
          <p:cNvSpPr/>
          <p:nvPr/>
        </p:nvSpPr>
        <p:spPr>
          <a:xfrm>
            <a:off x="2051720" y="2276872"/>
            <a:ext cx="64087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000" b="1" dirty="0" smtClean="0"/>
              <a:t>ÚKOL:</a:t>
            </a:r>
            <a:r>
              <a:rPr lang="cs-CZ" sz="3000" dirty="0" smtClean="0"/>
              <a:t> Představte si svůj dnešní den. Jaké sociální role jste zastávali? </a:t>
            </a:r>
          </a:p>
          <a:p>
            <a:r>
              <a:rPr lang="cs-CZ" sz="3000" dirty="0" smtClean="0"/>
              <a:t>Vyberte si jednu sociální roli a podrobněji ji popište</a:t>
            </a:r>
            <a:endParaRPr lang="cs-CZ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683568" y="425470"/>
            <a:ext cx="7848600" cy="6586418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4000" b="1" dirty="0">
                <a:solidFill>
                  <a:schemeClr val="tx2"/>
                </a:solidFill>
                <a:latin typeface="+mj-lt"/>
              </a:rPr>
              <a:t>Typy </a:t>
            </a:r>
            <a:r>
              <a:rPr lang="cs-CZ" sz="4000" dirty="0">
                <a:solidFill>
                  <a:schemeClr val="tx2"/>
                </a:solidFill>
                <a:latin typeface="+mj-lt"/>
              </a:rPr>
              <a:t>rolí</a:t>
            </a:r>
          </a:p>
          <a:p>
            <a:endParaRPr lang="cs-CZ" sz="3000" b="1" dirty="0"/>
          </a:p>
          <a:p>
            <a:r>
              <a:rPr lang="cs-CZ" sz="3000" dirty="0"/>
              <a:t>PŘIPSANÉ </a:t>
            </a:r>
          </a:p>
          <a:p>
            <a:r>
              <a:rPr lang="cs-CZ" sz="3000" dirty="0"/>
              <a:t>– na základě neměnných charakteristik (věk, pohlaví)</a:t>
            </a:r>
          </a:p>
          <a:p>
            <a:endParaRPr lang="cs-CZ" sz="3000" dirty="0"/>
          </a:p>
          <a:p>
            <a:r>
              <a:rPr lang="cs-CZ" sz="3000" dirty="0"/>
              <a:t>PŘIJATÉ </a:t>
            </a:r>
          </a:p>
          <a:p>
            <a:r>
              <a:rPr lang="cs-CZ" sz="3000" dirty="0"/>
              <a:t>– na základě umístění do sociálních struktur (např. povolání)</a:t>
            </a:r>
          </a:p>
          <a:p>
            <a:endParaRPr lang="cs-CZ" sz="3000" dirty="0"/>
          </a:p>
          <a:p>
            <a:r>
              <a:rPr lang="cs-CZ" sz="3000" dirty="0"/>
              <a:t>ZVOLENÉ </a:t>
            </a:r>
          </a:p>
          <a:p>
            <a:r>
              <a:rPr lang="cs-CZ" sz="3000" dirty="0"/>
              <a:t>– na základě osobní volby (např. životní styl punkera)</a:t>
            </a:r>
          </a:p>
          <a:p>
            <a:endParaRPr lang="cs-CZ" sz="2200" dirty="0">
              <a:solidFill>
                <a:srgbClr val="000066"/>
              </a:solidFill>
              <a:latin typeface="Tahom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371600"/>
            <a:ext cx="8064500" cy="4197350"/>
          </a:xfrm>
          <a:solidFill>
            <a:srgbClr val="FFFFCC"/>
          </a:solidFill>
          <a:ln>
            <a:solidFill>
              <a:srgbClr val="003366"/>
            </a:solidFill>
          </a:ln>
        </p:spPr>
        <p:txBody>
          <a:bodyPr/>
          <a:lstStyle/>
          <a:p>
            <a:pPr marL="609600" indent="-609600" algn="l" eaLnBrk="1" hangingPunct="1"/>
            <a:r>
              <a:rPr lang="cs-CZ" sz="2800" b="1" smtClean="0">
                <a:solidFill>
                  <a:srgbClr val="800000"/>
                </a:solidFill>
                <a:latin typeface="Tahoma" charset="0"/>
              </a:rPr>
              <a:t>Erwin Goffman: Paralela s divadlem</a:t>
            </a:r>
          </a:p>
          <a:p>
            <a:pPr marL="609600" indent="-609600" algn="l" eaLnBrk="1" hangingPunct="1"/>
            <a:endParaRPr lang="cs-CZ" sz="2800" b="1" smtClean="0">
              <a:solidFill>
                <a:srgbClr val="800000"/>
              </a:solidFill>
              <a:latin typeface="Tahoma" charset="0"/>
            </a:endParaRPr>
          </a:p>
          <a:p>
            <a:pPr marL="609600" indent="-609600" algn="l" eaLnBrk="1" hangingPunct="1">
              <a:spcBef>
                <a:spcPct val="60000"/>
              </a:spcBef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Život jako divadlo – jeviště x hlediště x zákulisí</a:t>
            </a:r>
          </a:p>
          <a:p>
            <a:pPr marL="609600" indent="-609600" algn="l" eaLnBrk="1" hangingPunct="1">
              <a:spcBef>
                <a:spcPct val="60000"/>
              </a:spcBef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Sociální role jako divadelní role – hra, role, part </a:t>
            </a:r>
          </a:p>
          <a:p>
            <a:pPr marL="609600" indent="-609600" algn="l" eaLnBrk="1" hangingPunct="1">
              <a:spcBef>
                <a:spcPct val="60000"/>
              </a:spcBef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Role jako maska – odkládání v zákulisí</a:t>
            </a:r>
          </a:p>
          <a:p>
            <a:pPr marL="609600" indent="-609600" algn="l" eaLnBrk="1" hangingPunct="1">
              <a:spcBef>
                <a:spcPct val="60000"/>
              </a:spcBef>
            </a:pPr>
            <a:r>
              <a:rPr lang="cs-CZ" sz="2800" smtClean="0">
                <a:solidFill>
                  <a:srgbClr val="000066"/>
                </a:solidFill>
                <a:latin typeface="Tahoma" charset="0"/>
              </a:rPr>
              <a:t>Maska x Skutečné Já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04800"/>
            <a:ext cx="8375650" cy="647700"/>
          </a:xfrm>
        </p:spPr>
        <p:txBody>
          <a:bodyPr/>
          <a:lstStyle/>
          <a:p>
            <a:pPr algn="l" eaLnBrk="1" hangingPunct="1"/>
            <a:r>
              <a:rPr lang="cs-CZ" b="0" dirty="0" smtClean="0">
                <a:solidFill>
                  <a:schemeClr val="tx2"/>
                </a:solidFill>
              </a:rPr>
              <a:t>KONFLIKT ROLÍ: Robert </a:t>
            </a:r>
            <a:r>
              <a:rPr lang="cs-CZ" b="0" dirty="0" err="1" smtClean="0">
                <a:solidFill>
                  <a:schemeClr val="tx2"/>
                </a:solidFill>
              </a:rPr>
              <a:t>Merton</a:t>
            </a:r>
            <a:endParaRPr lang="cs-CZ" b="0" dirty="0" smtClean="0">
              <a:solidFill>
                <a:schemeClr val="tx2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1412875"/>
            <a:ext cx="8064500" cy="2232025"/>
          </a:xfrm>
          <a:solidFill>
            <a:srgbClr val="FFFFCC"/>
          </a:solidFill>
          <a:ln>
            <a:solidFill>
              <a:srgbClr val="003366"/>
            </a:solidFill>
          </a:ln>
        </p:spPr>
        <p:txBody>
          <a:bodyPr/>
          <a:lstStyle/>
          <a:p>
            <a:pPr marL="609600" indent="-609600" algn="l" eaLnBrk="1" hangingPunct="1"/>
            <a:r>
              <a:rPr lang="cs-CZ" sz="2400" b="1" smtClean="0">
                <a:solidFill>
                  <a:srgbClr val="000066"/>
                </a:solidFill>
                <a:latin typeface="Tahoma" charset="0"/>
              </a:rPr>
              <a:t>INTRApersonální konflikt rolí </a:t>
            </a:r>
          </a:p>
          <a:p>
            <a:pPr marL="609600" indent="-609600" algn="l" eaLnBrk="1" hangingPunct="1"/>
            <a:r>
              <a:rPr lang="cs-CZ" sz="2400" smtClean="0">
                <a:solidFill>
                  <a:srgbClr val="000066"/>
                </a:solidFill>
                <a:latin typeface="Tahoma" charset="0"/>
              </a:rPr>
              <a:t>vnitřní střet mezi současně zastávanými rolemi</a:t>
            </a:r>
          </a:p>
          <a:p>
            <a:pPr marL="609600" indent="-609600" algn="l" eaLnBrk="1" hangingPunct="1"/>
            <a:r>
              <a:rPr lang="cs-CZ" sz="2400" smtClean="0">
                <a:solidFill>
                  <a:srgbClr val="000066"/>
                </a:solidFill>
                <a:latin typeface="Tahoma" charset="0"/>
              </a:rPr>
              <a:t>překrývání nebo protichůdnost požadavků</a:t>
            </a:r>
          </a:p>
          <a:p>
            <a:pPr marL="609600" indent="-609600" algn="l" eaLnBrk="1" hangingPunct="1"/>
            <a:r>
              <a:rPr lang="cs-CZ" sz="2400" smtClean="0">
                <a:solidFill>
                  <a:srgbClr val="000066"/>
                </a:solidFill>
                <a:latin typeface="Tahoma" charset="0"/>
              </a:rPr>
              <a:t>řešení: 	opuštění jedné role </a:t>
            </a:r>
          </a:p>
          <a:p>
            <a:pPr marL="609600" indent="-609600" algn="l" eaLnBrk="1" hangingPunct="1"/>
            <a:r>
              <a:rPr lang="cs-CZ" sz="2400" smtClean="0">
                <a:solidFill>
                  <a:srgbClr val="000066"/>
                </a:solidFill>
                <a:latin typeface="Tahoma" charset="0"/>
              </a:rPr>
              <a:t>			modifikace jedné nebo obou rolí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39750" y="4076700"/>
            <a:ext cx="8064500" cy="2232025"/>
          </a:xfrm>
          <a:prstGeom prst="rect">
            <a:avLst/>
          </a:prstGeom>
          <a:solidFill>
            <a:srgbClr val="FFFFCC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cs-CZ" sz="2400" b="1">
                <a:solidFill>
                  <a:srgbClr val="000066"/>
                </a:solidFill>
                <a:latin typeface="Tahoma" charset="0"/>
              </a:rPr>
              <a:t>INTERpersonální konflikt rolí </a:t>
            </a:r>
          </a:p>
          <a:p>
            <a:pPr marL="609600" indent="-609600">
              <a:spcBef>
                <a:spcPct val="20000"/>
              </a:spcBef>
            </a:pPr>
            <a:r>
              <a:rPr lang="cs-CZ" sz="2400">
                <a:solidFill>
                  <a:srgbClr val="000066"/>
                </a:solidFill>
                <a:latin typeface="Tahoma" charset="0"/>
              </a:rPr>
              <a:t>střet mezi lidmi v nekomplementárních rolích</a:t>
            </a:r>
          </a:p>
          <a:p>
            <a:pPr marL="609600" indent="-609600">
              <a:spcBef>
                <a:spcPct val="20000"/>
              </a:spcBef>
            </a:pPr>
            <a:r>
              <a:rPr lang="cs-CZ" sz="2400">
                <a:solidFill>
                  <a:srgbClr val="000066"/>
                </a:solidFill>
                <a:latin typeface="Tahoma" charset="0"/>
              </a:rPr>
              <a:t>neschopnost komunikace</a:t>
            </a:r>
          </a:p>
          <a:p>
            <a:pPr marL="609600" indent="-609600">
              <a:spcBef>
                <a:spcPct val="20000"/>
              </a:spcBef>
            </a:pPr>
            <a:r>
              <a:rPr lang="cs-CZ" sz="2400">
                <a:solidFill>
                  <a:srgbClr val="000066"/>
                </a:solidFill>
                <a:latin typeface="Tahoma" charset="0"/>
              </a:rPr>
              <a:t>řešení: 	přijetí komplementární role</a:t>
            </a:r>
          </a:p>
          <a:p>
            <a:pPr marL="609600" indent="-609600">
              <a:spcBef>
                <a:spcPct val="20000"/>
              </a:spcBef>
            </a:pPr>
            <a:r>
              <a:rPr lang="cs-CZ" sz="2400">
                <a:solidFill>
                  <a:srgbClr val="000066"/>
                </a:solidFill>
                <a:latin typeface="Tahoma" charset="0"/>
              </a:rPr>
              <a:t>			opuštění situace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0"/>
            <a:ext cx="7772400" cy="914400"/>
          </a:xfrm>
        </p:spPr>
        <p:txBody>
          <a:bodyPr/>
          <a:lstStyle/>
          <a:p>
            <a:pPr algn="l" eaLnBrk="1" hangingPunct="1"/>
            <a:r>
              <a:rPr lang="cs-CZ" dirty="0" smtClean="0">
                <a:solidFill>
                  <a:schemeClr val="tx2"/>
                </a:solidFill>
              </a:rPr>
              <a:t>Přístup člověka k sociální roli: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1655762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cs-CZ" dirty="0" smtClean="0"/>
              <a:t>ztotožnění s rolí, plná identifikace</a:t>
            </a:r>
          </a:p>
          <a:p>
            <a:pPr eaLnBrk="1" hangingPunct="1">
              <a:buNone/>
            </a:pPr>
            <a:r>
              <a:rPr lang="cs-CZ" dirty="0" smtClean="0"/>
              <a:t>distanc od role, bez ztotožnění</a:t>
            </a:r>
          </a:p>
          <a:p>
            <a:pPr eaLnBrk="1" hangingPunct="1">
              <a:buNone/>
            </a:pPr>
            <a:r>
              <a:rPr lang="cs-CZ" dirty="0" smtClean="0"/>
              <a:t>odmítnutí role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68313" y="2708275"/>
            <a:ext cx="822960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cs-CZ" sz="3000" b="1" dirty="0"/>
              <a:t>Modifikace sociální role: </a:t>
            </a:r>
            <a:r>
              <a:rPr lang="cs-CZ" sz="3000" dirty="0"/>
              <a:t/>
            </a:r>
            <a:br>
              <a:rPr lang="cs-CZ" sz="3000" dirty="0"/>
            </a:br>
            <a:r>
              <a:rPr lang="cs-CZ" sz="3000" dirty="0"/>
              <a:t/>
            </a:r>
            <a:br>
              <a:rPr lang="cs-CZ" sz="3000" dirty="0"/>
            </a:br>
            <a:r>
              <a:rPr lang="cs-CZ" sz="3000" dirty="0"/>
              <a:t/>
            </a:r>
            <a:br>
              <a:rPr lang="cs-CZ" sz="3000" dirty="0"/>
            </a:br>
            <a:r>
              <a:rPr lang="cs-CZ" sz="3000" dirty="0"/>
              <a:t/>
            </a:r>
            <a:br>
              <a:rPr lang="cs-CZ" sz="3000" dirty="0"/>
            </a:br>
            <a:r>
              <a:rPr lang="cs-CZ" sz="3000" dirty="0"/>
              <a:t/>
            </a:r>
            <a:br>
              <a:rPr lang="cs-CZ" sz="3000" dirty="0"/>
            </a:br>
            <a:r>
              <a:rPr lang="cs-CZ" sz="3000" dirty="0"/>
              <a:t>= individuální přizpůsobování </a:t>
            </a:r>
            <a:br>
              <a:rPr lang="cs-CZ" sz="3000" dirty="0"/>
            </a:br>
            <a:r>
              <a:rPr lang="cs-CZ" sz="3000" dirty="0"/>
              <a:t>charakteristik sociální role</a:t>
            </a:r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6588125" y="3644900"/>
            <a:ext cx="1944688" cy="1727200"/>
          </a:xfrm>
          <a:prstGeom prst="ellipse">
            <a:avLst/>
          </a:prstGeom>
          <a:solidFill>
            <a:srgbClr val="FFFFCC"/>
          </a:solidFill>
          <a:ln w="9525">
            <a:solidFill>
              <a:srgbClr val="00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7019925" y="4076700"/>
            <a:ext cx="1008063" cy="935038"/>
          </a:xfrm>
          <a:prstGeom prst="ellipse">
            <a:avLst/>
          </a:prstGeom>
          <a:solidFill>
            <a:srgbClr val="FFFF99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2700338" y="3933825"/>
            <a:ext cx="56022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cs-CZ" sz="2800" dirty="0">
                <a:solidFill>
                  <a:srgbClr val="000066"/>
                </a:solidFill>
                <a:latin typeface="Tahoma" charset="0"/>
              </a:rPr>
              <a:t> </a:t>
            </a:r>
            <a:r>
              <a:rPr lang="cs-CZ" sz="2400" i="1" dirty="0">
                <a:latin typeface="Tahoma" charset="0"/>
              </a:rPr>
              <a:t>jádrové</a:t>
            </a:r>
            <a:r>
              <a:rPr lang="cs-CZ" sz="2400" i="1" dirty="0">
                <a:solidFill>
                  <a:srgbClr val="000066"/>
                </a:solidFill>
                <a:latin typeface="Tahoma" charset="0"/>
              </a:rPr>
              <a:t> </a:t>
            </a:r>
            <a:r>
              <a:rPr lang="cs-CZ" sz="2400" i="1" dirty="0">
                <a:latin typeface="Tahoma" charset="0"/>
              </a:rPr>
              <a:t>charakteristiky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2627313" y="4508500"/>
            <a:ext cx="56022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r>
              <a:rPr lang="cs-CZ" sz="2400" i="1" dirty="0">
                <a:latin typeface="Tahoma" charset="0"/>
              </a:rPr>
              <a:t>okrajové</a:t>
            </a:r>
            <a:r>
              <a:rPr lang="cs-CZ" sz="2400" i="1" dirty="0">
                <a:solidFill>
                  <a:srgbClr val="000066"/>
                </a:solidFill>
                <a:latin typeface="Tahoma" charset="0"/>
              </a:rPr>
              <a:t> </a:t>
            </a:r>
            <a:r>
              <a:rPr lang="cs-CZ" sz="2400" i="1" dirty="0">
                <a:latin typeface="Tahoma" charset="0"/>
              </a:rPr>
              <a:t>charakteristiky</a:t>
            </a:r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 rot="1081912">
            <a:off x="6437313" y="4329113"/>
            <a:ext cx="1152525" cy="144462"/>
          </a:xfrm>
          <a:prstGeom prst="leftArrow">
            <a:avLst>
              <a:gd name="adj1" fmla="val 50000"/>
              <a:gd name="adj2" fmla="val 199451"/>
            </a:avLst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 rot="1076715">
            <a:off x="6232525" y="4835525"/>
            <a:ext cx="1081088" cy="144463"/>
          </a:xfrm>
          <a:prstGeom prst="leftArrow">
            <a:avLst>
              <a:gd name="adj1" fmla="val 50000"/>
              <a:gd name="adj2" fmla="val 187087"/>
            </a:avLst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Typy socializace</a:t>
            </a:r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Rodinná</a:t>
            </a:r>
            <a:endParaRPr lang="cs-CZ" dirty="0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 smtClean="0"/>
              <a:t>Školní</a:t>
            </a: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 l="12732" t="37252" r="49840" b="21537"/>
          <a:stretch>
            <a:fillRect/>
          </a:stretch>
        </p:blipFill>
        <p:spPr bwMode="auto">
          <a:xfrm>
            <a:off x="539552" y="3429000"/>
            <a:ext cx="372226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l="19573" t="37257" r="55485" b="18379"/>
          <a:stretch>
            <a:fillRect/>
          </a:stretch>
        </p:blipFill>
        <p:spPr bwMode="auto">
          <a:xfrm>
            <a:off x="5436096" y="3212976"/>
            <a:ext cx="252028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Rodinná socializace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1.) rozlišení já-</a:t>
            </a:r>
            <a:r>
              <a:rPr lang="cs-CZ" dirty="0" err="1" smtClean="0"/>
              <a:t>nejá</a:t>
            </a:r>
            <a:endParaRPr lang="cs-CZ" dirty="0" smtClean="0"/>
          </a:p>
          <a:p>
            <a:r>
              <a:rPr lang="cs-CZ" dirty="0" smtClean="0"/>
              <a:t>2.) </a:t>
            </a:r>
            <a:r>
              <a:rPr lang="cs-CZ" dirty="0" err="1" smtClean="0"/>
              <a:t>Oidipská</a:t>
            </a:r>
            <a:r>
              <a:rPr lang="cs-CZ" dirty="0" smtClean="0"/>
              <a:t> triangulace</a:t>
            </a:r>
          </a:p>
          <a:p>
            <a:r>
              <a:rPr lang="cs-CZ" dirty="0" smtClean="0"/>
              <a:t>3.) zákaz incestu</a:t>
            </a:r>
          </a:p>
          <a:p>
            <a:r>
              <a:rPr lang="cs-CZ" dirty="0" smtClean="0"/>
              <a:t>4.) osvojení jazyka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717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Školní socializace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Nasedá na rodinnou</a:t>
            </a:r>
          </a:p>
          <a:p>
            <a:pPr lvl="0"/>
            <a:r>
              <a:rPr lang="cs-CZ" dirty="0" smtClean="0"/>
              <a:t>Nutnost </a:t>
            </a:r>
            <a:r>
              <a:rPr lang="cs-CZ" dirty="0"/>
              <a:t>akceptovat učitele jako cizí, ale pro sebe platnou autoritu</a:t>
            </a:r>
          </a:p>
          <a:p>
            <a:pPr lvl="0"/>
            <a:r>
              <a:rPr lang="cs-CZ" dirty="0" smtClean="0"/>
              <a:t>Akceptovat </a:t>
            </a:r>
            <a:r>
              <a:rPr lang="cs-CZ" dirty="0"/>
              <a:t>diferencovaný obraz sebe</a:t>
            </a:r>
          </a:p>
          <a:p>
            <a:pPr lvl="0"/>
            <a:r>
              <a:rPr lang="cs-CZ" dirty="0" smtClean="0"/>
              <a:t>Akceptovat </a:t>
            </a:r>
            <a:r>
              <a:rPr lang="cs-CZ" dirty="0"/>
              <a:t>nadřazená, neosobní pravidla (s tím, že to nepociťuji jako újmu)</a:t>
            </a:r>
          </a:p>
          <a:p>
            <a:r>
              <a:rPr lang="cs-CZ" dirty="0" smtClean="0"/>
              <a:t>Vliv </a:t>
            </a:r>
            <a:r>
              <a:rPr lang="cs-CZ" dirty="0"/>
              <a:t>vrstevníků v sekundární socializaci</a:t>
            </a:r>
          </a:p>
        </p:txBody>
      </p:sp>
    </p:spTree>
    <p:extLst>
      <p:ext uri="{BB962C8B-B14F-4D97-AF65-F5344CB8AC3E}">
        <p14:creationId xmlns:p14="http://schemas.microsoft.com/office/powerpoint/2010/main" val="114056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Rodinná vs. školní socializace</a:t>
            </a: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7150" t="26643" r="26976" b="33393"/>
          <a:stretch>
            <a:fillRect/>
          </a:stretch>
        </p:blipFill>
        <p:spPr bwMode="auto">
          <a:xfrm>
            <a:off x="416537" y="2132856"/>
            <a:ext cx="8085899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4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Rodina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914400" y="1268760"/>
            <a:ext cx="7772400" cy="5086800"/>
          </a:xfrm>
        </p:spPr>
        <p:txBody>
          <a:bodyPr>
            <a:normAutofit/>
          </a:bodyPr>
          <a:lstStyle/>
          <a:p>
            <a:endParaRPr lang="cs-CZ" dirty="0" smtClean="0"/>
          </a:p>
          <a:p>
            <a:r>
              <a:rPr lang="cs-CZ" dirty="0" smtClean="0"/>
              <a:t>Funkční: plní své funkce – ekonomické zázemí, prostředí pro výchovu a emocionální podporu (Zeman „sociální děloha“)</a:t>
            </a:r>
          </a:p>
          <a:p>
            <a:r>
              <a:rPr lang="cs-CZ" dirty="0" smtClean="0"/>
              <a:t>Dysfunkční: </a:t>
            </a:r>
          </a:p>
          <a:p>
            <a:pPr lvl="1"/>
            <a:r>
              <a:rPr lang="cs-CZ" dirty="0" smtClean="0"/>
              <a:t>Neschopnost uspokojovat fyziologické potřeby</a:t>
            </a:r>
          </a:p>
          <a:p>
            <a:pPr lvl="1"/>
            <a:r>
              <a:rPr lang="cs-CZ" dirty="0" smtClean="0"/>
              <a:t>Neschopnost uspokojovat psychické potřeby</a:t>
            </a:r>
          </a:p>
          <a:p>
            <a:pPr lvl="1"/>
            <a:r>
              <a:rPr lang="cs-CZ" dirty="0" smtClean="0"/>
              <a:t>Ekonomické problémy</a:t>
            </a:r>
          </a:p>
          <a:p>
            <a:pPr lvl="1"/>
            <a:r>
              <a:rPr lang="cs-CZ" dirty="0" smtClean="0"/>
              <a:t>Sociální problémy: (ekonomické, sociální, politické vyloučení)</a:t>
            </a:r>
            <a:endParaRPr lang="cs-CZ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Historický vývoj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3200" dirty="0" smtClean="0"/>
              <a:t>Rodina jako sociální konstrukce, pluralita modelů</a:t>
            </a:r>
          </a:p>
          <a:p>
            <a:pPr lvl="0"/>
            <a:r>
              <a:rPr lang="cs-CZ" sz="3200" dirty="0" smtClean="0"/>
              <a:t>Antika</a:t>
            </a:r>
          </a:p>
          <a:p>
            <a:pPr lvl="0"/>
            <a:r>
              <a:rPr lang="cs-CZ" sz="3200" dirty="0" smtClean="0"/>
              <a:t>Křesťanství</a:t>
            </a:r>
          </a:p>
          <a:p>
            <a:pPr lvl="1"/>
            <a:r>
              <a:rPr lang="cs-CZ" sz="2800" dirty="0" smtClean="0"/>
              <a:t>Raný středověk</a:t>
            </a:r>
          </a:p>
          <a:p>
            <a:pPr lvl="1"/>
            <a:r>
              <a:rPr lang="cs-CZ" sz="2800" dirty="0" smtClean="0"/>
              <a:t>Vrcholný středověk</a:t>
            </a:r>
          </a:p>
          <a:p>
            <a:pPr lvl="0"/>
            <a:r>
              <a:rPr lang="cs-CZ" sz="3200" dirty="0" smtClean="0"/>
              <a:t>Osvícenství</a:t>
            </a:r>
          </a:p>
          <a:p>
            <a:pPr lvl="0"/>
            <a:r>
              <a:rPr lang="cs-CZ" sz="3200" dirty="0" smtClean="0"/>
              <a:t>20. st.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Současná rodina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cs-CZ" dirty="0" smtClean="0"/>
              <a:t>nukleární</a:t>
            </a:r>
            <a:r>
              <a:rPr lang="cs-CZ" dirty="0"/>
              <a:t>, manželská, dvougenerační, intimně vztahová, privátní industrializace </a:t>
            </a:r>
            <a:endParaRPr lang="cs-CZ" dirty="0" smtClean="0"/>
          </a:p>
          <a:p>
            <a:pPr marL="68580" indent="0">
              <a:buNone/>
            </a:pPr>
            <a:endParaRPr lang="cs-CZ" dirty="0"/>
          </a:p>
          <a:p>
            <a:r>
              <a:rPr lang="cs-CZ" dirty="0" smtClean="0"/>
              <a:t>Dříve </a:t>
            </a:r>
            <a:r>
              <a:rPr lang="cs-CZ" dirty="0"/>
              <a:t>x dnes: </a:t>
            </a:r>
          </a:p>
          <a:p>
            <a:pPr lvl="1"/>
            <a:r>
              <a:rPr lang="cs-CZ" dirty="0" smtClean="0"/>
              <a:t>zásah </a:t>
            </a:r>
            <a:r>
              <a:rPr lang="cs-CZ" dirty="0"/>
              <a:t>do kariéry – především u lidí s vyšším vzděláním </a:t>
            </a:r>
          </a:p>
          <a:p>
            <a:pPr lvl="1"/>
            <a:r>
              <a:rPr lang="cs-CZ" dirty="0" smtClean="0"/>
              <a:t>zásah </a:t>
            </a:r>
            <a:r>
              <a:rPr lang="cs-CZ" dirty="0"/>
              <a:t>do způsobu života </a:t>
            </a:r>
          </a:p>
          <a:p>
            <a:pPr lvl="1"/>
            <a:r>
              <a:rPr lang="cs-CZ" dirty="0" smtClean="0"/>
              <a:t>zásah </a:t>
            </a:r>
            <a:r>
              <a:rPr lang="cs-CZ" dirty="0"/>
              <a:t>do osobní ekonomiky </a:t>
            </a:r>
            <a:endParaRPr lang="cs-CZ" dirty="0" smtClean="0"/>
          </a:p>
          <a:p>
            <a:pPr lvl="1"/>
            <a:r>
              <a:rPr lang="cs-CZ" dirty="0" smtClean="0"/>
              <a:t>jak </a:t>
            </a:r>
            <a:r>
              <a:rPr lang="cs-CZ" dirty="0"/>
              <a:t>se s tím bude srovnávat partner/</a:t>
            </a:r>
            <a:r>
              <a:rPr lang="cs-CZ" dirty="0" err="1"/>
              <a:t>ka</a:t>
            </a:r>
            <a:r>
              <a:rPr lang="cs-CZ" dirty="0"/>
              <a:t> </a:t>
            </a:r>
          </a:p>
          <a:p>
            <a:pPr lvl="1"/>
            <a:r>
              <a:rPr lang="cs-CZ" dirty="0" smtClean="0"/>
              <a:t>znepokojující </a:t>
            </a:r>
            <a:r>
              <a:rPr lang="cs-CZ" dirty="0"/>
              <a:t>otázka „jaké bude“ </a:t>
            </a:r>
          </a:p>
          <a:p>
            <a:r>
              <a:rPr lang="cs-CZ" dirty="0" smtClean="0"/>
              <a:t>protipól</a:t>
            </a:r>
            <a:r>
              <a:rPr lang="cs-CZ" dirty="0"/>
              <a:t>: </a:t>
            </a:r>
          </a:p>
          <a:p>
            <a:pPr lvl="1"/>
            <a:r>
              <a:rPr lang="cs-CZ" dirty="0" smtClean="0"/>
              <a:t>dítě </a:t>
            </a:r>
            <a:r>
              <a:rPr lang="cs-CZ" dirty="0"/>
              <a:t>dává hlubší smysl, nový rozměr </a:t>
            </a:r>
          </a:p>
          <a:p>
            <a:pPr lvl="1"/>
            <a:r>
              <a:rPr lang="cs-CZ" dirty="0" smtClean="0"/>
              <a:t>šance </a:t>
            </a:r>
            <a:r>
              <a:rPr lang="cs-CZ" dirty="0"/>
              <a:t>pro nové vzájemné sblížení rodičů a obnovy lásky </a:t>
            </a:r>
          </a:p>
          <a:p>
            <a:pPr lvl="1"/>
            <a:r>
              <a:rPr lang="pl-PL" dirty="0" smtClean="0"/>
              <a:t>výzva </a:t>
            </a:r>
            <a:r>
              <a:rPr lang="pl-PL" dirty="0"/>
              <a:t>vydat ze sebe to nejlepší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8892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Funkce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cs-CZ" dirty="0"/>
          </a:p>
          <a:p>
            <a:endParaRPr lang="cs-CZ" dirty="0"/>
          </a:p>
          <a:p>
            <a:r>
              <a:rPr lang="cs-CZ" dirty="0" smtClean="0"/>
              <a:t>uspokojení </a:t>
            </a:r>
            <a:r>
              <a:rPr lang="cs-CZ" dirty="0"/>
              <a:t>základních primárních potřeb dítěte </a:t>
            </a:r>
          </a:p>
          <a:p>
            <a:r>
              <a:rPr lang="cs-CZ" dirty="0" smtClean="0"/>
              <a:t>uspokojení </a:t>
            </a:r>
            <a:r>
              <a:rPr lang="cs-CZ" dirty="0"/>
              <a:t>potřeby organické přináležitosti </a:t>
            </a:r>
          </a:p>
          <a:p>
            <a:r>
              <a:rPr lang="cs-CZ" dirty="0" smtClean="0"/>
              <a:t>poskytnutí </a:t>
            </a:r>
            <a:r>
              <a:rPr lang="cs-CZ" dirty="0"/>
              <a:t>akčního prostoru </a:t>
            </a:r>
          </a:p>
          <a:p>
            <a:r>
              <a:rPr lang="cs-CZ" dirty="0" smtClean="0"/>
              <a:t>uvádění </a:t>
            </a:r>
            <a:r>
              <a:rPr lang="cs-CZ" dirty="0"/>
              <a:t>do vztahu k věcem </a:t>
            </a:r>
          </a:p>
          <a:p>
            <a:r>
              <a:rPr lang="cs-CZ" dirty="0" smtClean="0"/>
              <a:t>prvopočátek </a:t>
            </a:r>
            <a:r>
              <a:rPr lang="cs-CZ" dirty="0"/>
              <a:t>prožívání sebe sama jako chlapce/dívky </a:t>
            </a:r>
          </a:p>
          <a:p>
            <a:r>
              <a:rPr lang="cs-CZ" dirty="0" smtClean="0"/>
              <a:t>dává </a:t>
            </a:r>
            <a:r>
              <a:rPr lang="cs-CZ" dirty="0"/>
              <a:t>vzory a příklady </a:t>
            </a:r>
          </a:p>
          <a:p>
            <a:r>
              <a:rPr lang="cs-CZ" dirty="0" smtClean="0"/>
              <a:t>zakládá </a:t>
            </a:r>
            <a:r>
              <a:rPr lang="cs-CZ" dirty="0"/>
              <a:t>a rozvíjí vědomí povinnosti </a:t>
            </a:r>
          </a:p>
          <a:p>
            <a:r>
              <a:rPr lang="cs-CZ" dirty="0"/>
              <a:t>p</a:t>
            </a:r>
            <a:r>
              <a:rPr lang="cs-CZ" dirty="0" smtClean="0"/>
              <a:t>říležitost </a:t>
            </a:r>
            <a:r>
              <a:rPr lang="cs-CZ" dirty="0"/>
              <a:t>vejít do mezigeneračních vztahů </a:t>
            </a:r>
          </a:p>
          <a:p>
            <a:r>
              <a:rPr lang="cs-CZ" dirty="0" smtClean="0"/>
              <a:t>navozuje </a:t>
            </a:r>
            <a:r>
              <a:rPr lang="cs-CZ" dirty="0"/>
              <a:t>v dítěti představu po širším okolí </a:t>
            </a:r>
          </a:p>
          <a:p>
            <a:r>
              <a:rPr lang="cs-CZ" dirty="0" smtClean="0"/>
              <a:t>bezpečné </a:t>
            </a:r>
            <a:r>
              <a:rPr lang="cs-CZ" dirty="0"/>
              <a:t>prostředí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4776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Problematická rodina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4400" y="1196752"/>
            <a:ext cx="7772400" cy="5400600"/>
          </a:xfrm>
        </p:spPr>
        <p:txBody>
          <a:bodyPr>
            <a:normAutofit fontScale="62500" lnSpcReduction="20000"/>
          </a:bodyPr>
          <a:lstStyle/>
          <a:p>
            <a:pPr marL="68580" indent="0">
              <a:buNone/>
            </a:pPr>
            <a:endParaRPr lang="cs-CZ" dirty="0"/>
          </a:p>
          <a:p>
            <a:r>
              <a:rPr lang="cs-CZ" sz="4800" dirty="0"/>
              <a:t>nezralá rodina </a:t>
            </a:r>
          </a:p>
          <a:p>
            <a:pPr lvl="1"/>
            <a:r>
              <a:rPr lang="cs-CZ" sz="4800" dirty="0"/>
              <a:t>zaměření, životních hodnot </a:t>
            </a:r>
          </a:p>
          <a:p>
            <a:pPr lvl="1"/>
            <a:r>
              <a:rPr lang="cs-CZ" sz="4800" dirty="0"/>
              <a:t>zkušeností </a:t>
            </a:r>
          </a:p>
          <a:p>
            <a:pPr lvl="1"/>
            <a:r>
              <a:rPr lang="cs-CZ" sz="4800" dirty="0"/>
              <a:t>Cit. problémy</a:t>
            </a:r>
          </a:p>
          <a:p>
            <a:pPr lvl="1"/>
            <a:r>
              <a:rPr lang="cs-CZ" sz="4800" dirty="0"/>
              <a:t>problémy sociální a ekonomické </a:t>
            </a:r>
          </a:p>
          <a:p>
            <a:r>
              <a:rPr lang="cs-CZ" sz="4800" dirty="0"/>
              <a:t>přetížená rodina </a:t>
            </a:r>
          </a:p>
          <a:p>
            <a:pPr lvl="1"/>
            <a:r>
              <a:rPr lang="cs-CZ" sz="4800" dirty="0"/>
              <a:t>konflikty </a:t>
            </a:r>
          </a:p>
          <a:p>
            <a:pPr lvl="1"/>
            <a:r>
              <a:rPr lang="cs-CZ" sz="4800" dirty="0"/>
              <a:t>narozením dalšího dítěte </a:t>
            </a:r>
          </a:p>
          <a:p>
            <a:pPr lvl="1"/>
            <a:r>
              <a:rPr lang="cs-CZ" sz="4800" dirty="0"/>
              <a:t>nemocí v rodině </a:t>
            </a:r>
          </a:p>
          <a:p>
            <a:pPr lvl="1"/>
            <a:r>
              <a:rPr lang="cs-CZ" sz="4800" dirty="0"/>
              <a:t>citovým strádáním </a:t>
            </a:r>
          </a:p>
          <a:p>
            <a:r>
              <a:rPr lang="cs-CZ" sz="4800" dirty="0"/>
              <a:t>ambiciózní rodina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6351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4400" y="764704"/>
            <a:ext cx="7772400" cy="5590856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sz="3200" dirty="0"/>
              <a:t>perfekcionistická rodina </a:t>
            </a:r>
          </a:p>
          <a:p>
            <a:r>
              <a:rPr lang="cs-CZ" sz="3200" dirty="0"/>
              <a:t>autoritářská rodina </a:t>
            </a:r>
          </a:p>
          <a:p>
            <a:r>
              <a:rPr lang="cs-CZ" dirty="0" smtClean="0"/>
              <a:t>rozmazlující </a:t>
            </a:r>
            <a:r>
              <a:rPr lang="cs-CZ" dirty="0"/>
              <a:t>rodina </a:t>
            </a:r>
          </a:p>
          <a:p>
            <a:pPr lvl="1"/>
            <a:r>
              <a:rPr lang="cs-CZ" dirty="0" smtClean="0"/>
              <a:t>protekcionismus </a:t>
            </a:r>
            <a:r>
              <a:rPr lang="cs-CZ" dirty="0"/>
              <a:t>útočný </a:t>
            </a:r>
          </a:p>
          <a:p>
            <a:pPr lvl="1"/>
            <a:r>
              <a:rPr lang="cs-CZ" dirty="0" smtClean="0"/>
              <a:t>protekcionismus </a:t>
            </a:r>
            <a:r>
              <a:rPr lang="cs-CZ" dirty="0" err="1"/>
              <a:t>soucítící</a:t>
            </a:r>
            <a:r>
              <a:rPr lang="cs-CZ" dirty="0"/>
              <a:t> </a:t>
            </a:r>
          </a:p>
          <a:p>
            <a:pPr lvl="1"/>
            <a:r>
              <a:rPr lang="cs-CZ" dirty="0" smtClean="0"/>
              <a:t>protekcionalismus </a:t>
            </a:r>
            <a:r>
              <a:rPr lang="cs-CZ" dirty="0"/>
              <a:t>služebný </a:t>
            </a:r>
          </a:p>
          <a:p>
            <a:r>
              <a:rPr lang="cs-CZ" dirty="0" smtClean="0"/>
              <a:t>rodina </a:t>
            </a:r>
            <a:r>
              <a:rPr lang="cs-CZ" dirty="0"/>
              <a:t>nadměrně liberální </a:t>
            </a:r>
          </a:p>
          <a:p>
            <a:r>
              <a:rPr lang="cs-CZ" dirty="0" smtClean="0"/>
              <a:t>odkládající </a:t>
            </a:r>
            <a:r>
              <a:rPr lang="cs-CZ" dirty="0"/>
              <a:t>rodina </a:t>
            </a:r>
          </a:p>
          <a:p>
            <a:r>
              <a:rPr lang="cs-CZ" dirty="0" smtClean="0"/>
              <a:t>disociovaná </a:t>
            </a:r>
            <a:r>
              <a:rPr lang="cs-CZ" dirty="0"/>
              <a:t>rodina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0287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Výchovné styly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= koncepce výchovných postupů</a:t>
            </a:r>
          </a:p>
          <a:p>
            <a:pPr lvl="0"/>
            <a:r>
              <a:rPr lang="cs-CZ" dirty="0" smtClean="0"/>
              <a:t>Autokratický</a:t>
            </a:r>
          </a:p>
          <a:p>
            <a:pPr lvl="1"/>
            <a:r>
              <a:rPr lang="cs-CZ" dirty="0" smtClean="0"/>
              <a:t>Bezpodmínečná poslušnost, uposlechnutí autority bez diskuze</a:t>
            </a:r>
          </a:p>
          <a:p>
            <a:pPr lvl="0"/>
            <a:r>
              <a:rPr lang="cs-CZ" dirty="0" smtClean="0"/>
              <a:t>Liberální</a:t>
            </a:r>
          </a:p>
          <a:p>
            <a:pPr lvl="1"/>
            <a:r>
              <a:rPr lang="cs-CZ" dirty="0" smtClean="0"/>
              <a:t>Volnost bez omezování vlastní aktivity dítěte</a:t>
            </a:r>
          </a:p>
          <a:p>
            <a:pPr lvl="0"/>
            <a:r>
              <a:rPr lang="cs-CZ" dirty="0" smtClean="0"/>
              <a:t>Demokratický</a:t>
            </a:r>
          </a:p>
          <a:p>
            <a:pPr lvl="1"/>
            <a:r>
              <a:rPr lang="cs-CZ" dirty="0" smtClean="0"/>
              <a:t>Respekt dítěte, ale i odpovědnost svých činů vůči druhým, rodiče jako spolupracující zkušenější partneři</a:t>
            </a:r>
            <a:endParaRPr lang="cs-CZ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Výchovné styly (Mareš, Čáp)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Autokratický</a:t>
            </a:r>
          </a:p>
          <a:p>
            <a:pPr lvl="1"/>
            <a:r>
              <a:rPr lang="cs-CZ" dirty="0" smtClean="0"/>
              <a:t>rodič rozkazuje, zakazuje; mnoho mluví; vyčítá, vyhrožuje; zajímá se pouze o výkon a kázeň</a:t>
            </a:r>
          </a:p>
          <a:p>
            <a:r>
              <a:rPr lang="cs-CZ" dirty="0" smtClean="0"/>
              <a:t>L</a:t>
            </a:r>
            <a:r>
              <a:rPr lang="pt-BR" dirty="0" smtClean="0"/>
              <a:t>iberální styl s nezájmem o dítě</a:t>
            </a:r>
            <a:endParaRPr lang="cs-CZ" dirty="0" smtClean="0"/>
          </a:p>
          <a:p>
            <a:pPr lvl="1"/>
            <a:r>
              <a:rPr lang="cs-CZ" dirty="0" smtClean="0"/>
              <a:t>nízké požadavky na výkon a kázeň, nedostatečná kontrola; nejisté a lhostejné chování </a:t>
            </a:r>
          </a:p>
          <a:p>
            <a:r>
              <a:rPr lang="cs-CZ" dirty="0" smtClean="0"/>
              <a:t>Rozporný autokraticko-liberální styl</a:t>
            </a:r>
          </a:p>
          <a:p>
            <a:pPr lvl="1"/>
            <a:r>
              <a:rPr lang="cs-CZ" dirty="0" smtClean="0"/>
              <a:t>prolínání, střídání dvou předchozích stylů</a:t>
            </a:r>
          </a:p>
          <a:p>
            <a:r>
              <a:rPr lang="cs-CZ" dirty="0" smtClean="0"/>
              <a:t>Laskavý liberální styl</a:t>
            </a:r>
          </a:p>
          <a:p>
            <a:pPr lvl="1"/>
            <a:r>
              <a:rPr lang="cs-CZ" dirty="0" smtClean="0"/>
              <a:t>sympatie žákům, porozumění, omlouvá však nedostatky; v krajních případech působí jako litující faktor</a:t>
            </a:r>
          </a:p>
          <a:p>
            <a:r>
              <a:rPr lang="cs-CZ" dirty="0" smtClean="0"/>
              <a:t>Integrační </a:t>
            </a:r>
          </a:p>
          <a:p>
            <a:pPr lvl="1"/>
            <a:r>
              <a:rPr lang="cs-CZ" dirty="0" smtClean="0"/>
              <a:t>klidné, neagresivní chování, bez nervozity; projevuje důvěru; klade přiměřené, požadavky; podporuje samostatnost a iniciativu; působí příkladem lidského vztahu a komunikace respektující druhou osobnost; nepřikazuje, pokládá vhodné podněty; považován za nejvhodnější</a:t>
            </a:r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Oblast školního působení v rodině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Instrumentální</a:t>
            </a:r>
          </a:p>
          <a:p>
            <a:pPr lvl="1"/>
            <a:r>
              <a:rPr lang="cs-CZ" dirty="0" smtClean="0"/>
              <a:t>znalosti a dovednosti</a:t>
            </a:r>
          </a:p>
          <a:p>
            <a:pPr lvl="1"/>
            <a:r>
              <a:rPr lang="cs-CZ" dirty="0" smtClean="0"/>
              <a:t>připadá škole</a:t>
            </a:r>
          </a:p>
          <a:p>
            <a:pPr lvl="0"/>
            <a:r>
              <a:rPr lang="cs-CZ" dirty="0" smtClean="0"/>
              <a:t>Morální</a:t>
            </a:r>
          </a:p>
          <a:p>
            <a:pPr lvl="1"/>
            <a:r>
              <a:rPr lang="cs-CZ" dirty="0" smtClean="0"/>
              <a:t>rozvoj osobnosti, pravidla a autorita</a:t>
            </a:r>
          </a:p>
          <a:p>
            <a:pPr lvl="1"/>
            <a:r>
              <a:rPr lang="cs-CZ" dirty="0" smtClean="0"/>
              <a:t>téměř výhradně rodina</a:t>
            </a:r>
          </a:p>
          <a:p>
            <a:pPr lvl="0"/>
            <a:r>
              <a:rPr lang="cs-CZ" dirty="0" smtClean="0"/>
              <a:t>Praktická</a:t>
            </a:r>
          </a:p>
          <a:p>
            <a:pPr lvl="1"/>
            <a:r>
              <a:rPr lang="cs-CZ" dirty="0" smtClean="0"/>
              <a:t>návyky pro orientaci mimo školu</a:t>
            </a:r>
          </a:p>
          <a:p>
            <a:pPr lvl="1"/>
            <a:r>
              <a:rPr lang="cs-CZ" dirty="0" smtClean="0"/>
              <a:t>rodina i škola</a:t>
            </a:r>
            <a:endParaRPr lang="cs-CZ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Vývoj </a:t>
            </a:r>
            <a:r>
              <a:rPr lang="cs-CZ" dirty="0" err="1" smtClean="0"/>
              <a:t>diskurzu</a:t>
            </a:r>
            <a:r>
              <a:rPr lang="cs-CZ" dirty="0" smtClean="0"/>
              <a:t> rodiny a školy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Separace</a:t>
            </a:r>
          </a:p>
          <a:p>
            <a:pPr lvl="1"/>
            <a:r>
              <a:rPr lang="cs-CZ" dirty="0" smtClean="0"/>
              <a:t>jasná hierarchie ve prospěch školy, minimální kontakt a vždy pouze jednosměrný (70.léta)</a:t>
            </a:r>
          </a:p>
          <a:p>
            <a:pPr lvl="0"/>
            <a:r>
              <a:rPr lang="cs-CZ" dirty="0" smtClean="0"/>
              <a:t>Sladěné působení</a:t>
            </a:r>
          </a:p>
          <a:p>
            <a:pPr lvl="1"/>
            <a:r>
              <a:rPr lang="cs-CZ" dirty="0" smtClean="0"/>
              <a:t>hierarchie ve prospěch školy, kontakt spíše jednosměrný, možnost zapojení aktivních rodičů, zřízení SRPŠ (80. léta)</a:t>
            </a:r>
          </a:p>
          <a:p>
            <a:pPr lvl="0"/>
            <a:r>
              <a:rPr lang="cs-CZ" dirty="0" smtClean="0"/>
              <a:t>Spolupráce</a:t>
            </a:r>
          </a:p>
          <a:p>
            <a:pPr lvl="1"/>
            <a:r>
              <a:rPr lang="cs-CZ" dirty="0" smtClean="0"/>
              <a:t>omezování hierarchie (partnerství), kontakt obousměrný, zapojení rodičů je povinnost</a:t>
            </a:r>
          </a:p>
          <a:p>
            <a:pPr lvl="0"/>
            <a:r>
              <a:rPr lang="cs-CZ" dirty="0" smtClean="0"/>
              <a:t>→ ideál je partnerství a spolupráce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Vývoj </a:t>
            </a:r>
            <a:r>
              <a:rPr lang="cs-CZ" dirty="0" err="1" smtClean="0"/>
              <a:t>diskurzu</a:t>
            </a:r>
            <a:r>
              <a:rPr lang="cs-CZ" dirty="0" smtClean="0"/>
              <a:t> II.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De Singly: asymetrie (nadřazenost) školy:</a:t>
            </a:r>
          </a:p>
          <a:p>
            <a:pPr lvl="1"/>
            <a:r>
              <a:rPr lang="cs-CZ" sz="2800" dirty="0" smtClean="0"/>
              <a:t>škola jako nositelka oficiální kultury</a:t>
            </a:r>
          </a:p>
          <a:p>
            <a:pPr lvl="1"/>
            <a:r>
              <a:rPr lang="cs-CZ" sz="2800" dirty="0" smtClean="0"/>
              <a:t>poskytuje znalosti a dovednosti</a:t>
            </a:r>
          </a:p>
          <a:p>
            <a:pPr lvl="1"/>
            <a:r>
              <a:rPr lang="cs-CZ" sz="2800" dirty="0" smtClean="0"/>
              <a:t>má formální osvědčení </a:t>
            </a:r>
          </a:p>
          <a:p>
            <a:pPr lvl="1"/>
            <a:r>
              <a:rPr lang="cs-CZ" sz="2800" dirty="0" smtClean="0"/>
              <a:t>kontrola školy nad rodinou </a:t>
            </a:r>
          </a:p>
          <a:p>
            <a:pPr lvl="1"/>
            <a:r>
              <a:rPr lang="cs-CZ" sz="2800" dirty="0" smtClean="0"/>
              <a:t>budování rodinné identity </a:t>
            </a:r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Čím rodina ovlivňuje dítě?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Sociekonomický</a:t>
            </a:r>
            <a:r>
              <a:rPr lang="cs-CZ" dirty="0" smtClean="0"/>
              <a:t> </a:t>
            </a:r>
            <a:r>
              <a:rPr lang="cs-CZ" dirty="0"/>
              <a:t>status - sociální vrstva (třída), ke které jedince přináleží, na </a:t>
            </a:r>
            <a:r>
              <a:rPr lang="cs-CZ" dirty="0" smtClean="0"/>
              <a:t>základě:</a:t>
            </a:r>
          </a:p>
          <a:p>
            <a:pPr lvl="1"/>
            <a:r>
              <a:rPr lang="cs-CZ" dirty="0" smtClean="0"/>
              <a:t>prestiže </a:t>
            </a:r>
            <a:r>
              <a:rPr lang="cs-CZ" dirty="0"/>
              <a:t>svého povolání, </a:t>
            </a:r>
          </a:p>
          <a:p>
            <a:pPr lvl="1"/>
            <a:r>
              <a:rPr lang="cs-CZ" dirty="0" smtClean="0"/>
              <a:t>příjmu/bohatství</a:t>
            </a:r>
            <a:r>
              <a:rPr lang="cs-CZ" dirty="0"/>
              <a:t>, </a:t>
            </a:r>
          </a:p>
          <a:p>
            <a:pPr lvl="1"/>
            <a:r>
              <a:rPr lang="cs-CZ" dirty="0" smtClean="0"/>
              <a:t>vzdělání </a:t>
            </a:r>
          </a:p>
          <a:p>
            <a:pPr marL="454914" lvl="1" indent="0">
              <a:buNone/>
            </a:pPr>
            <a:endParaRPr lang="cs-CZ" dirty="0"/>
          </a:p>
          <a:p>
            <a:r>
              <a:rPr lang="cs-CZ" dirty="0" smtClean="0"/>
              <a:t>v </a:t>
            </a:r>
            <a:r>
              <a:rPr lang="cs-CZ" dirty="0"/>
              <a:t>ČR je mnohem vyšší korelace mezi školní úspěšností a vzdělanostní úrovní </a:t>
            </a:r>
            <a:r>
              <a:rPr lang="cs-CZ" dirty="0" smtClean="0"/>
              <a:t>rodičů! 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83610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Tři hlavní linie teorií </a:t>
            </a:r>
            <a:r>
              <a:rPr lang="cs-CZ" b="1" dirty="0" err="1" smtClean="0"/>
              <a:t>sociokulturního</a:t>
            </a:r>
            <a:r>
              <a:rPr lang="cs-CZ" b="1" dirty="0" smtClean="0"/>
              <a:t> znevýhodnění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Handicap</a:t>
            </a:r>
          </a:p>
          <a:p>
            <a:r>
              <a:rPr lang="cs-CZ" dirty="0" smtClean="0"/>
              <a:t>Příčiny školní neúspěšnosti:</a:t>
            </a:r>
          </a:p>
          <a:p>
            <a:pPr lvl="1"/>
            <a:r>
              <a:rPr lang="cs-CZ" sz="2400" dirty="0" smtClean="0"/>
              <a:t>snížené rozumové schopnosti</a:t>
            </a:r>
          </a:p>
          <a:p>
            <a:pPr lvl="1"/>
            <a:r>
              <a:rPr lang="cs-CZ" sz="2400" dirty="0" smtClean="0"/>
              <a:t>zdravotní postižení, smyslové nebo tělesné</a:t>
            </a:r>
          </a:p>
          <a:p>
            <a:pPr lvl="1"/>
            <a:r>
              <a:rPr lang="cs-CZ" sz="2400" dirty="0" smtClean="0"/>
              <a:t>nedostatečné volní vlastnosti</a:t>
            </a:r>
          </a:p>
          <a:p>
            <a:pPr lvl="1"/>
            <a:r>
              <a:rPr lang="cs-CZ" sz="2400" dirty="0" smtClean="0"/>
              <a:t>nesoulad mezi rodinným zázemím a požadavky školy → teorie </a:t>
            </a:r>
            <a:r>
              <a:rPr lang="cs-CZ" sz="2400" dirty="0" err="1" smtClean="0"/>
              <a:t>sociokulturního</a:t>
            </a:r>
            <a:r>
              <a:rPr lang="cs-CZ" sz="2400" dirty="0" smtClean="0"/>
              <a:t> </a:t>
            </a:r>
            <a:r>
              <a:rPr lang="cs-CZ" sz="2400" dirty="0" err="1" smtClean="0"/>
              <a:t>handicepu</a:t>
            </a:r>
            <a:endParaRPr lang="cs-CZ" sz="2400" dirty="0" smtClean="0"/>
          </a:p>
          <a:p>
            <a:r>
              <a:rPr lang="cs-CZ" sz="2800" dirty="0" smtClean="0"/>
              <a:t>3 linie:</a:t>
            </a:r>
          </a:p>
          <a:p>
            <a:pPr lvl="1"/>
            <a:r>
              <a:rPr lang="cs-CZ" sz="2800" dirty="0" smtClean="0"/>
              <a:t>1. školní selhání jako nedostatek rodiny</a:t>
            </a:r>
          </a:p>
          <a:p>
            <a:pPr lvl="1"/>
            <a:r>
              <a:rPr lang="cs-CZ" sz="2800" dirty="0" smtClean="0"/>
              <a:t>2. školní selhání jako důsledek kulturního konfliktu</a:t>
            </a:r>
          </a:p>
          <a:p>
            <a:pPr lvl="1"/>
            <a:r>
              <a:rPr lang="cs-CZ" sz="2800" dirty="0" smtClean="0"/>
              <a:t>3. školní selhání jako důsledek selhání školy</a:t>
            </a:r>
          </a:p>
          <a:p>
            <a:pPr lvl="1"/>
            <a:endParaRPr lang="cs-CZ" sz="2400" dirty="0" smtClean="0"/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Rodinná a školní socializace</a:t>
            </a:r>
            <a:endParaRPr lang="cs-CZ" dirty="0"/>
          </a:p>
        </p:txBody>
      </p:sp>
      <p:sp>
        <p:nvSpPr>
          <p:cNvPr id="4" name="Šipka doprava 3"/>
          <p:cNvSpPr/>
          <p:nvPr/>
        </p:nvSpPr>
        <p:spPr>
          <a:xfrm>
            <a:off x="1763688" y="4293096"/>
            <a:ext cx="2664296" cy="432048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3779912" y="3348281"/>
            <a:ext cx="2736304" cy="432048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" indent="0">
              <a:buNone/>
            </a:pPr>
            <a:endParaRPr lang="cs-CZ" dirty="0">
              <a:noFill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771800" y="472514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/>
              <a:t>RS</a:t>
            </a:r>
            <a:endParaRPr lang="cs-CZ" sz="32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4800600" y="2763506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/>
              <a:t>ŠS</a:t>
            </a:r>
            <a:endParaRPr lang="cs-CZ" sz="3200" dirty="0"/>
          </a:p>
        </p:txBody>
      </p:sp>
      <p:sp>
        <p:nvSpPr>
          <p:cNvPr id="8" name="Ovál 7"/>
          <p:cNvSpPr/>
          <p:nvPr/>
        </p:nvSpPr>
        <p:spPr>
          <a:xfrm>
            <a:off x="3491880" y="2348880"/>
            <a:ext cx="1152128" cy="3312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2246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Teorie sociokulturního handicapu</a:t>
            </a:r>
            <a:endParaRPr lang="cs-CZ" dirty="0"/>
          </a:p>
        </p:txBody>
      </p:sp>
      <p:sp>
        <p:nvSpPr>
          <p:cNvPr id="4" name="Šipka doprava 3"/>
          <p:cNvSpPr/>
          <p:nvPr/>
        </p:nvSpPr>
        <p:spPr>
          <a:xfrm>
            <a:off x="1763688" y="4293096"/>
            <a:ext cx="2664296" cy="432048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2771800" y="472514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/>
              <a:t>RS</a:t>
            </a:r>
            <a:endParaRPr lang="cs-CZ" sz="32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5796136" y="30203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/>
              <a:t>ŠS</a:t>
            </a:r>
            <a:endParaRPr lang="cs-CZ" sz="3200" dirty="0"/>
          </a:p>
        </p:txBody>
      </p:sp>
      <p:sp>
        <p:nvSpPr>
          <p:cNvPr id="7" name="Ovál 6"/>
          <p:cNvSpPr/>
          <p:nvPr/>
        </p:nvSpPr>
        <p:spPr>
          <a:xfrm>
            <a:off x="4049897" y="2348880"/>
            <a:ext cx="1152128" cy="3312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prava 9"/>
          <p:cNvSpPr/>
          <p:nvPr/>
        </p:nvSpPr>
        <p:spPr>
          <a:xfrm>
            <a:off x="4800600" y="3573016"/>
            <a:ext cx="2664296" cy="432048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9276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smtClean="0"/>
              <a:t>1. </a:t>
            </a:r>
            <a:r>
              <a:rPr lang="cs-CZ" sz="3200" b="1" dirty="0" smtClean="0"/>
              <a:t>Školní selhání jako nedostatek rodiny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sz="3200" dirty="0" smtClean="0"/>
              <a:t> </a:t>
            </a:r>
            <a:r>
              <a:rPr lang="cs-CZ" sz="3200" dirty="0" err="1" smtClean="0"/>
              <a:t>Kohn</a:t>
            </a:r>
            <a:endParaRPr lang="cs-CZ" sz="3200" dirty="0" smtClean="0"/>
          </a:p>
          <a:p>
            <a:pPr lvl="1"/>
            <a:r>
              <a:rPr lang="cs-CZ" sz="2800" dirty="0" smtClean="0"/>
              <a:t>Vyšší sociální vrstvy</a:t>
            </a:r>
          </a:p>
          <a:p>
            <a:pPr lvl="1"/>
            <a:r>
              <a:rPr lang="cs-CZ" sz="2800" dirty="0" smtClean="0"/>
              <a:t>Nižší </a:t>
            </a:r>
            <a:r>
              <a:rPr lang="cs-CZ" sz="2800" dirty="0" err="1" smtClean="0"/>
              <a:t>soc</a:t>
            </a:r>
            <a:r>
              <a:rPr lang="cs-CZ" sz="2800" dirty="0" smtClean="0"/>
              <a:t>. vrstvy</a:t>
            </a:r>
          </a:p>
          <a:p>
            <a:pPr lvl="0"/>
            <a:r>
              <a:rPr lang="cs-CZ" sz="3200" dirty="0" err="1" smtClean="0"/>
              <a:t>Bernstein</a:t>
            </a:r>
            <a:r>
              <a:rPr lang="cs-CZ" sz="3200" dirty="0" smtClean="0"/>
              <a:t> – jazykový kód</a:t>
            </a:r>
          </a:p>
          <a:p>
            <a:pPr lvl="1"/>
            <a:r>
              <a:rPr lang="cs-CZ" sz="2800" dirty="0" smtClean="0"/>
              <a:t>Laborovaný</a:t>
            </a:r>
          </a:p>
          <a:p>
            <a:pPr lvl="1"/>
            <a:r>
              <a:rPr lang="cs-CZ" sz="2800" dirty="0" smtClean="0"/>
              <a:t>Chudý</a:t>
            </a:r>
          </a:p>
          <a:p>
            <a:pPr lvl="0"/>
            <a:r>
              <a:rPr lang="cs-CZ" sz="3200" dirty="0" err="1" smtClean="0"/>
              <a:t>Bourdieu</a:t>
            </a:r>
            <a:endParaRPr lang="cs-CZ" sz="3200" dirty="0" smtClean="0"/>
          </a:p>
          <a:p>
            <a:pPr lvl="1"/>
            <a:r>
              <a:rPr lang="cs-CZ" sz="2800" dirty="0" smtClean="0"/>
              <a:t>Ekonomický kapitál – </a:t>
            </a:r>
            <a:r>
              <a:rPr lang="cs-CZ" sz="2400" dirty="0" err="1" smtClean="0"/>
              <a:t>eko</a:t>
            </a:r>
            <a:r>
              <a:rPr lang="cs-CZ" sz="2400" dirty="0" smtClean="0"/>
              <a:t> zdroje</a:t>
            </a:r>
          </a:p>
          <a:p>
            <a:pPr lvl="1"/>
            <a:r>
              <a:rPr lang="cs-CZ" sz="2800" dirty="0" smtClean="0"/>
              <a:t>Sociální kapitál - </a:t>
            </a:r>
            <a:r>
              <a:rPr lang="cs-CZ" sz="2400" dirty="0" smtClean="0"/>
              <a:t>prostředky založené na členství skupiny, vztazích, sítích vlivu a podpoře</a:t>
            </a:r>
            <a:endParaRPr lang="cs-CZ" sz="2800" dirty="0" smtClean="0"/>
          </a:p>
          <a:p>
            <a:pPr lvl="1"/>
            <a:r>
              <a:rPr lang="cs-CZ" sz="2800" dirty="0" smtClean="0"/>
              <a:t>Kulturní kapitál – </a:t>
            </a:r>
            <a:r>
              <a:rPr lang="cs-CZ" sz="2400" dirty="0" smtClean="0"/>
              <a:t>formy znalostí, dovedností, vzdělání a výhod; škola předpokládá distinkci formy a obsahu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smtClean="0"/>
              <a:t>2.Školní selhání jako důsledek kulturního konfliktu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 smtClean="0"/>
              <a:t>škola a rodina jsou na sobě nezávislé, odlišné, ale stejně oprávněné kultury</a:t>
            </a:r>
          </a:p>
          <a:p>
            <a:r>
              <a:rPr lang="cs-CZ" dirty="0" smtClean="0"/>
              <a:t>člověk je ve svém přirozeném prostředí kompetentní, v novém prostředí je třeba umožnit využití těchto kompetencí </a:t>
            </a:r>
            <a:r>
              <a:rPr lang="cs-CZ" dirty="0" smtClean="0">
                <a:latin typeface="Calibri"/>
                <a:cs typeface="Calibri"/>
              </a:rPr>
              <a:t>→ jiný základ kompetencí</a:t>
            </a:r>
          </a:p>
          <a:p>
            <a:pPr marL="411480" lvl="1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</a:pPr>
            <a:r>
              <a:rPr lang="cs-CZ" sz="2800" dirty="0" smtClean="0"/>
              <a:t>příčina školní neúspěšnosti - dítě má osvojené menší penzum kompetencí</a:t>
            </a:r>
          </a:p>
          <a:p>
            <a:pPr marL="411480" lvl="1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</a:pPr>
            <a:r>
              <a:rPr lang="cs-CZ" sz="2800" dirty="0" smtClean="0"/>
              <a:t>školní neúspěšnost je důsledkem konfliktu kultury rodiny s kulturou školy (</a:t>
            </a:r>
          </a:p>
          <a:p>
            <a:endParaRPr lang="cs-CZ" i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smtClean="0"/>
              <a:t>3.Školní selhání jako důsledek selhání školy</a:t>
            </a:r>
            <a:br>
              <a:rPr lang="cs-CZ" sz="3200" dirty="0" smtClean="0"/>
            </a:b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škola má profesionály, má mocnější mechanismy</a:t>
            </a:r>
          </a:p>
          <a:p>
            <a:r>
              <a:rPr lang="cs-CZ" dirty="0" smtClean="0"/>
              <a:t>přetrvává tradiční pojetí školy jako kulturního doplňku rodinné socializace – dnes nefunkční (heterogenita populace, poznání se buduje </a:t>
            </a:r>
            <a:r>
              <a:rPr lang="cs-CZ" dirty="0" smtClean="0">
                <a:latin typeface="Calibri"/>
                <a:cs typeface="Calibri"/>
              </a:rPr>
              <a:t>→ nelze stavět na poznatcích dítěte získaných v rodině)</a:t>
            </a:r>
          </a:p>
          <a:p>
            <a:r>
              <a:rPr lang="cs-CZ" dirty="0" smtClean="0">
                <a:latin typeface="Calibri"/>
                <a:cs typeface="Calibri"/>
              </a:rPr>
              <a:t>→ kritika teorie </a:t>
            </a:r>
            <a:r>
              <a:rPr lang="cs-CZ" dirty="0" err="1" smtClean="0">
                <a:latin typeface="Calibri"/>
                <a:cs typeface="Calibri"/>
              </a:rPr>
              <a:t>sociokulturního</a:t>
            </a:r>
            <a:r>
              <a:rPr lang="cs-CZ" dirty="0" smtClean="0">
                <a:latin typeface="Calibri"/>
                <a:cs typeface="Calibri"/>
              </a:rPr>
              <a:t> handicapu</a:t>
            </a:r>
            <a:endParaRPr lang="cs-CZ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Calibri"/>
                <a:cs typeface="Calibri"/>
              </a:rPr>
              <a:t>Kritika teorie </a:t>
            </a:r>
            <a:r>
              <a:rPr lang="cs-CZ" dirty="0" err="1" smtClean="0">
                <a:latin typeface="Calibri"/>
                <a:cs typeface="Calibri"/>
              </a:rPr>
              <a:t>sociokult</a:t>
            </a:r>
            <a:r>
              <a:rPr lang="cs-CZ" dirty="0" smtClean="0">
                <a:latin typeface="Calibri"/>
                <a:cs typeface="Calibri"/>
              </a:rPr>
              <a:t>. handicapu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sociální stratifikace je problematický konstrukt</a:t>
            </a:r>
          </a:p>
          <a:p>
            <a:r>
              <a:rPr lang="cs-CZ" dirty="0" smtClean="0"/>
              <a:t>chybí tematizace smyslu/významu školy pro žáky</a:t>
            </a:r>
          </a:p>
          <a:p>
            <a:pPr lvl="0"/>
            <a:r>
              <a:rPr lang="cs-CZ" dirty="0" smtClean="0"/>
              <a:t>handicap jako „otevřený příběh“ – </a:t>
            </a:r>
            <a:r>
              <a:rPr lang="cs-CZ" dirty="0" err="1" smtClean="0"/>
              <a:t>příběh</a:t>
            </a:r>
            <a:r>
              <a:rPr lang="cs-CZ" dirty="0" smtClean="0"/>
              <a:t> konstrukce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Formy komunikace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 smtClean="0"/>
              <a:t>Přímá</a:t>
            </a:r>
          </a:p>
          <a:p>
            <a:pPr lvl="1"/>
            <a:r>
              <a:rPr lang="cs-CZ" dirty="0" smtClean="0"/>
              <a:t>telefony, dopisy, vzkazy, poznámky do ŽK</a:t>
            </a:r>
          </a:p>
          <a:p>
            <a:pPr lvl="0"/>
            <a:r>
              <a:rPr lang="cs-CZ" dirty="0" smtClean="0"/>
              <a:t>Nepřímá</a:t>
            </a:r>
          </a:p>
          <a:p>
            <a:pPr lvl="1"/>
            <a:r>
              <a:rPr lang="cs-CZ" dirty="0" smtClean="0"/>
              <a:t>prostřednictvím dítěte a školních materiálů (např. úprava sešitů)</a:t>
            </a:r>
          </a:p>
          <a:p>
            <a:pPr lvl="0"/>
            <a:r>
              <a:rPr lang="cs-CZ" dirty="0" smtClean="0"/>
              <a:t>Osobní</a:t>
            </a:r>
          </a:p>
          <a:p>
            <a:pPr lvl="1"/>
            <a:r>
              <a:rPr lang="cs-CZ" dirty="0" smtClean="0"/>
              <a:t>tváří v tvář, třídní schůzky, výchovné komise</a:t>
            </a:r>
          </a:p>
          <a:p>
            <a:pPr lvl="0"/>
            <a:r>
              <a:rPr lang="cs-CZ" dirty="0" smtClean="0"/>
              <a:t>Zprostředkovaná</a:t>
            </a:r>
          </a:p>
          <a:p>
            <a:pPr lvl="1"/>
            <a:r>
              <a:rPr lang="cs-CZ" dirty="0" smtClean="0"/>
              <a:t>telefon, dopis</a:t>
            </a:r>
          </a:p>
          <a:p>
            <a:pPr lvl="0"/>
            <a:r>
              <a:rPr lang="cs-CZ" dirty="0" smtClean="0"/>
              <a:t>Formální</a:t>
            </a:r>
          </a:p>
          <a:p>
            <a:pPr lvl="1"/>
            <a:r>
              <a:rPr lang="cs-CZ" dirty="0" smtClean="0"/>
              <a:t>třídní schůzky, konzultace..</a:t>
            </a:r>
          </a:p>
          <a:p>
            <a:pPr lvl="0"/>
            <a:r>
              <a:rPr lang="cs-CZ" dirty="0" smtClean="0"/>
              <a:t>Neformální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Typy rodičů podle zájmu o školu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cs-CZ" dirty="0" smtClean="0"/>
              <a:t>Kontakt se školou</a:t>
            </a:r>
          </a:p>
          <a:p>
            <a:pPr lvl="1"/>
            <a:r>
              <a:rPr lang="cs-CZ" dirty="0" smtClean="0"/>
              <a:t>Přiměřený kontakt</a:t>
            </a:r>
          </a:p>
          <a:p>
            <a:pPr lvl="1"/>
            <a:r>
              <a:rPr lang="cs-CZ" dirty="0" smtClean="0"/>
              <a:t>Nadměrný kontakt</a:t>
            </a:r>
          </a:p>
          <a:p>
            <a:pPr lvl="1"/>
            <a:r>
              <a:rPr lang="cs-CZ" dirty="0" smtClean="0"/>
              <a:t>Malý kontakt</a:t>
            </a:r>
          </a:p>
          <a:p>
            <a:pPr lvl="1"/>
            <a:r>
              <a:rPr lang="cs-CZ" dirty="0" smtClean="0"/>
              <a:t>Nezřetelný kontakt</a:t>
            </a:r>
          </a:p>
          <a:p>
            <a:r>
              <a:rPr lang="cs-CZ" dirty="0" smtClean="0"/>
              <a:t>Rodiče jako:</a:t>
            </a:r>
          </a:p>
          <a:p>
            <a:pPr lvl="1"/>
            <a:r>
              <a:rPr lang="cs-CZ" sz="2800" dirty="0" smtClean="0"/>
              <a:t>Zákazníci</a:t>
            </a:r>
          </a:p>
          <a:p>
            <a:pPr lvl="1"/>
            <a:r>
              <a:rPr lang="cs-CZ" sz="2800" dirty="0" smtClean="0"/>
              <a:t>Partneři</a:t>
            </a:r>
          </a:p>
          <a:p>
            <a:pPr lvl="1"/>
            <a:r>
              <a:rPr lang="cs-CZ" sz="2800" dirty="0" smtClean="0"/>
              <a:t>Občané </a:t>
            </a:r>
          </a:p>
          <a:p>
            <a:pPr lvl="1"/>
            <a:r>
              <a:rPr lang="cs-CZ" sz="2800" dirty="0" smtClean="0"/>
              <a:t>Problém</a:t>
            </a:r>
            <a:endParaRPr lang="cs-CZ" dirty="0" smtClean="0"/>
          </a:p>
          <a:p>
            <a:r>
              <a:rPr lang="cs-CZ" dirty="0" smtClean="0"/>
              <a:t>Vyjednávání se školou</a:t>
            </a:r>
          </a:p>
          <a:p>
            <a:pPr lvl="1"/>
            <a:r>
              <a:rPr lang="cs-CZ" dirty="0" smtClean="0"/>
              <a:t>Úspěšnost podle rodiny x školy; osy ideálu (adaptace, osamostatnění se)</a:t>
            </a:r>
          </a:p>
          <a:p>
            <a:pPr lvl="1"/>
            <a:endParaRPr lang="cs-CZ" sz="2800" dirty="0" smtClean="0"/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1734</TotalTime>
  <Words>1259</Words>
  <Application>Microsoft Office PowerPoint</Application>
  <PresentationFormat>Předvádění na obrazovce (4:3)</PresentationFormat>
  <Paragraphs>337</Paragraphs>
  <Slides>44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52" baseType="lpstr">
      <vt:lpstr>Calibri</vt:lpstr>
      <vt:lpstr>Consolas</vt:lpstr>
      <vt:lpstr>Corbel</vt:lpstr>
      <vt:lpstr>Tahoma</vt:lpstr>
      <vt:lpstr>Wingdings</vt:lpstr>
      <vt:lpstr>Wingdings 2</vt:lpstr>
      <vt:lpstr>Wingdings 3</vt:lpstr>
      <vt:lpstr>Metro</vt:lpstr>
      <vt:lpstr>Rodina a škola  </vt:lpstr>
      <vt:lpstr>Úvod</vt:lpstr>
      <vt:lpstr>Dětství</vt:lpstr>
      <vt:lpstr>Pojetí dětství</vt:lpstr>
      <vt:lpstr>Socializace</vt:lpstr>
      <vt:lpstr>Prezentace aplikace PowerPoint</vt:lpstr>
      <vt:lpstr>Prezentace aplikace PowerPoint</vt:lpstr>
      <vt:lpstr>Prezentace aplikace PowerPoint</vt:lpstr>
      <vt:lpstr>Socializace</vt:lpstr>
      <vt:lpstr>SOCIÁLNÍ UČENÍ</vt:lpstr>
      <vt:lpstr>Typy sociálního učení</vt:lpstr>
      <vt:lpstr> Typy sociálního učení</vt:lpstr>
      <vt:lpstr>Příklad výzkumu: Osvojování agresivního chování  Bandura – Ross – Ross, 1963  </vt:lpstr>
      <vt:lpstr>Sociální role</vt:lpstr>
      <vt:lpstr>Prezentace aplikace PowerPoint</vt:lpstr>
      <vt:lpstr>Prezentace aplikace PowerPoint</vt:lpstr>
      <vt:lpstr>Prezentace aplikace PowerPoint</vt:lpstr>
      <vt:lpstr>KONFLIKT ROLÍ: Robert Merton</vt:lpstr>
      <vt:lpstr>Přístup člověka k sociální roli: </vt:lpstr>
      <vt:lpstr>Typy socializace</vt:lpstr>
      <vt:lpstr>Rodinná socializace</vt:lpstr>
      <vt:lpstr>Školní socializace</vt:lpstr>
      <vt:lpstr>Rodinná vs. školní socializace</vt:lpstr>
      <vt:lpstr>Rodina</vt:lpstr>
      <vt:lpstr>Historický vývoj</vt:lpstr>
      <vt:lpstr>Současná rodina</vt:lpstr>
      <vt:lpstr>Funkce rodiny</vt:lpstr>
      <vt:lpstr>Problematická rodina</vt:lpstr>
      <vt:lpstr>Prezentace aplikace PowerPoint</vt:lpstr>
      <vt:lpstr>Výchovné styly</vt:lpstr>
      <vt:lpstr>Výchovné styly (Mareš, Čáp)</vt:lpstr>
      <vt:lpstr>Oblast školního působení v rodině</vt:lpstr>
      <vt:lpstr>Vývoj diskurzu rodiny a školy </vt:lpstr>
      <vt:lpstr>Vývoj diskurzu II.</vt:lpstr>
      <vt:lpstr>Čím rodina ovlivňuje dítě?</vt:lpstr>
      <vt:lpstr>Tři hlavní linie teorií sociokulturního znevýhodnění</vt:lpstr>
      <vt:lpstr>Rodinná a školní socializace</vt:lpstr>
      <vt:lpstr>Teorie sociokulturního handicapu</vt:lpstr>
      <vt:lpstr>1. Školní selhání jako nedostatek rodiny</vt:lpstr>
      <vt:lpstr>2.Školní selhání jako důsledek kulturního konfliktu </vt:lpstr>
      <vt:lpstr>3.Školní selhání jako důsledek selhání školy </vt:lpstr>
      <vt:lpstr>Kritika teorie sociokult. handicapu</vt:lpstr>
      <vt:lpstr>Formy komunikace</vt:lpstr>
      <vt:lpstr>Typy rodičů podle zájmu o školu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Rodina</dc:title>
  <dc:creator>Radka</dc:creator>
  <cp:lastModifiedBy>High Radka</cp:lastModifiedBy>
  <cp:revision>92</cp:revision>
  <dcterms:created xsi:type="dcterms:W3CDTF">2012-12-16T18:28:40Z</dcterms:created>
  <dcterms:modified xsi:type="dcterms:W3CDTF">2019-03-19T12:22:59Z</dcterms:modified>
</cp:coreProperties>
</file>