
<file path=[Content_Types].xml><?xml version="1.0" encoding="utf-8"?>
<Types xmlns="http://schemas.openxmlformats.org/package/2006/content-types">
  <Default Extension="tmp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23"/>
  </p:notesMasterIdLst>
  <p:sldIdLst>
    <p:sldId id="256" r:id="rId5"/>
    <p:sldId id="269" r:id="rId6"/>
    <p:sldId id="270" r:id="rId7"/>
    <p:sldId id="257" r:id="rId8"/>
    <p:sldId id="272" r:id="rId9"/>
    <p:sldId id="274" r:id="rId10"/>
    <p:sldId id="258" r:id="rId11"/>
    <p:sldId id="264" r:id="rId12"/>
    <p:sldId id="266" r:id="rId13"/>
    <p:sldId id="265" r:id="rId14"/>
    <p:sldId id="267" r:id="rId15"/>
    <p:sldId id="259" r:id="rId16"/>
    <p:sldId id="260" r:id="rId17"/>
    <p:sldId id="275" r:id="rId18"/>
    <p:sldId id="276" r:id="rId19"/>
    <p:sldId id="261" r:id="rId20"/>
    <p:sldId id="262" r:id="rId21"/>
    <p:sldId id="268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9C8667-1D52-4A6E-BE36-2C6B9098250E}" v="74" dt="2022-07-20T11:13:02.5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6224" autoAdjust="0"/>
  </p:normalViewPr>
  <p:slideViewPr>
    <p:cSldViewPr snapToGrid="0">
      <p:cViewPr varScale="1">
        <p:scale>
          <a:sx n="83" d="100"/>
          <a:sy n="83" d="100"/>
        </p:scale>
        <p:origin x="686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olímková, Adéla" userId="999f5e52-b3b5-4322-ac6a-365c09c88039" providerId="ADAL" clId="{1E9C8667-1D52-4A6E-BE36-2C6B9098250E}"/>
    <pc:docChg chg="custSel addSld delSld modSld">
      <pc:chgData name="Jarolímková, Adéla" userId="999f5e52-b3b5-4322-ac6a-365c09c88039" providerId="ADAL" clId="{1E9C8667-1D52-4A6E-BE36-2C6B9098250E}" dt="2022-07-20T11:37:49.550" v="783" actId="20577"/>
      <pc:docMkLst>
        <pc:docMk/>
      </pc:docMkLst>
      <pc:sldChg chg="modSp mod">
        <pc:chgData name="Jarolímková, Adéla" userId="999f5e52-b3b5-4322-ac6a-365c09c88039" providerId="ADAL" clId="{1E9C8667-1D52-4A6E-BE36-2C6B9098250E}" dt="2022-07-20T11:05:58.270" v="381" actId="20577"/>
        <pc:sldMkLst>
          <pc:docMk/>
          <pc:sldMk cId="2100492719" sldId="256"/>
        </pc:sldMkLst>
        <pc:spChg chg="mod">
          <ac:chgData name="Jarolímková, Adéla" userId="999f5e52-b3b5-4322-ac6a-365c09c88039" providerId="ADAL" clId="{1E9C8667-1D52-4A6E-BE36-2C6B9098250E}" dt="2022-07-20T10:46:20.947" v="34" actId="6549"/>
          <ac:spMkLst>
            <pc:docMk/>
            <pc:sldMk cId="2100492719" sldId="256"/>
            <ac:spMk id="2" creationId="{00000000-0000-0000-0000-000000000000}"/>
          </ac:spMkLst>
        </pc:spChg>
        <pc:spChg chg="mod">
          <ac:chgData name="Jarolímková, Adéla" userId="999f5e52-b3b5-4322-ac6a-365c09c88039" providerId="ADAL" clId="{1E9C8667-1D52-4A6E-BE36-2C6B9098250E}" dt="2022-07-20T11:05:58.270" v="381" actId="20577"/>
          <ac:spMkLst>
            <pc:docMk/>
            <pc:sldMk cId="2100492719" sldId="256"/>
            <ac:spMk id="3" creationId="{00000000-0000-0000-0000-000000000000}"/>
          </ac:spMkLst>
        </pc:spChg>
      </pc:sldChg>
      <pc:sldChg chg="del">
        <pc:chgData name="Jarolímková, Adéla" userId="999f5e52-b3b5-4322-ac6a-365c09c88039" providerId="ADAL" clId="{1E9C8667-1D52-4A6E-BE36-2C6B9098250E}" dt="2022-07-20T10:45:58.043" v="0" actId="47"/>
        <pc:sldMkLst>
          <pc:docMk/>
          <pc:sldMk cId="3265483055" sldId="257"/>
        </pc:sldMkLst>
      </pc:sldChg>
      <pc:sldChg chg="del">
        <pc:chgData name="Jarolímková, Adéla" userId="999f5e52-b3b5-4322-ac6a-365c09c88039" providerId="ADAL" clId="{1E9C8667-1D52-4A6E-BE36-2C6B9098250E}" dt="2022-07-20T10:45:58.043" v="0" actId="47"/>
        <pc:sldMkLst>
          <pc:docMk/>
          <pc:sldMk cId="3142369697" sldId="258"/>
        </pc:sldMkLst>
      </pc:sldChg>
      <pc:sldChg chg="del">
        <pc:chgData name="Jarolímková, Adéla" userId="999f5e52-b3b5-4322-ac6a-365c09c88039" providerId="ADAL" clId="{1E9C8667-1D52-4A6E-BE36-2C6B9098250E}" dt="2022-07-20T10:45:58.043" v="0" actId="47"/>
        <pc:sldMkLst>
          <pc:docMk/>
          <pc:sldMk cId="1783855412" sldId="259"/>
        </pc:sldMkLst>
      </pc:sldChg>
      <pc:sldChg chg="modSp add mod">
        <pc:chgData name="Jarolímková, Adéla" userId="999f5e52-b3b5-4322-ac6a-365c09c88039" providerId="ADAL" clId="{1E9C8667-1D52-4A6E-BE36-2C6B9098250E}" dt="2022-07-20T10:48:42.526" v="142" actId="21"/>
        <pc:sldMkLst>
          <pc:docMk/>
          <pc:sldMk cId="836287527" sldId="260"/>
        </pc:sldMkLst>
        <pc:spChg chg="mod">
          <ac:chgData name="Jarolímková, Adéla" userId="999f5e52-b3b5-4322-ac6a-365c09c88039" providerId="ADAL" clId="{1E9C8667-1D52-4A6E-BE36-2C6B9098250E}" dt="2022-07-20T10:48:42.526" v="142" actId="21"/>
          <ac:spMkLst>
            <pc:docMk/>
            <pc:sldMk cId="836287527" sldId="260"/>
            <ac:spMk id="3" creationId="{00000000-0000-0000-0000-000000000000}"/>
          </ac:spMkLst>
        </pc:spChg>
        <pc:spChg chg="mod">
          <ac:chgData name="Jarolímková, Adéla" userId="999f5e52-b3b5-4322-ac6a-365c09c88039" providerId="ADAL" clId="{1E9C8667-1D52-4A6E-BE36-2C6B9098250E}" dt="2022-07-20T10:48:35.047" v="141" actId="1076"/>
          <ac:spMkLst>
            <pc:docMk/>
            <pc:sldMk cId="836287527" sldId="260"/>
            <ac:spMk id="4" creationId="{00000000-0000-0000-0000-000000000000}"/>
          </ac:spMkLst>
        </pc:spChg>
      </pc:sldChg>
      <pc:sldChg chg="del">
        <pc:chgData name="Jarolímková, Adéla" userId="999f5e52-b3b5-4322-ac6a-365c09c88039" providerId="ADAL" clId="{1E9C8667-1D52-4A6E-BE36-2C6B9098250E}" dt="2022-07-20T10:45:58.043" v="0" actId="47"/>
        <pc:sldMkLst>
          <pc:docMk/>
          <pc:sldMk cId="994496203" sldId="260"/>
        </pc:sldMkLst>
      </pc:sldChg>
      <pc:sldChg chg="del">
        <pc:chgData name="Jarolímková, Adéla" userId="999f5e52-b3b5-4322-ac6a-365c09c88039" providerId="ADAL" clId="{1E9C8667-1D52-4A6E-BE36-2C6B9098250E}" dt="2022-07-20T10:45:58.043" v="0" actId="47"/>
        <pc:sldMkLst>
          <pc:docMk/>
          <pc:sldMk cId="1341363236" sldId="261"/>
        </pc:sldMkLst>
      </pc:sldChg>
      <pc:sldChg chg="modSp add mod">
        <pc:chgData name="Jarolímková, Adéla" userId="999f5e52-b3b5-4322-ac6a-365c09c88039" providerId="ADAL" clId="{1E9C8667-1D52-4A6E-BE36-2C6B9098250E}" dt="2022-07-20T10:52:41.537" v="317" actId="113"/>
        <pc:sldMkLst>
          <pc:docMk/>
          <pc:sldMk cId="2641973819" sldId="261"/>
        </pc:sldMkLst>
        <pc:spChg chg="mod">
          <ac:chgData name="Jarolímková, Adéla" userId="999f5e52-b3b5-4322-ac6a-365c09c88039" providerId="ADAL" clId="{1E9C8667-1D52-4A6E-BE36-2C6B9098250E}" dt="2022-07-20T10:52:41.537" v="317" actId="113"/>
          <ac:spMkLst>
            <pc:docMk/>
            <pc:sldMk cId="2641973819" sldId="261"/>
            <ac:spMk id="3" creationId="{00000000-0000-0000-0000-000000000000}"/>
          </ac:spMkLst>
        </pc:spChg>
      </pc:sldChg>
      <pc:sldChg chg="addSp delSp modSp new mod modClrScheme chgLayout">
        <pc:chgData name="Jarolímková, Adéla" userId="999f5e52-b3b5-4322-ac6a-365c09c88039" providerId="ADAL" clId="{1E9C8667-1D52-4A6E-BE36-2C6B9098250E}" dt="2022-07-20T11:10:11.356" v="470" actId="5793"/>
        <pc:sldMkLst>
          <pc:docMk/>
          <pc:sldMk cId="799120012" sldId="262"/>
        </pc:sldMkLst>
        <pc:spChg chg="mod ord">
          <ac:chgData name="Jarolímková, Adéla" userId="999f5e52-b3b5-4322-ac6a-365c09c88039" providerId="ADAL" clId="{1E9C8667-1D52-4A6E-BE36-2C6B9098250E}" dt="2022-07-20T10:58:11.051" v="363" actId="6549"/>
          <ac:spMkLst>
            <pc:docMk/>
            <pc:sldMk cId="799120012" sldId="262"/>
            <ac:spMk id="2" creationId="{2EC119D9-F573-DBC0-367E-E50535F1885C}"/>
          </ac:spMkLst>
        </pc:spChg>
        <pc:spChg chg="del mod ord">
          <ac:chgData name="Jarolímková, Adéla" userId="999f5e52-b3b5-4322-ac6a-365c09c88039" providerId="ADAL" clId="{1E9C8667-1D52-4A6E-BE36-2C6B9098250E}" dt="2022-07-20T10:49:07.045" v="161" actId="700"/>
          <ac:spMkLst>
            <pc:docMk/>
            <pc:sldMk cId="799120012" sldId="262"/>
            <ac:spMk id="3" creationId="{2CA41BC9-0E45-A589-6979-5FE07EA633A7}"/>
          </ac:spMkLst>
        </pc:spChg>
        <pc:spChg chg="add mod ord">
          <ac:chgData name="Jarolímková, Adéla" userId="999f5e52-b3b5-4322-ac6a-365c09c88039" providerId="ADAL" clId="{1E9C8667-1D52-4A6E-BE36-2C6B9098250E}" dt="2022-07-20T10:49:44.919" v="209" actId="20577"/>
          <ac:spMkLst>
            <pc:docMk/>
            <pc:sldMk cId="799120012" sldId="262"/>
            <ac:spMk id="4" creationId="{53B326E8-E36A-5060-51D2-B8FFA0FE8F1D}"/>
          </ac:spMkLst>
        </pc:spChg>
        <pc:spChg chg="add mod ord">
          <ac:chgData name="Jarolímková, Adéla" userId="999f5e52-b3b5-4322-ac6a-365c09c88039" providerId="ADAL" clId="{1E9C8667-1D52-4A6E-BE36-2C6B9098250E}" dt="2022-07-20T11:10:11.356" v="470" actId="5793"/>
          <ac:spMkLst>
            <pc:docMk/>
            <pc:sldMk cId="799120012" sldId="262"/>
            <ac:spMk id="5" creationId="{176A15CD-5FE5-B6BD-78A1-471F7C9D0017}"/>
          </ac:spMkLst>
        </pc:spChg>
      </pc:sldChg>
      <pc:sldChg chg="modSp add mod">
        <pc:chgData name="Jarolímková, Adéla" userId="999f5e52-b3b5-4322-ac6a-365c09c88039" providerId="ADAL" clId="{1E9C8667-1D52-4A6E-BE36-2C6B9098250E}" dt="2022-07-20T11:37:49.550" v="783" actId="20577"/>
        <pc:sldMkLst>
          <pc:docMk/>
          <pc:sldMk cId="543403701" sldId="308"/>
        </pc:sldMkLst>
        <pc:spChg chg="mod">
          <ac:chgData name="Jarolímková, Adéla" userId="999f5e52-b3b5-4322-ac6a-365c09c88039" providerId="ADAL" clId="{1E9C8667-1D52-4A6E-BE36-2C6B9098250E}" dt="2022-07-20T11:36:35.924" v="726" actId="20577"/>
          <ac:spMkLst>
            <pc:docMk/>
            <pc:sldMk cId="543403701" sldId="308"/>
            <ac:spMk id="2" creationId="{67720E6D-038C-4BE2-8E23-51FF154E5D0C}"/>
          </ac:spMkLst>
        </pc:spChg>
        <pc:spChg chg="mod">
          <ac:chgData name="Jarolímková, Adéla" userId="999f5e52-b3b5-4322-ac6a-365c09c88039" providerId="ADAL" clId="{1E9C8667-1D52-4A6E-BE36-2C6B9098250E}" dt="2022-07-20T11:37:49.550" v="783" actId="20577"/>
          <ac:spMkLst>
            <pc:docMk/>
            <pc:sldMk cId="543403701" sldId="308"/>
            <ac:spMk id="3" creationId="{7A7C34FC-2381-47B8-B10E-5350B32A913A}"/>
          </ac:spMkLst>
        </pc:spChg>
      </pc:sldChg>
      <pc:sldChg chg="del">
        <pc:chgData name="Jarolímková, Adéla" userId="999f5e52-b3b5-4322-ac6a-365c09c88039" providerId="ADAL" clId="{1E9C8667-1D52-4A6E-BE36-2C6B9098250E}" dt="2022-07-20T10:45:58.043" v="0" actId="47"/>
        <pc:sldMkLst>
          <pc:docMk/>
          <pc:sldMk cId="3459747844" sldId="308"/>
        </pc:sldMkLst>
      </pc:sldChg>
      <pc:sldChg chg="modSp add mod">
        <pc:chgData name="Jarolímková, Adéla" userId="999f5e52-b3b5-4322-ac6a-365c09c88039" providerId="ADAL" clId="{1E9C8667-1D52-4A6E-BE36-2C6B9098250E}" dt="2022-07-20T11:09:09.677" v="451" actId="20577"/>
        <pc:sldMkLst>
          <pc:docMk/>
          <pc:sldMk cId="3367526029" sldId="311"/>
        </pc:sldMkLst>
        <pc:spChg chg="mod">
          <ac:chgData name="Jarolímková, Adéla" userId="999f5e52-b3b5-4322-ac6a-365c09c88039" providerId="ADAL" clId="{1E9C8667-1D52-4A6E-BE36-2C6B9098250E}" dt="2022-07-20T11:09:09.677" v="451" actId="20577"/>
          <ac:spMkLst>
            <pc:docMk/>
            <pc:sldMk cId="3367526029" sldId="311"/>
            <ac:spMk id="2" creationId="{63034B63-E020-46BD-B33B-6359F736D45F}"/>
          </ac:spMkLst>
        </pc:spChg>
        <pc:spChg chg="mod">
          <ac:chgData name="Jarolímková, Adéla" userId="999f5e52-b3b5-4322-ac6a-365c09c88039" providerId="ADAL" clId="{1E9C8667-1D52-4A6E-BE36-2C6B9098250E}" dt="2022-07-20T11:06:21.737" v="383" actId="27636"/>
          <ac:spMkLst>
            <pc:docMk/>
            <pc:sldMk cId="3367526029" sldId="311"/>
            <ac:spMk id="3" creationId="{71DEE220-B0BF-4901-AB25-024D43C965A1}"/>
          </ac:spMkLst>
        </pc:spChg>
      </pc:sldChg>
      <pc:sldChg chg="delSp modSp new mod modNotesTx">
        <pc:chgData name="Jarolímková, Adéla" userId="999f5e52-b3b5-4322-ac6a-365c09c88039" providerId="ADAL" clId="{1E9C8667-1D52-4A6E-BE36-2C6B9098250E}" dt="2022-07-20T11:09:36.941" v="465" actId="20577"/>
        <pc:sldMkLst>
          <pc:docMk/>
          <pc:sldMk cId="2146930821" sldId="312"/>
        </pc:sldMkLst>
        <pc:spChg chg="mod">
          <ac:chgData name="Jarolímková, Adéla" userId="999f5e52-b3b5-4322-ac6a-365c09c88039" providerId="ADAL" clId="{1E9C8667-1D52-4A6E-BE36-2C6B9098250E}" dt="2022-07-20T11:07:44.009" v="440" actId="1076"/>
          <ac:spMkLst>
            <pc:docMk/>
            <pc:sldMk cId="2146930821" sldId="312"/>
            <ac:spMk id="2" creationId="{43134E9C-8D24-5E16-9703-2E03632AE697}"/>
          </ac:spMkLst>
        </pc:spChg>
        <pc:spChg chg="del">
          <ac:chgData name="Jarolímková, Adéla" userId="999f5e52-b3b5-4322-ac6a-365c09c88039" providerId="ADAL" clId="{1E9C8667-1D52-4A6E-BE36-2C6B9098250E}" dt="2022-07-20T11:07:28.082" v="438" actId="478"/>
          <ac:spMkLst>
            <pc:docMk/>
            <pc:sldMk cId="2146930821" sldId="312"/>
            <ac:spMk id="3" creationId="{6F885873-0C30-CD6C-4D6B-30FFBD68F763}"/>
          </ac:spMkLst>
        </pc:spChg>
      </pc:sldChg>
      <pc:sldChg chg="modSp add mod">
        <pc:chgData name="Jarolímková, Adéla" userId="999f5e52-b3b5-4322-ac6a-365c09c88039" providerId="ADAL" clId="{1E9C8667-1D52-4A6E-BE36-2C6B9098250E}" dt="2022-07-20T11:15:23.034" v="601" actId="20577"/>
        <pc:sldMkLst>
          <pc:docMk/>
          <pc:sldMk cId="600025514" sldId="313"/>
        </pc:sldMkLst>
        <pc:spChg chg="mod">
          <ac:chgData name="Jarolímková, Adéla" userId="999f5e52-b3b5-4322-ac6a-365c09c88039" providerId="ADAL" clId="{1E9C8667-1D52-4A6E-BE36-2C6B9098250E}" dt="2022-07-20T11:15:23.034" v="601" actId="20577"/>
          <ac:spMkLst>
            <pc:docMk/>
            <pc:sldMk cId="600025514" sldId="313"/>
            <ac:spMk id="2" creationId="{00000000-0000-0000-0000-000000000000}"/>
          </ac:spMkLst>
        </pc:spChg>
        <pc:spChg chg="mod">
          <ac:chgData name="Jarolímková, Adéla" userId="999f5e52-b3b5-4322-ac6a-365c09c88039" providerId="ADAL" clId="{1E9C8667-1D52-4A6E-BE36-2C6B9098250E}" dt="2022-07-20T11:14:52.862" v="584" actId="113"/>
          <ac:spMkLst>
            <pc:docMk/>
            <pc:sldMk cId="600025514" sldId="313"/>
            <ac:spMk id="3" creationId="{00000000-0000-0000-0000-000000000000}"/>
          </ac:spMkLst>
        </pc:spChg>
      </pc:sldChg>
      <pc:sldChg chg="modSp new del mod">
        <pc:chgData name="Jarolímková, Adéla" userId="999f5e52-b3b5-4322-ac6a-365c09c88039" providerId="ADAL" clId="{1E9C8667-1D52-4A6E-BE36-2C6B9098250E}" dt="2022-07-20T11:13:00.137" v="510" actId="47"/>
        <pc:sldMkLst>
          <pc:docMk/>
          <pc:sldMk cId="4081152862" sldId="313"/>
        </pc:sldMkLst>
        <pc:spChg chg="mod">
          <ac:chgData name="Jarolímková, Adéla" userId="999f5e52-b3b5-4322-ac6a-365c09c88039" providerId="ADAL" clId="{1E9C8667-1D52-4A6E-BE36-2C6B9098250E}" dt="2022-07-20T11:12:28.706" v="509" actId="20577"/>
          <ac:spMkLst>
            <pc:docMk/>
            <pc:sldMk cId="4081152862" sldId="313"/>
            <ac:spMk id="2" creationId="{96C6589F-4737-CBCB-DB2B-B73DEE292204}"/>
          </ac:spMkLst>
        </pc:spChg>
      </pc:sldChg>
      <pc:sldChg chg="delSp modSp new mod modNotesTx">
        <pc:chgData name="Jarolímková, Adéla" userId="999f5e52-b3b5-4322-ac6a-365c09c88039" providerId="ADAL" clId="{1E9C8667-1D52-4A6E-BE36-2C6B9098250E}" dt="2022-07-20T11:36:13.612" v="711" actId="20577"/>
        <pc:sldMkLst>
          <pc:docMk/>
          <pc:sldMk cId="703797663" sldId="314"/>
        </pc:sldMkLst>
        <pc:spChg chg="mod">
          <ac:chgData name="Jarolímková, Adéla" userId="999f5e52-b3b5-4322-ac6a-365c09c88039" providerId="ADAL" clId="{1E9C8667-1D52-4A6E-BE36-2C6B9098250E}" dt="2022-07-20T11:35:22.924" v="632" actId="20577"/>
          <ac:spMkLst>
            <pc:docMk/>
            <pc:sldMk cId="703797663" sldId="314"/>
            <ac:spMk id="2" creationId="{6E9B6DDA-4030-8A4E-6187-D2922BC7EE8C}"/>
          </ac:spMkLst>
        </pc:spChg>
        <pc:spChg chg="del">
          <ac:chgData name="Jarolímková, Adéla" userId="999f5e52-b3b5-4322-ac6a-365c09c88039" providerId="ADAL" clId="{1E9C8667-1D52-4A6E-BE36-2C6B9098250E}" dt="2022-07-20T11:35:10.761" v="603" actId="478"/>
          <ac:spMkLst>
            <pc:docMk/>
            <pc:sldMk cId="703797663" sldId="314"/>
            <ac:spMk id="3" creationId="{F2974624-A4D7-3D94-041A-F455F3E85681}"/>
          </ac:spMkLst>
        </pc:spChg>
      </pc:sldChg>
      <pc:sldChg chg="del">
        <pc:chgData name="Jarolímková, Adéla" userId="999f5e52-b3b5-4322-ac6a-365c09c88039" providerId="ADAL" clId="{1E9C8667-1D52-4A6E-BE36-2C6B9098250E}" dt="2022-07-20T10:45:58.043" v="0" actId="47"/>
        <pc:sldMkLst>
          <pc:docMk/>
          <pc:sldMk cId="2321533899" sldId="323"/>
        </pc:sldMkLst>
      </pc:sldChg>
      <pc:sldChg chg="del">
        <pc:chgData name="Jarolímková, Adéla" userId="999f5e52-b3b5-4322-ac6a-365c09c88039" providerId="ADAL" clId="{1E9C8667-1D52-4A6E-BE36-2C6B9098250E}" dt="2022-07-20T10:45:58.043" v="0" actId="47"/>
        <pc:sldMkLst>
          <pc:docMk/>
          <pc:sldMk cId="2441473166" sldId="324"/>
        </pc:sldMkLst>
      </pc:sldChg>
      <pc:sldChg chg="del">
        <pc:chgData name="Jarolímková, Adéla" userId="999f5e52-b3b5-4322-ac6a-365c09c88039" providerId="ADAL" clId="{1E9C8667-1D52-4A6E-BE36-2C6B9098250E}" dt="2022-07-20T10:45:58.043" v="0" actId="47"/>
        <pc:sldMkLst>
          <pc:docMk/>
          <pc:sldMk cId="2588533961" sldId="325"/>
        </pc:sldMkLst>
      </pc:sldChg>
      <pc:sldChg chg="del">
        <pc:chgData name="Jarolímková, Adéla" userId="999f5e52-b3b5-4322-ac6a-365c09c88039" providerId="ADAL" clId="{1E9C8667-1D52-4A6E-BE36-2C6B9098250E}" dt="2022-07-20T10:45:58.043" v="0" actId="47"/>
        <pc:sldMkLst>
          <pc:docMk/>
          <pc:sldMk cId="3111185326" sldId="32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A20F6-3E77-4121-B4DC-B40DBC6B2739}" type="datetimeFigureOut">
              <a:rPr lang="cs-CZ" smtClean="0"/>
              <a:t>02.08.2022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81A86-9A9D-4D87-AD67-F0527EF517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738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80E5-92BF-4243-9EAF-E8A4DBE26B54}" type="datetimeFigureOut">
              <a:rPr lang="cs-CZ" smtClean="0"/>
              <a:t>02.08.2022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AABF1-CE1A-4730-954A-1E598A01B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99884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80E5-92BF-4243-9EAF-E8A4DBE26B54}" type="datetimeFigureOut">
              <a:rPr lang="cs-CZ" smtClean="0"/>
              <a:t>02.08.2022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AABF1-CE1A-4730-954A-1E598A01B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4734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80E5-92BF-4243-9EAF-E8A4DBE26B54}" type="datetimeFigureOut">
              <a:rPr lang="cs-CZ" smtClean="0"/>
              <a:t>02.08.2022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AABF1-CE1A-4730-954A-1E598A01B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3205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80E5-92BF-4243-9EAF-E8A4DBE26B54}" type="datetimeFigureOut">
              <a:rPr lang="cs-CZ" smtClean="0"/>
              <a:t>02.08.2022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AABF1-CE1A-4730-954A-1E598A01B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446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80E5-92BF-4243-9EAF-E8A4DBE26B54}" type="datetimeFigureOut">
              <a:rPr lang="cs-CZ" smtClean="0"/>
              <a:t>02.08.2022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AABF1-CE1A-4730-954A-1E598A01B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4027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80E5-92BF-4243-9EAF-E8A4DBE26B54}" type="datetimeFigureOut">
              <a:rPr lang="cs-CZ" smtClean="0"/>
              <a:t>02.08.2022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AABF1-CE1A-4730-954A-1E598A01B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29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80E5-92BF-4243-9EAF-E8A4DBE26B54}" type="datetimeFigureOut">
              <a:rPr lang="cs-CZ" smtClean="0"/>
              <a:t>02.08.2022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AABF1-CE1A-4730-954A-1E598A01B661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398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80E5-92BF-4243-9EAF-E8A4DBE26B54}" type="datetimeFigureOut">
              <a:rPr lang="cs-CZ" smtClean="0"/>
              <a:t>02.08.2022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AABF1-CE1A-4730-954A-1E598A01B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711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80E5-92BF-4243-9EAF-E8A4DBE26B54}" type="datetimeFigureOut">
              <a:rPr lang="cs-CZ" smtClean="0"/>
              <a:t>02.08.2022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AABF1-CE1A-4730-954A-1E598A01B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466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80E5-92BF-4243-9EAF-E8A4DBE26B54}" type="datetimeFigureOut">
              <a:rPr lang="cs-CZ" smtClean="0"/>
              <a:t>02.08.2022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AABF1-CE1A-4730-954A-1E598A01B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404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01F80E5-92BF-4243-9EAF-E8A4DBE26B54}" type="datetimeFigureOut">
              <a:rPr lang="cs-CZ" smtClean="0"/>
              <a:t>02.08.2022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AABF1-CE1A-4730-954A-1E598A01B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342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01F80E5-92BF-4243-9EAF-E8A4DBE26B54}" type="datetimeFigureOut">
              <a:rPr lang="cs-CZ" smtClean="0"/>
              <a:t>02.08.2022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64AABF1-CE1A-4730-954A-1E598A01B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385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pomocnik.rvp.cz/clanek/21776/KDYZ-VELKY-BRATR-DOSTANE-VELKA-DATA.html" TargetMode="External"/><Relationship Id="rId2" Type="http://schemas.openxmlformats.org/officeDocument/2006/relationships/hyperlink" Target="https://www.msmt.cz/vzdelavani/skolstvi-v-cr/strategie-203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fWCbqbcAv3M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journals.muni.cz/pedor/article/view/18654/pdf" TargetMode="External"/><Relationship Id="rId2" Type="http://schemas.openxmlformats.org/officeDocument/2006/relationships/hyperlink" Target="https://journals.muni.cz/pedor/article/view/18658/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journals.muni.cz/pedor/article/view/20597/16646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5817/PedOr2021-2-17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Informační systémy pro pedagogy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8. Správné citování použité literatury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0492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tolik formátování?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Orientace v citaci:</a:t>
            </a:r>
          </a:p>
          <a:p>
            <a:pPr marL="0" indent="0">
              <a:buNone/>
            </a:pPr>
            <a:r>
              <a:rPr lang="fi-FI" dirty="0"/>
              <a:t>Järvelin, K., Tiedontarpeet ja -hankinta </a:t>
            </a:r>
            <a:r>
              <a:rPr lang="fi-FI" dirty="0" smtClean="0"/>
              <a:t>tutkimuskoh-teena</a:t>
            </a:r>
            <a:r>
              <a:rPr lang="fi-FI" dirty="0"/>
              <a:t>. Kirjastotiede ja informatiikka 8(1989): 2, s</a:t>
            </a:r>
            <a:r>
              <a:rPr lang="fi-FI" dirty="0" smtClean="0"/>
              <a:t>.</a:t>
            </a:r>
            <a:endParaRPr lang="cs-CZ" dirty="0" smtClean="0"/>
          </a:p>
          <a:p>
            <a:pPr marL="0" indent="0">
              <a:buNone/>
            </a:pPr>
            <a:r>
              <a:rPr lang="en-US" dirty="0" err="1"/>
              <a:t>Krikelas</a:t>
            </a:r>
            <a:r>
              <a:rPr lang="en-US" dirty="0"/>
              <a:t>, J., Information-Seeking Behavior: </a:t>
            </a:r>
            <a:r>
              <a:rPr lang="en-US" dirty="0" smtClean="0"/>
              <a:t>Patterns</a:t>
            </a:r>
            <a:r>
              <a:rPr lang="cs-CZ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Concepts. Drexel Library Quarterly 19(1983</a:t>
            </a:r>
            <a:r>
              <a:rPr lang="en-US" dirty="0" smtClean="0"/>
              <a:t>):</a:t>
            </a:r>
            <a:r>
              <a:rPr lang="cs-CZ" dirty="0" smtClean="0"/>
              <a:t> </a:t>
            </a:r>
            <a:r>
              <a:rPr lang="en-US" dirty="0" smtClean="0"/>
              <a:t>s</a:t>
            </a:r>
            <a:r>
              <a:rPr lang="en-US" dirty="0"/>
              <a:t>. </a:t>
            </a:r>
            <a:r>
              <a:rPr lang="en-US" dirty="0" smtClean="0"/>
              <a:t>5-20</a:t>
            </a:r>
            <a:endParaRPr lang="cs-CZ" dirty="0" smtClean="0"/>
          </a:p>
          <a:p>
            <a:r>
              <a:rPr lang="cs-CZ" dirty="0" smtClean="0"/>
              <a:t>Počítačové zpracování</a:t>
            </a:r>
          </a:p>
        </p:txBody>
      </p:sp>
    </p:spTree>
    <p:extLst>
      <p:ext uri="{BB962C8B-B14F-4D97-AF65-F5344CB8AC3E}">
        <p14:creationId xmlns:p14="http://schemas.microsoft.com/office/powerpoint/2010/main" val="315440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01953" y="332394"/>
            <a:ext cx="7729728" cy="1188720"/>
          </a:xfrm>
        </p:spPr>
        <p:txBody>
          <a:bodyPr/>
          <a:lstStyle/>
          <a:p>
            <a:r>
              <a:rPr lang="cs-CZ" dirty="0" smtClean="0"/>
              <a:t>Různé typy dokumentů (ČSN ISO 690)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5021" y="1770434"/>
            <a:ext cx="11284085" cy="4688732"/>
          </a:xfrm>
        </p:spPr>
        <p:txBody>
          <a:bodyPr>
            <a:normAutofit lnSpcReduction="10000"/>
          </a:bodyPr>
          <a:lstStyle/>
          <a:p>
            <a:pPr marL="230400" indent="-230400"/>
            <a:r>
              <a:rPr lang="cs-CZ" b="1" dirty="0" smtClean="0">
                <a:solidFill>
                  <a:schemeClr val="accent2"/>
                </a:solidFill>
              </a:rPr>
              <a:t>Monografie: </a:t>
            </a:r>
            <a:r>
              <a:rPr lang="cs-CZ" dirty="0"/>
              <a:t>HELUS, Zdeněk. </a:t>
            </a:r>
            <a:r>
              <a:rPr lang="cs-CZ" i="1" dirty="0"/>
              <a:t>Dítě v osobnostním pojetí: obrat k dítěti jako výzva a úkol pro učitele i rodiče</a:t>
            </a:r>
            <a:r>
              <a:rPr lang="cs-CZ" dirty="0"/>
              <a:t>. 2., </a:t>
            </a:r>
            <a:r>
              <a:rPr lang="cs-CZ" dirty="0" err="1"/>
              <a:t>přeprac</a:t>
            </a:r>
            <a:r>
              <a:rPr lang="cs-CZ" dirty="0"/>
              <a:t>. a </a:t>
            </a:r>
            <a:r>
              <a:rPr lang="cs-CZ" dirty="0" err="1"/>
              <a:t>rozš</a:t>
            </a:r>
            <a:r>
              <a:rPr lang="cs-CZ" dirty="0"/>
              <a:t>. vyd. Praha: Portál, 2009. Pedagogická praxe (Portál). ISBN 9788073676285.</a:t>
            </a:r>
          </a:p>
          <a:p>
            <a:pPr marL="230400" indent="-230400"/>
            <a:r>
              <a:rPr lang="cs-CZ" b="1" dirty="0" smtClean="0">
                <a:solidFill>
                  <a:schemeClr val="accent2"/>
                </a:solidFill>
              </a:rPr>
              <a:t>Příspěvek </a:t>
            </a:r>
            <a:r>
              <a:rPr lang="cs-CZ" b="1" dirty="0">
                <a:solidFill>
                  <a:schemeClr val="accent2"/>
                </a:solidFill>
              </a:rPr>
              <a:t>v knize: </a:t>
            </a:r>
            <a:r>
              <a:rPr lang="cs-CZ" dirty="0"/>
              <a:t>KRAUS, B. Pedagogika v proměnách naší společnosti. In: Jiří PROKOP a Marta RYBIČKOVÁ. </a:t>
            </a:r>
            <a:r>
              <a:rPr lang="cs-CZ" i="1" dirty="0"/>
              <a:t>Proměny pedagogiky</a:t>
            </a:r>
            <a:r>
              <a:rPr lang="cs-CZ" dirty="0"/>
              <a:t>. Praha: Univerzita Karlova v Praze, Pedagogická fakulta, 2005. S. 132-136. ISBN 80-7290-226-1.</a:t>
            </a:r>
          </a:p>
          <a:p>
            <a:pPr marL="230400" indent="-230400"/>
            <a:r>
              <a:rPr lang="cs-CZ" b="1" dirty="0" smtClean="0">
                <a:solidFill>
                  <a:schemeClr val="accent2"/>
                </a:solidFill>
              </a:rPr>
              <a:t>Článek </a:t>
            </a:r>
            <a:r>
              <a:rPr lang="cs-CZ" b="1" dirty="0">
                <a:solidFill>
                  <a:schemeClr val="accent2"/>
                </a:solidFill>
              </a:rPr>
              <a:t>v časopise: </a:t>
            </a:r>
            <a:r>
              <a:rPr lang="cs-CZ" dirty="0"/>
              <a:t>KRAUS, B. Pedagogika v proměnách naší společnosti. In: Jiří PROKOP a Marta RYBIČKOVÁ. </a:t>
            </a:r>
            <a:r>
              <a:rPr lang="cs-CZ" i="1" dirty="0"/>
              <a:t>Proměny pedagogiky</a:t>
            </a:r>
            <a:r>
              <a:rPr lang="cs-CZ" dirty="0"/>
              <a:t>. Praha: Univerzita Karlova v Praze, Pedagogická fakulta, 2005. S. 132-136. ISBN 80-7290-226-1.</a:t>
            </a:r>
          </a:p>
          <a:p>
            <a:pPr marL="230400" indent="-230400"/>
            <a:r>
              <a:rPr lang="cs-CZ" b="1" dirty="0" smtClean="0">
                <a:solidFill>
                  <a:schemeClr val="accent2"/>
                </a:solidFill>
              </a:rPr>
              <a:t>Kvalifikační </a:t>
            </a:r>
            <a:r>
              <a:rPr lang="cs-CZ" b="1" dirty="0">
                <a:solidFill>
                  <a:schemeClr val="accent2"/>
                </a:solidFill>
              </a:rPr>
              <a:t>práce: </a:t>
            </a:r>
            <a:r>
              <a:rPr lang="cs-CZ" dirty="0"/>
              <a:t>FRÍDOVÁ, Denisa. </a:t>
            </a:r>
            <a:r>
              <a:rPr lang="cs-CZ" i="1" dirty="0"/>
              <a:t>Pojetí psychické odolnosti dítěte předškolního věku a jeho srovnání z pohledu rodiče a učitele. </a:t>
            </a:r>
            <a:r>
              <a:rPr lang="cs-CZ" dirty="0"/>
              <a:t>Praha, 2015. Bakalářská práce. Univerzita Karlova, Filozofická fakulta, Katedra pedagogiky.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Webová </a:t>
            </a:r>
            <a:r>
              <a:rPr lang="cs-CZ" b="1" dirty="0">
                <a:solidFill>
                  <a:schemeClr val="accent2"/>
                </a:solidFill>
              </a:rPr>
              <a:t>stránka: </a:t>
            </a:r>
            <a:r>
              <a:rPr lang="cs-CZ" dirty="0"/>
              <a:t>MŠMT, 2020. Strategie vzdělávací politiky ČR do roku 2030+. </a:t>
            </a:r>
            <a:r>
              <a:rPr lang="cs-CZ" i="1" dirty="0"/>
              <a:t>MŠMT </a:t>
            </a:r>
            <a:r>
              <a:rPr lang="en-US" dirty="0"/>
              <a:t>[online]</a:t>
            </a:r>
            <a:r>
              <a:rPr lang="cs-CZ" dirty="0"/>
              <a:t>. © 2013-20 </a:t>
            </a:r>
            <a:r>
              <a:rPr lang="en-US" dirty="0"/>
              <a:t>[</a:t>
            </a:r>
            <a:r>
              <a:rPr lang="cs-CZ" dirty="0"/>
              <a:t>cit. </a:t>
            </a:r>
            <a:r>
              <a:rPr lang="cs-CZ" dirty="0" smtClean="0"/>
              <a:t>2022-07-22</a:t>
            </a:r>
            <a:r>
              <a:rPr lang="en-US" dirty="0" smtClean="0"/>
              <a:t>]</a:t>
            </a:r>
            <a:r>
              <a:rPr lang="cs-CZ" dirty="0"/>
              <a:t>. Dostupné z: </a:t>
            </a:r>
            <a:r>
              <a:rPr lang="cs-CZ" dirty="0">
                <a:hlinkClick r:id="rId2"/>
              </a:rPr>
              <a:t>https://www.msmt.cz/vzdelavani/skolstvi-v-cr/strategie-2030</a:t>
            </a:r>
            <a:r>
              <a:rPr lang="cs-CZ" dirty="0"/>
              <a:t> 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Příspěvek </a:t>
            </a:r>
            <a:r>
              <a:rPr lang="cs-CZ" b="1" dirty="0">
                <a:solidFill>
                  <a:schemeClr val="accent2"/>
                </a:solidFill>
              </a:rPr>
              <a:t>na webu: </a:t>
            </a:r>
            <a:r>
              <a:rPr lang="cs-CZ" dirty="0"/>
              <a:t>BRDIČKA, Bořivoj, 2018. Když velký bratr dostane velká data? In: </a:t>
            </a:r>
            <a:r>
              <a:rPr lang="cs-CZ" i="1" dirty="0"/>
              <a:t>Metodický portál: inspirace a zkušenosti učitelů</a:t>
            </a:r>
            <a:r>
              <a:rPr lang="cs-CZ" dirty="0"/>
              <a:t> </a:t>
            </a:r>
            <a:r>
              <a:rPr lang="en-US" dirty="0"/>
              <a:t>[online]</a:t>
            </a:r>
            <a:r>
              <a:rPr lang="cs-CZ" dirty="0"/>
              <a:t>. 7.8.2018 </a:t>
            </a:r>
            <a:r>
              <a:rPr lang="en-US" dirty="0"/>
              <a:t>[</a:t>
            </a:r>
            <a:r>
              <a:rPr lang="cs-CZ" dirty="0"/>
              <a:t>cit. </a:t>
            </a:r>
            <a:r>
              <a:rPr lang="cs-CZ" dirty="0" smtClean="0"/>
              <a:t>2022-07-22</a:t>
            </a:r>
            <a:r>
              <a:rPr lang="en-US" dirty="0" smtClean="0"/>
              <a:t>]</a:t>
            </a:r>
            <a:r>
              <a:rPr lang="cs-CZ" dirty="0"/>
              <a:t>. Dostupné z: </a:t>
            </a:r>
            <a:r>
              <a:rPr lang="cs-CZ" dirty="0">
                <a:hlinkClick r:id="rId3"/>
              </a:rPr>
              <a:t>https://spomocnik.rvp.cz/clanek/21776/KDYZ-VELKY-BRATR-DOSTANE-VELKA-DATA.html</a:t>
            </a:r>
            <a:r>
              <a:rPr lang="cs-CZ" dirty="0"/>
              <a:t> </a:t>
            </a:r>
          </a:p>
          <a:p>
            <a:r>
              <a:rPr lang="cs-CZ" b="1" dirty="0">
                <a:solidFill>
                  <a:schemeClr val="accent2"/>
                </a:solidFill>
              </a:rPr>
              <a:t>Video: </a:t>
            </a:r>
            <a:r>
              <a:rPr lang="cs-CZ" dirty="0"/>
              <a:t>ČAKLOŠ, Tomáš, 2018. </a:t>
            </a:r>
            <a:r>
              <a:rPr lang="cs-CZ" dirty="0" err="1"/>
              <a:t>How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improve</a:t>
            </a:r>
            <a:r>
              <a:rPr lang="cs-CZ" dirty="0"/>
              <a:t> </a:t>
            </a:r>
            <a:r>
              <a:rPr lang="cs-CZ" dirty="0" err="1"/>
              <a:t>teacher</a:t>
            </a:r>
            <a:r>
              <a:rPr lang="cs-CZ" dirty="0"/>
              <a:t> </a:t>
            </a:r>
            <a:r>
              <a:rPr lang="cs-CZ" dirty="0" err="1"/>
              <a:t>education</a:t>
            </a:r>
            <a:r>
              <a:rPr lang="cs-CZ" dirty="0"/>
              <a:t>?. </a:t>
            </a:r>
            <a:r>
              <a:rPr lang="en-US" dirty="0"/>
              <a:t>In: </a:t>
            </a:r>
            <a:r>
              <a:rPr lang="en-US" i="1" dirty="0" err="1"/>
              <a:t>Youtube</a:t>
            </a:r>
            <a:r>
              <a:rPr lang="en-US" dirty="0"/>
              <a:t> [online]. </a:t>
            </a:r>
            <a:r>
              <a:rPr lang="cs-CZ" dirty="0"/>
              <a:t>8.2.2018 </a:t>
            </a:r>
            <a:r>
              <a:rPr lang="en-US" dirty="0"/>
              <a:t>[vid. </a:t>
            </a:r>
            <a:r>
              <a:rPr lang="cs-CZ" dirty="0" smtClean="0"/>
              <a:t>2022-07</a:t>
            </a:r>
            <a:r>
              <a:rPr lang="en-US" dirty="0" smtClean="0"/>
              <a:t>-</a:t>
            </a:r>
            <a:r>
              <a:rPr lang="cs-CZ" dirty="0"/>
              <a:t>22</a:t>
            </a:r>
            <a:r>
              <a:rPr lang="en-US" dirty="0"/>
              <a:t>]. </a:t>
            </a:r>
            <a:r>
              <a:rPr lang="cs-CZ" dirty="0"/>
              <a:t>Dostupné z: </a:t>
            </a:r>
            <a:r>
              <a:rPr lang="cs-CZ" dirty="0">
                <a:hlinkClick r:id="rId4"/>
              </a:rPr>
              <a:t>https://www.youtube.com/</a:t>
            </a:r>
            <a:r>
              <a:rPr lang="cs-CZ" dirty="0" err="1">
                <a:hlinkClick r:id="rId4"/>
              </a:rPr>
              <a:t>watch?v</a:t>
            </a:r>
            <a:r>
              <a:rPr lang="cs-CZ" dirty="0">
                <a:hlinkClick r:id="rId4"/>
              </a:rPr>
              <a:t>=fWCbqbcAv3M</a:t>
            </a:r>
            <a:r>
              <a:rPr lang="cs-CZ" dirty="0"/>
              <a:t>. Kanál uživatele </a:t>
            </a:r>
            <a:r>
              <a:rPr lang="cs-CZ" dirty="0" err="1"/>
              <a:t>TEDx</a:t>
            </a:r>
            <a:r>
              <a:rPr lang="cs-CZ" dirty="0"/>
              <a:t> </a:t>
            </a:r>
            <a:r>
              <a:rPr lang="cs-CZ" dirty="0" err="1"/>
              <a:t>Talks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2160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zásady citování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33222" indent="-514350">
              <a:buFont typeface="+mj-lt"/>
              <a:buAutoNum type="arabicPeriod"/>
            </a:pPr>
            <a:r>
              <a:rPr lang="cs-CZ" dirty="0"/>
              <a:t>Bibliografická citace by měla</a:t>
            </a:r>
            <a:r>
              <a:rPr lang="cs-CZ" b="1" dirty="0"/>
              <a:t> jednoznačně identifikovat citovaný dokument.</a:t>
            </a:r>
            <a:endParaRPr lang="cs-CZ" dirty="0"/>
          </a:p>
          <a:p>
            <a:pPr marL="633222" indent="-514350">
              <a:buFont typeface="+mj-lt"/>
              <a:buAutoNum type="arabicPeriod"/>
            </a:pPr>
            <a:r>
              <a:rPr lang="cs-CZ" b="1" dirty="0"/>
              <a:t>Údaje pro bibliografickou citaci přebíráme z citovaného zdroje </a:t>
            </a:r>
            <a:r>
              <a:rPr lang="cs-CZ" dirty="0"/>
              <a:t>(= z dokumentu, se kterým jsme pracovali). 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/>
              <a:t>Předně přebíráme údaje </a:t>
            </a:r>
            <a:r>
              <a:rPr lang="cs-CZ" b="1" dirty="0"/>
              <a:t>z titulního listu</a:t>
            </a:r>
            <a:r>
              <a:rPr lang="cs-CZ" dirty="0"/>
              <a:t> (úvodní obrazovky, webové stránky, etikety na disku apod.), dalším zdrojem informací je pak v následujícím pořadí rub titulní strany, hlavička stránky, obálka, obal, doprovodná dokumentace (např. leták, manuál</a:t>
            </a:r>
          </a:p>
          <a:p>
            <a:pPr marL="633222" indent="-514350">
              <a:buFont typeface="+mj-lt"/>
              <a:buAutoNum type="arabicPeriod"/>
            </a:pPr>
            <a:r>
              <a:rPr lang="cs-CZ" b="1" dirty="0"/>
              <a:t>Pořadí údajů je přesně stanoveno normou.</a:t>
            </a:r>
            <a:endParaRPr lang="cs-CZ" dirty="0"/>
          </a:p>
          <a:p>
            <a:pPr marL="633222" indent="-514350">
              <a:buFont typeface="+mj-lt"/>
              <a:buAutoNum type="arabicPeriod"/>
            </a:pPr>
            <a:r>
              <a:rPr lang="cs-CZ" b="1" dirty="0"/>
              <a:t>Bibliografická citace by měla být co nejpřesnější.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8217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zásady citování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33222" indent="-514350">
              <a:buFont typeface="+mj-lt"/>
              <a:buAutoNum type="arabicPeriod" startAt="6"/>
            </a:pPr>
            <a:r>
              <a:rPr lang="cs-CZ" b="1" dirty="0"/>
              <a:t>Pokud některý údaj chybí, vynechává se a pokračuje se následujícím. </a:t>
            </a:r>
          </a:p>
          <a:p>
            <a:pPr marL="633222" indent="-514350">
              <a:buFont typeface="+mj-lt"/>
              <a:buAutoNum type="arabicPeriod" startAt="6"/>
            </a:pPr>
            <a:r>
              <a:rPr lang="cs-CZ" dirty="0"/>
              <a:t>V případě, že některý z údajů přebíráme</a:t>
            </a:r>
            <a:r>
              <a:rPr lang="cs-CZ" b="1" dirty="0"/>
              <a:t> z jiného zdroje, uvádíme jej v hranaté závorce</a:t>
            </a:r>
            <a:r>
              <a:rPr lang="cs-CZ" dirty="0"/>
              <a:t>. </a:t>
            </a:r>
          </a:p>
          <a:p>
            <a:pPr marL="633222" indent="-514350">
              <a:buFont typeface="+mj-lt"/>
              <a:buAutoNum type="arabicPeriod" startAt="6"/>
            </a:pPr>
            <a:r>
              <a:rPr lang="cs-CZ" b="1" dirty="0"/>
              <a:t>Údaje se zapisují v jazyce, ve kterém jsou uvedeny v citovaném dokumentu. </a:t>
            </a:r>
          </a:p>
          <a:p>
            <a:pPr marL="633222" indent="-514350">
              <a:buFont typeface="+mj-lt"/>
              <a:buAutoNum type="arabicPeriod" startAt="6"/>
            </a:pPr>
            <a:r>
              <a:rPr lang="cs-CZ" dirty="0"/>
              <a:t>Jakýkoliv prvek, který není v latinském písmu, se</a:t>
            </a:r>
            <a:r>
              <a:rPr lang="cs-CZ" b="1" dirty="0"/>
              <a:t> transliteruje nebo transkribuje </a:t>
            </a:r>
            <a:r>
              <a:rPr lang="cs-CZ" dirty="0"/>
              <a:t>(transliterace podle normy ISO 9:1995 nebo doporučení NK ČR z roku 2004)</a:t>
            </a:r>
          </a:p>
          <a:p>
            <a:pPr marL="633222" indent="-514350">
              <a:buFont typeface="+mj-lt"/>
              <a:buAutoNum type="arabicPeriod" startAt="6"/>
            </a:pPr>
            <a:r>
              <a:rPr lang="cs-CZ" dirty="0"/>
              <a:t>Podoba bibliografických citací musí být </a:t>
            </a:r>
            <a:r>
              <a:rPr lang="cs-CZ" b="1" dirty="0"/>
              <a:t>jednotná v celém dokumentu</a:t>
            </a:r>
            <a:r>
              <a:rPr lang="cs-CZ" dirty="0"/>
              <a:t> (styl, formát, interpunkce).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5791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Citování cizojazyčného díla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Přímá citace</a:t>
            </a:r>
          </a:p>
          <a:p>
            <a:pPr lvl="1"/>
            <a:r>
              <a:rPr lang="cs-CZ" dirty="0"/>
              <a:t>text přeložíme co nejpřesněji a doplníme poznámkou, že se jedná o vlastní překlad</a:t>
            </a:r>
          </a:p>
          <a:p>
            <a:pPr lvl="1"/>
            <a:r>
              <a:rPr lang="cs-CZ" dirty="0"/>
              <a:t>do poznámky (pod čarou) uvedeme původní text</a:t>
            </a:r>
          </a:p>
          <a:p>
            <a:r>
              <a:rPr lang="cs-CZ" dirty="0"/>
              <a:t>Parafráze</a:t>
            </a:r>
          </a:p>
          <a:p>
            <a:pPr lvl="1"/>
            <a:r>
              <a:rPr lang="cs-CZ" dirty="0"/>
              <a:t>není třeba uvádět poznámku o překladu</a:t>
            </a:r>
          </a:p>
        </p:txBody>
      </p:sp>
    </p:spTree>
    <p:extLst>
      <p:ext uri="{BB962C8B-B14F-4D97-AF65-F5344CB8AC3E}">
        <p14:creationId xmlns:p14="http://schemas.microsoft.com/office/powerpoint/2010/main" val="2307644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Sekundární citace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Sekundární citování = přebírání citace z jiného zdroje</a:t>
            </a:r>
          </a:p>
          <a:p>
            <a:r>
              <a:rPr lang="cs-CZ" dirty="0"/>
              <a:t>Není zakázáno, ale nedoporučuje se</a:t>
            </a:r>
          </a:p>
          <a:p>
            <a:r>
              <a:rPr lang="cs-CZ" dirty="0"/>
              <a:t>V seznamu literatury </a:t>
            </a:r>
            <a:r>
              <a:rPr lang="cs-CZ"/>
              <a:t>citujeme pouze dokument</a:t>
            </a:r>
            <a:r>
              <a:rPr lang="cs-CZ" dirty="0"/>
              <a:t>, z něhož jsme citaci převzali</a:t>
            </a:r>
          </a:p>
          <a:p>
            <a:r>
              <a:rPr lang="cs-CZ" dirty="0"/>
              <a:t>V textu odkazujeme</a:t>
            </a:r>
          </a:p>
          <a:p>
            <a:pPr lvl="1"/>
            <a:r>
              <a:rPr lang="cs-CZ" dirty="0"/>
              <a:t>Harvardský systém – uvedeme odkaz na původní dílo i dílo, z něhož jsme čerpali (</a:t>
            </a:r>
            <a:r>
              <a:rPr lang="cs-CZ" dirty="0" err="1"/>
              <a:t>McLuhan</a:t>
            </a:r>
            <a:r>
              <a:rPr lang="cs-CZ" dirty="0"/>
              <a:t>, 1991, cit. dle Jonák, 2003)</a:t>
            </a:r>
          </a:p>
          <a:p>
            <a:pPr lvl="1"/>
            <a:r>
              <a:rPr lang="cs-CZ" dirty="0"/>
              <a:t>Číselný systém – Jonák (1) používá </a:t>
            </a:r>
            <a:r>
              <a:rPr lang="cs-CZ" dirty="0" err="1"/>
              <a:t>McLuhanovu</a:t>
            </a:r>
            <a:r>
              <a:rPr lang="cs-CZ" dirty="0"/>
              <a:t> definici globální vesnice jako „metaforického vyjádření představy světa…“</a:t>
            </a:r>
          </a:p>
          <a:p>
            <a:pPr lvl="1"/>
            <a:r>
              <a:rPr lang="cs-CZ" dirty="0"/>
              <a:t>Systém poznámek – Jonák používá </a:t>
            </a:r>
            <a:r>
              <a:rPr lang="cs-CZ" dirty="0" err="1"/>
              <a:t>McLuhanovu</a:t>
            </a:r>
            <a:r>
              <a:rPr lang="cs-CZ" dirty="0"/>
              <a:t> definici globální vesnice jako „metaforického vyjádření představy světa…“</a:t>
            </a:r>
            <a:r>
              <a:rPr lang="cs-CZ" baseline="300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144389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tištěné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Autor</a:t>
            </a:r>
          </a:p>
          <a:p>
            <a:r>
              <a:rPr lang="cs-CZ" dirty="0" smtClean="0"/>
              <a:t>Název</a:t>
            </a:r>
          </a:p>
          <a:p>
            <a:r>
              <a:rPr lang="cs-CZ" dirty="0" smtClean="0"/>
              <a:t>Rok vydání</a:t>
            </a:r>
          </a:p>
          <a:p>
            <a:r>
              <a:rPr lang="cs-CZ" dirty="0" smtClean="0"/>
              <a:t>Další údaje podle typu dokumentu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6338316" y="3143249"/>
            <a:ext cx="4253484" cy="2878171"/>
          </a:xfrm>
        </p:spPr>
        <p:txBody>
          <a:bodyPr>
            <a:normAutofit/>
          </a:bodyPr>
          <a:lstStyle/>
          <a:p>
            <a:r>
              <a:rPr lang="cs-CZ" dirty="0"/>
              <a:t>Autor</a:t>
            </a:r>
          </a:p>
          <a:p>
            <a:r>
              <a:rPr lang="cs-CZ" dirty="0"/>
              <a:t>Název</a:t>
            </a:r>
          </a:p>
          <a:p>
            <a:r>
              <a:rPr lang="cs-CZ" dirty="0"/>
              <a:t>Rok vydání</a:t>
            </a:r>
          </a:p>
          <a:p>
            <a:r>
              <a:rPr lang="cs-CZ" dirty="0"/>
              <a:t>Další údaje podle typu dokumentu</a:t>
            </a:r>
          </a:p>
          <a:p>
            <a:r>
              <a:rPr lang="cs-CZ" b="1" dirty="0" smtClean="0"/>
              <a:t>Médium</a:t>
            </a:r>
            <a:r>
              <a:rPr lang="en-GB" b="1" dirty="0" smtClean="0"/>
              <a:t>, </a:t>
            </a:r>
            <a:r>
              <a:rPr lang="en-GB" b="1" dirty="0" err="1" smtClean="0"/>
              <a:t>nej</a:t>
            </a:r>
            <a:r>
              <a:rPr lang="cs-CZ" b="1" dirty="0" smtClean="0"/>
              <a:t>častěji </a:t>
            </a:r>
            <a:r>
              <a:rPr lang="en-GB" b="1" dirty="0" smtClean="0"/>
              <a:t>[online]</a:t>
            </a:r>
            <a:endParaRPr lang="cs-CZ" b="1" dirty="0" smtClean="0"/>
          </a:p>
          <a:p>
            <a:r>
              <a:rPr lang="cs-CZ" b="1" dirty="0" smtClean="0"/>
              <a:t>Datum citování</a:t>
            </a:r>
          </a:p>
          <a:p>
            <a:r>
              <a:rPr lang="cs-CZ" b="1" dirty="0" smtClean="0"/>
              <a:t>Dostupnost, nejčastěji URL</a:t>
            </a:r>
            <a:endParaRPr lang="cs-CZ" b="1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elektronické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Tištěné vs. elektronické dokumenty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8938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Najděte na webu příklady těchto typů dokumentů k vašemu tématu – kniha, článek v časopise, článek ve sborníku z konference, bakalářská práce</a:t>
            </a:r>
          </a:p>
          <a:p>
            <a:r>
              <a:rPr lang="cs-CZ" dirty="0" smtClean="0"/>
              <a:t>Podle jakých údajů v dokumentu můžeme poznat, o jaký typ se jedná?</a:t>
            </a:r>
          </a:p>
          <a:p>
            <a:r>
              <a:rPr lang="cs-CZ" dirty="0" smtClean="0"/>
              <a:t>Uložte záznamy jednotlivých typů do vašeho profilu v citačním manažeru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88291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identifikátory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Pomoc při automatickém vytváření citací</a:t>
            </a:r>
          </a:p>
          <a:p>
            <a:r>
              <a:rPr lang="cs-CZ" dirty="0" smtClean="0"/>
              <a:t>ISBN (knihy)</a:t>
            </a:r>
          </a:p>
          <a:p>
            <a:r>
              <a:rPr lang="cs-CZ" dirty="0" smtClean="0"/>
              <a:t>DOI (různé typy elektronických dokumentů včetně datových souborů)</a:t>
            </a:r>
          </a:p>
          <a:p>
            <a:r>
              <a:rPr lang="cs-CZ" dirty="0" smtClean="0"/>
              <a:t>PMID (</a:t>
            </a:r>
            <a:r>
              <a:rPr lang="cs-CZ" dirty="0" err="1" smtClean="0"/>
              <a:t>PubMed</a:t>
            </a:r>
            <a:r>
              <a:rPr lang="cs-CZ" dirty="0" smtClean="0"/>
              <a:t> ID – pro články zejména z medicíny)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296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journals.muni.cz/</a:t>
            </a:r>
            <a:r>
              <a:rPr lang="cs-CZ" dirty="0" err="1" smtClean="0">
                <a:hlinkClick r:id="rId2"/>
              </a:rPr>
              <a:t>pedor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article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view</a:t>
            </a:r>
            <a:r>
              <a:rPr lang="cs-CZ" dirty="0" smtClean="0">
                <a:hlinkClick r:id="rId2"/>
              </a:rPr>
              <a:t>/18658/</a:t>
            </a:r>
            <a:r>
              <a:rPr lang="cs-CZ" dirty="0" err="1" smtClean="0">
                <a:hlinkClick r:id="rId2"/>
              </a:rPr>
              <a:t>pdf</a:t>
            </a:r>
            <a:r>
              <a:rPr lang="cs-CZ" dirty="0"/>
              <a:t>, </a:t>
            </a:r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journals.muni.cz/</a:t>
            </a:r>
            <a:r>
              <a:rPr lang="cs-CZ" dirty="0" err="1" smtClean="0">
                <a:hlinkClick r:id="rId3"/>
              </a:rPr>
              <a:t>pedor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article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view</a:t>
            </a:r>
            <a:r>
              <a:rPr lang="cs-CZ" dirty="0" smtClean="0">
                <a:hlinkClick r:id="rId3"/>
              </a:rPr>
              <a:t>/18654/</a:t>
            </a:r>
            <a:r>
              <a:rPr lang="cs-CZ" dirty="0" err="1" smtClean="0">
                <a:hlinkClick r:id="rId3"/>
              </a:rPr>
              <a:t>pdf</a:t>
            </a:r>
            <a:r>
              <a:rPr lang="cs-CZ" dirty="0" smtClean="0"/>
              <a:t>, </a:t>
            </a:r>
          </a:p>
          <a:p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journals.muni.cz/pedor/article/view/20597/16646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 smtClean="0"/>
              <a:t>Vyberte alespoň tři příklady toho, jak autoři zapojují do vlastního textu myšlenky převzaté od jiných autorů.</a:t>
            </a:r>
          </a:p>
          <a:p>
            <a:r>
              <a:rPr lang="cs-CZ" dirty="0" smtClean="0"/>
              <a:t>Jakým způsobem to lze udělat?</a:t>
            </a:r>
          </a:p>
          <a:p>
            <a:r>
              <a:rPr lang="cs-CZ" dirty="0" smtClean="0"/>
              <a:t>Jsou nějaké rozdíly?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335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pic>
        <p:nvPicPr>
          <p:cNvPr id="3" name="Obrázek 2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737" y="2542487"/>
            <a:ext cx="6980525" cy="387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803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Citace x bibliografická citace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Citát/přímá citace = doslovné uvedení cizího výroku nebo textu v rámci vlastního dokumentu doprovázené obvykle přesnou identifikací pramene, ze kterého daný výrok nebo text pochází</a:t>
            </a:r>
          </a:p>
          <a:p>
            <a:r>
              <a:rPr lang="cs-CZ" dirty="0"/>
              <a:t>Nepřímá citace (parafráze) = vyjádření stejné informace, myšlenky nebo obsahu jiným způsobem, zejména přeformulování cizí myšlenky vlastními slovy, na konci se uvádí </a:t>
            </a:r>
            <a:r>
              <a:rPr lang="cs-CZ" dirty="0" smtClean="0"/>
              <a:t>odkaz na pramen</a:t>
            </a:r>
            <a:endParaRPr lang="cs-CZ" dirty="0"/>
          </a:p>
          <a:p>
            <a:r>
              <a:rPr lang="cs-CZ" dirty="0"/>
              <a:t>Bibliografická citace = formalizovaný údaj o dokumentu, který autor bezprostředně použil při přípravě své práce</a:t>
            </a:r>
          </a:p>
        </p:txBody>
      </p:sp>
    </p:spTree>
    <p:extLst>
      <p:ext uri="{BB962C8B-B14F-4D97-AF65-F5344CB8AC3E}">
        <p14:creationId xmlns:p14="http://schemas.microsoft.com/office/powerpoint/2010/main" val="333147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Citace nebo parafráze?</a:t>
            </a:r>
            <a:br>
              <a:rPr lang="cs-CZ" dirty="0"/>
            </a:br>
            <a:r>
              <a:rPr lang="cs-CZ" dirty="0"/>
              <a:t>Citace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Problémy</a:t>
            </a:r>
          </a:p>
          <a:p>
            <a:pPr lvl="1"/>
            <a:r>
              <a:rPr lang="cs-CZ" dirty="0"/>
              <a:t>Příliš mnoho citací narušuje souvislý výklad</a:t>
            </a:r>
          </a:p>
          <a:p>
            <a:pPr lvl="1"/>
            <a:r>
              <a:rPr lang="cs-CZ" dirty="0"/>
              <a:t>Seskupení citací bez dostatečného komentáře</a:t>
            </a:r>
          </a:p>
          <a:p>
            <a:pPr lvl="1"/>
            <a:r>
              <a:rPr lang="cs-CZ" dirty="0"/>
              <a:t>Komentář opakuje informaci z citace</a:t>
            </a:r>
          </a:p>
          <a:p>
            <a:r>
              <a:rPr lang="cs-CZ" dirty="0"/>
              <a:t>Použití citace</a:t>
            </a:r>
          </a:p>
          <a:p>
            <a:pPr lvl="1"/>
            <a:r>
              <a:rPr lang="cs-CZ" dirty="0"/>
              <a:t>Výklad se k ní váže - vysvětlujeme ji, bez uvedení citace by další text nedával smysl</a:t>
            </a:r>
          </a:p>
          <a:p>
            <a:pPr lvl="1"/>
            <a:r>
              <a:rPr lang="cs-CZ" dirty="0"/>
              <a:t>Podpora vlastní argumentace nebo kritiky – originální myšlenka, zajímavě formulovaná, účinek na čtenáře</a:t>
            </a:r>
          </a:p>
          <a:p>
            <a:pPr lvl="1"/>
            <a:r>
              <a:rPr lang="cs-CZ" dirty="0"/>
              <a:t>Přeformulováním by došlo ke ztrátě informační hodnoty – zejména definice</a:t>
            </a:r>
          </a:p>
        </p:txBody>
      </p:sp>
    </p:spTree>
    <p:extLst>
      <p:ext uri="{BB962C8B-B14F-4D97-AF65-F5344CB8AC3E}">
        <p14:creationId xmlns:p14="http://schemas.microsoft.com/office/powerpoint/2010/main" val="2330839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Citace nebo parafráze?</a:t>
            </a:r>
            <a:br>
              <a:rPr lang="cs-CZ" dirty="0"/>
            </a:br>
            <a:r>
              <a:rPr lang="cs-CZ" dirty="0" err="1"/>
              <a:t>Parafáze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Stručnější, snazší pro začlenění</a:t>
            </a:r>
          </a:p>
          <a:p>
            <a:r>
              <a:rPr lang="cs-CZ" dirty="0"/>
              <a:t>Pozor na významové posuny</a:t>
            </a:r>
          </a:p>
          <a:p>
            <a:r>
              <a:rPr lang="cs-CZ" dirty="0"/>
              <a:t>Stručné vyjádření hlavní myšlenky (neparafrázovat jednotlivé věty)</a:t>
            </a:r>
          </a:p>
        </p:txBody>
      </p:sp>
    </p:spTree>
    <p:extLst>
      <p:ext uri="{BB962C8B-B14F-4D97-AF65-F5344CB8AC3E}">
        <p14:creationId xmlns:p14="http://schemas.microsoft.com/office/powerpoint/2010/main" val="185116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Citační styl x metoda citování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Citační styl = pravidla určující podobu citací a bibliografických citací</a:t>
            </a:r>
          </a:p>
          <a:p>
            <a:pPr lvl="1"/>
            <a:r>
              <a:rPr lang="cs-CZ" dirty="0"/>
              <a:t>U nás nejrozšířenější citování podle normy ISO 690 </a:t>
            </a:r>
          </a:p>
          <a:p>
            <a:pPr lvl="1"/>
            <a:r>
              <a:rPr lang="cs-CZ" dirty="0"/>
              <a:t>Další citační styly – APA, Vancouver</a:t>
            </a:r>
          </a:p>
          <a:p>
            <a:r>
              <a:rPr lang="cs-CZ" dirty="0"/>
              <a:t>Metoda citování = způsob odkazování z textu do seznamu literatury</a:t>
            </a:r>
          </a:p>
          <a:p>
            <a:pPr lvl="1"/>
            <a:r>
              <a:rPr lang="cs-CZ" dirty="0" smtClean="0"/>
              <a:t>Metoda </a:t>
            </a:r>
            <a:r>
              <a:rPr lang="cs-CZ" dirty="0"/>
              <a:t>prvku a </a:t>
            </a:r>
            <a:r>
              <a:rPr lang="cs-CZ" dirty="0" smtClean="0"/>
              <a:t>data </a:t>
            </a:r>
            <a:r>
              <a:rPr lang="cs-CZ" dirty="0"/>
              <a:t>– spíše pro delší práce (kniha, kvalifikační práce), jako pracovní metoda</a:t>
            </a:r>
          </a:p>
          <a:p>
            <a:pPr lvl="1"/>
            <a:r>
              <a:rPr lang="cs-CZ" dirty="0"/>
              <a:t>Metoda číselných odkazů – pro kratší práce (článek…)</a:t>
            </a:r>
          </a:p>
          <a:p>
            <a:pPr lvl="1"/>
            <a:r>
              <a:rPr lang="cs-CZ" dirty="0"/>
              <a:t>Metoda průběžných poznámek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5033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63043" y="371305"/>
            <a:ext cx="7729728" cy="1188720"/>
          </a:xfrm>
        </p:spPr>
        <p:txBody>
          <a:bodyPr/>
          <a:lstStyle/>
          <a:p>
            <a:r>
              <a:rPr lang="cs-CZ" dirty="0" smtClean="0"/>
              <a:t>Citační styly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8562" y="1772282"/>
            <a:ext cx="11468910" cy="5085718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2"/>
                </a:solidFill>
              </a:rPr>
              <a:t>ČSN ISO 690 </a:t>
            </a:r>
            <a:r>
              <a:rPr lang="cs-CZ" b="1" dirty="0">
                <a:solidFill>
                  <a:schemeClr val="accent2"/>
                </a:solidFill>
              </a:rPr>
              <a:t>(číslování): </a:t>
            </a:r>
            <a:r>
              <a:rPr lang="cs-CZ" dirty="0"/>
              <a:t>CHMELOVÁ, Štěpánka. Jak učitelé využívají venkovní prostředí pro výuku vzdělávací oblasti Člověk a jeho svět. </a:t>
            </a:r>
            <a:r>
              <a:rPr lang="cs-CZ" i="1" dirty="0"/>
              <a:t>Pedagogická orientace</a:t>
            </a:r>
            <a:r>
              <a:rPr lang="cs-CZ" dirty="0"/>
              <a:t> [online]. 2022, </a:t>
            </a:r>
            <a:r>
              <a:rPr lang="cs-CZ" b="1" dirty="0"/>
              <a:t>31</a:t>
            </a:r>
            <a:r>
              <a:rPr lang="cs-CZ" dirty="0"/>
              <a:t>(2) [cit. 2022-07-22]. ISSN 1805-9511. Dostupné z: doi:10.5817/PedOr2021-2-178</a:t>
            </a:r>
            <a:endParaRPr lang="cs-CZ" dirty="0" smtClean="0"/>
          </a:p>
          <a:p>
            <a:r>
              <a:rPr lang="cs-CZ" b="1" dirty="0">
                <a:solidFill>
                  <a:schemeClr val="accent2"/>
                </a:solidFill>
              </a:rPr>
              <a:t>ČSN ISO 690 </a:t>
            </a:r>
            <a:r>
              <a:rPr lang="cs-CZ" b="1" dirty="0" smtClean="0">
                <a:solidFill>
                  <a:schemeClr val="accent2"/>
                </a:solidFill>
              </a:rPr>
              <a:t>(autor, datum):</a:t>
            </a:r>
            <a:r>
              <a:rPr lang="cs-CZ" dirty="0"/>
              <a:t> </a:t>
            </a:r>
            <a:r>
              <a:rPr lang="cs-CZ" dirty="0" smtClean="0"/>
              <a:t>CHMELOVÁ</a:t>
            </a:r>
            <a:r>
              <a:rPr lang="cs-CZ" dirty="0"/>
              <a:t>, Štěpánka, 2022. Jak učitelé využívají venkovní prostředí pro výuku vzdělávací oblasti Člověk a jeho svět. </a:t>
            </a:r>
            <a:r>
              <a:rPr lang="cs-CZ" i="1" dirty="0"/>
              <a:t>Pedagogická orientace</a:t>
            </a:r>
            <a:r>
              <a:rPr lang="cs-CZ" dirty="0"/>
              <a:t> [online]. </a:t>
            </a:r>
            <a:r>
              <a:rPr lang="cs-CZ" b="1" dirty="0"/>
              <a:t>31</a:t>
            </a:r>
            <a:r>
              <a:rPr lang="cs-CZ" dirty="0"/>
              <a:t>(2) [cit. 2022-07-22]. ISSN 1805-9511. Dostupné z: doi:10.5817/PedOr2021-2-178</a:t>
            </a:r>
            <a:r>
              <a:rPr lang="cs-CZ" dirty="0" smtClean="0"/>
              <a:t>3</a:t>
            </a:r>
          </a:p>
          <a:p>
            <a:r>
              <a:rPr lang="cs-CZ" b="1" dirty="0">
                <a:solidFill>
                  <a:schemeClr val="accent2"/>
                </a:solidFill>
              </a:rPr>
              <a:t>APA: </a:t>
            </a:r>
            <a:r>
              <a:rPr lang="cs-CZ" dirty="0"/>
              <a:t>Chmelová, Š. (2022). Jak učitelé využívají venkovní prostředí pro výuku vzdělávací oblasti Člověk a jeho svět. </a:t>
            </a:r>
            <a:r>
              <a:rPr lang="cs-CZ" i="1" dirty="0"/>
              <a:t>Pedagogická orientace</a:t>
            </a:r>
            <a:r>
              <a:rPr lang="cs-CZ" dirty="0"/>
              <a:t>, </a:t>
            </a:r>
            <a:r>
              <a:rPr lang="cs-CZ" i="1" dirty="0"/>
              <a:t>31</a:t>
            </a:r>
            <a:r>
              <a:rPr lang="cs-CZ" dirty="0"/>
              <a:t>(2). https://doi.org/10.5817/PedOr2021-2-178</a:t>
            </a:r>
            <a:endParaRPr lang="cs-CZ" dirty="0" smtClean="0"/>
          </a:p>
          <a:p>
            <a:r>
              <a:rPr lang="cs-CZ" b="1" dirty="0">
                <a:solidFill>
                  <a:schemeClr val="accent2"/>
                </a:solidFill>
              </a:rPr>
              <a:t>MLA: </a:t>
            </a:r>
            <a:r>
              <a:rPr lang="cs-CZ" dirty="0"/>
              <a:t>Chmelová, Štěpánka. “Jak učitelé využívají venkovní prostředí pro výuku vzdělávací oblasti Člověk a jeho svět”. </a:t>
            </a:r>
            <a:r>
              <a:rPr lang="cs-CZ" i="1" dirty="0"/>
              <a:t>Pedagogická orientace</a:t>
            </a:r>
            <a:r>
              <a:rPr lang="cs-CZ" dirty="0"/>
              <a:t> 31.2 (2022): n. </a:t>
            </a:r>
            <a:r>
              <a:rPr lang="cs-CZ" dirty="0" err="1"/>
              <a:t>pag</a:t>
            </a:r>
            <a:r>
              <a:rPr lang="cs-CZ" dirty="0"/>
              <a:t>. 22 July 2022</a:t>
            </a:r>
            <a:r>
              <a:rPr lang="cs-CZ" dirty="0" smtClean="0"/>
              <a:t>.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Chicago</a:t>
            </a:r>
            <a:r>
              <a:rPr lang="cs-CZ" b="1" dirty="0">
                <a:solidFill>
                  <a:schemeClr val="accent2"/>
                </a:solidFill>
              </a:rPr>
              <a:t>: </a:t>
            </a:r>
            <a:r>
              <a:rPr lang="cs-CZ" dirty="0"/>
              <a:t>Chmelová, Štěpánka. 2022. “Jak učitelé využívají venkovní prostředí pro výuku vzdělávací oblasti Člověk a jeho svět”. </a:t>
            </a:r>
            <a:r>
              <a:rPr lang="cs-CZ" i="1" dirty="0"/>
              <a:t>Pedagogická orientace</a:t>
            </a:r>
            <a:r>
              <a:rPr lang="cs-CZ" dirty="0"/>
              <a:t> 31 (2). </a:t>
            </a:r>
            <a:r>
              <a:rPr lang="cs-CZ" dirty="0">
                <a:hlinkClick r:id="rId2"/>
              </a:rPr>
              <a:t>https://doi.org/10.5817/PedOr2021-2-178</a:t>
            </a:r>
            <a:r>
              <a:rPr lang="cs-CZ" dirty="0" smtClean="0"/>
              <a:t>.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Vancouver</a:t>
            </a:r>
            <a:r>
              <a:rPr lang="cs-CZ" b="1" dirty="0">
                <a:solidFill>
                  <a:schemeClr val="accent2"/>
                </a:solidFill>
              </a:rPr>
              <a:t>: </a:t>
            </a:r>
            <a:r>
              <a:rPr lang="cs-CZ" dirty="0"/>
              <a:t>Chmelová Š. Jak učitelé využívají venkovní prostředí pro výuku vzdělávací oblasti Člověk a jeho svět. Pedagogická orientace [Internet]. 2022Jan.7 [</a:t>
            </a:r>
            <a:r>
              <a:rPr lang="cs-CZ" dirty="0" err="1"/>
              <a:t>cited</a:t>
            </a:r>
            <a:r>
              <a:rPr lang="cs-CZ" dirty="0"/>
              <a:t> 2022Jul.22];31(2). </a:t>
            </a:r>
            <a:r>
              <a:rPr lang="cs-CZ" dirty="0" err="1"/>
              <a:t>Available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: https://journals.muni.cz/pedor/article/view/20597</a:t>
            </a:r>
          </a:p>
        </p:txBody>
      </p:sp>
    </p:spTree>
    <p:extLst>
      <p:ext uri="{BB962C8B-B14F-4D97-AF65-F5344CB8AC3E}">
        <p14:creationId xmlns:p14="http://schemas.microsoft.com/office/powerpoint/2010/main" val="38657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čem se jednotlivé styly shodují?</a:t>
            </a:r>
          </a:p>
          <a:p>
            <a:r>
              <a:rPr lang="cs-CZ" dirty="0" smtClean="0"/>
              <a:t>V čem se liší?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156407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Modrá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D26EE836CA0DF45885804509ECFD775" ma:contentTypeVersion="14" ma:contentTypeDescription="Vytvoří nový dokument" ma:contentTypeScope="" ma:versionID="b21c04337f83df065a9a168ff1e69cfa">
  <xsd:schema xmlns:xsd="http://www.w3.org/2001/XMLSchema" xmlns:xs="http://www.w3.org/2001/XMLSchema" xmlns:p="http://schemas.microsoft.com/office/2006/metadata/properties" xmlns:ns3="ad9319be-0f24-4bac-9f91-d45c695379bf" xmlns:ns4="04154ce8-de10-43e5-bac2-7607c4efa263" targetNamespace="http://schemas.microsoft.com/office/2006/metadata/properties" ma:root="true" ma:fieldsID="aca369440ffaccec0bdce9cc02bb016d" ns3:_="" ns4:_="">
    <xsd:import namespace="ad9319be-0f24-4bac-9f91-d45c695379bf"/>
    <xsd:import namespace="04154ce8-de10-43e5-bac2-7607c4efa26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9319be-0f24-4bac-9f91-d45c695379b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154ce8-de10-43e5-bac2-7607c4efa2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461519-2DB2-4E95-839F-895C2C9E80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A14857C-8AF2-4265-BE1D-B224AC8A5EB0}">
  <ds:schemaRefs>
    <ds:schemaRef ds:uri="http://schemas.microsoft.com/office/2006/metadata/properties"/>
    <ds:schemaRef ds:uri="04154ce8-de10-43e5-bac2-7607c4efa263"/>
    <ds:schemaRef ds:uri="http://purl.org/dc/terms/"/>
    <ds:schemaRef ds:uri="ad9319be-0f24-4bac-9f91-d45c695379bf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E0CB0A9-10B3-442D-BCCC-349C1D0EE3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9319be-0f24-4bac-9f91-d45c695379bf"/>
    <ds:schemaRef ds:uri="04154ce8-de10-43e5-bac2-7607c4efa2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Balík</Template>
  <TotalTime>1341</TotalTime>
  <Words>1307</Words>
  <Application>Microsoft Office PowerPoint</Application>
  <PresentationFormat>Širokoúhlá obrazovka</PresentationFormat>
  <Paragraphs>106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Gill Sans MT</vt:lpstr>
      <vt:lpstr>Parcel</vt:lpstr>
      <vt:lpstr>Informační systémy pro pedagogy</vt:lpstr>
      <vt:lpstr>cvičení</vt:lpstr>
      <vt:lpstr>příklady</vt:lpstr>
      <vt:lpstr>Citace x bibliografická citace</vt:lpstr>
      <vt:lpstr>Citace nebo parafráze? Citace </vt:lpstr>
      <vt:lpstr>Citace nebo parafráze? Parafáze</vt:lpstr>
      <vt:lpstr>Citační styl x metoda citování</vt:lpstr>
      <vt:lpstr>Citační styly</vt:lpstr>
      <vt:lpstr>cvičení</vt:lpstr>
      <vt:lpstr>Proč tolik formátování?</vt:lpstr>
      <vt:lpstr>Různé typy dokumentů (ČSN ISO 690)</vt:lpstr>
      <vt:lpstr>Obecné zásady citování</vt:lpstr>
      <vt:lpstr>Obecné zásady citování</vt:lpstr>
      <vt:lpstr>Citování cizojazyčného díla</vt:lpstr>
      <vt:lpstr>Sekundární citace</vt:lpstr>
      <vt:lpstr>Tištěné vs. elektronické dokumenty</vt:lpstr>
      <vt:lpstr>cvičení</vt:lpstr>
      <vt:lpstr>identifikátory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do EIZ z oblasti informační vědy a knihovnictví</dc:title>
  <dc:creator>Jarolímková, Adéla</dc:creator>
  <cp:lastModifiedBy>Jarolímková, Adéla</cp:lastModifiedBy>
  <cp:revision>33</cp:revision>
  <dcterms:created xsi:type="dcterms:W3CDTF">2022-07-19T12:10:18Z</dcterms:created>
  <dcterms:modified xsi:type="dcterms:W3CDTF">2022-08-02T05:27:24Z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0x0101005D26EE836CA0DF45885804509ECFD775</vt:lpwstr>
  </property>
</Properties>
</file>