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6" r:id="rId3"/>
    <p:sldId id="265" r:id="rId4"/>
    <p:sldId id="262" r:id="rId5"/>
    <p:sldId id="268" r:id="rId6"/>
    <p:sldId id="267" r:id="rId7"/>
    <p:sldId id="264" r:id="rId8"/>
    <p:sldId id="269" r:id="rId9"/>
    <p:sldId id="25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717"/>
  </p:normalViewPr>
  <p:slideViewPr>
    <p:cSldViewPr snapToGrid="0" snapToObjects="1">
      <p:cViewPr>
        <p:scale>
          <a:sx n="105" d="100"/>
          <a:sy n="105" d="100"/>
        </p:scale>
        <p:origin x="1744" y="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cs-CZ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EE13724-87B4-DF4E-8762-B91EA91930A3}" type="datetimeFigureOut">
              <a:rPr lang="en-US" smtClean="0"/>
              <a:t>11/15/25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3737CC8-FE73-5D47-B625-1059C30147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KCtiPhSyi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Politics outside Parliament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5DA69-D5E1-4336-EFEC-643D31098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The main political instruments outside Parliament?</a:t>
            </a:r>
            <a:r>
              <a:rPr lang="en-CZ" dirty="0">
                <a:solidFill>
                  <a:srgbClr val="FF0000"/>
                </a:solidFill>
              </a:rPr>
              <a:t>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5D59F-0D98-27C4-8292-93C9168F3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Political parties (extra‑parliamentary)</a:t>
            </a:r>
          </a:p>
          <a:p>
            <a:pPr lvl="1"/>
            <a:r>
              <a:rPr lang="en-GB" dirty="0"/>
              <a:t>Candidate selection, program formation, campaigning, fundraising</a:t>
            </a:r>
          </a:p>
          <a:p>
            <a:r>
              <a:rPr lang="en-GB" dirty="0"/>
              <a:t>Elections &amp; direct‑democracy tools</a:t>
            </a:r>
          </a:p>
          <a:p>
            <a:pPr lvl="1"/>
            <a:r>
              <a:rPr lang="en-GB" dirty="0"/>
              <a:t>Referendums, popular initiatives, petitions, consultations</a:t>
            </a:r>
          </a:p>
          <a:p>
            <a:r>
              <a:rPr lang="en-GB" dirty="0"/>
              <a:t>Civil society &amp; social movements</a:t>
            </a:r>
          </a:p>
          <a:p>
            <a:pPr lvl="1"/>
            <a:r>
              <a:rPr lang="en-GB" dirty="0"/>
              <a:t>NGOs, advocacy networks, protests/demonstrations</a:t>
            </a:r>
          </a:p>
          <a:p>
            <a:r>
              <a:rPr lang="en-GB" dirty="0"/>
              <a:t>Interest groups &amp; lobbying</a:t>
            </a:r>
          </a:p>
          <a:p>
            <a:pPr lvl="1"/>
            <a:r>
              <a:rPr lang="en-GB" dirty="0"/>
              <a:t>Business associations, professional chambers, think tanks</a:t>
            </a:r>
          </a:p>
          <a:p>
            <a:r>
              <a:rPr lang="en-GB" dirty="0"/>
              <a:t>Social partners</a:t>
            </a:r>
          </a:p>
          <a:p>
            <a:pPr lvl="1"/>
            <a:r>
              <a:rPr lang="en-GB" dirty="0"/>
              <a:t>Trade unions &amp; employers’ associations; collective bargaining; tripartite councils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892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Description automatically generated">
            <a:extLst>
              <a:ext uri="{FF2B5EF4-FFF2-40B4-BE49-F238E27FC236}">
                <a16:creationId xmlns:a16="http://schemas.microsoft.com/office/drawing/2014/main" id="{D63EA261-E697-F8F2-B1BA-39FC7B870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94" y="1151907"/>
            <a:ext cx="7992093" cy="418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24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Politics outside Parliament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Pluralism</a:t>
            </a:r>
            <a:r>
              <a:rPr lang="en-US" sz="3200" dirty="0"/>
              <a:t> – groups compete with each other</a:t>
            </a:r>
          </a:p>
          <a:p>
            <a:r>
              <a:rPr lang="en-US" sz="3200" dirty="0">
                <a:solidFill>
                  <a:srgbClr val="FF0000"/>
                </a:solidFill>
              </a:rPr>
              <a:t>Corporatism</a:t>
            </a:r>
            <a:r>
              <a:rPr lang="en-US" sz="3200" dirty="0"/>
              <a:t> – interest groups are closely integrated into the formal political process - </a:t>
            </a:r>
            <a:r>
              <a:rPr lang="en-US" sz="3200" dirty="0">
                <a:hlinkClick r:id="rId2"/>
              </a:rPr>
              <a:t>https://www.youtube.com/watch?v=TKCtiPhSyiM</a:t>
            </a:r>
            <a:r>
              <a:rPr lang="en-US" sz="32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63CF-D18A-53FF-054D-E220C9915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The role of mass media and NSM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9D7AA-F295-A639-EC43-E75928AA3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Core democratic functions</a:t>
            </a:r>
          </a:p>
          <a:p>
            <a:pPr lvl="1"/>
            <a:r>
              <a:rPr lang="en-GB" dirty="0"/>
              <a:t>Informing citizens; setting the agenda; framing public debate</a:t>
            </a:r>
          </a:p>
          <a:p>
            <a:pPr lvl="1"/>
            <a:r>
              <a:rPr lang="en-GB" dirty="0"/>
              <a:t>Watchdog role — scrutiny of power, investigative journalism</a:t>
            </a:r>
          </a:p>
          <a:p>
            <a:pPr lvl="1"/>
            <a:r>
              <a:rPr lang="en-GB" dirty="0"/>
              <a:t>Forum for pluralism: access for parties, experts, and civil society</a:t>
            </a:r>
          </a:p>
          <a:p>
            <a:r>
              <a:rPr lang="en-GB" dirty="0"/>
              <a:t>Institutions &amp; markets</a:t>
            </a:r>
          </a:p>
          <a:p>
            <a:pPr lvl="1"/>
            <a:r>
              <a:rPr lang="en-GB" dirty="0"/>
              <a:t>Public service media vs. commercial outlets; editorial independence</a:t>
            </a:r>
          </a:p>
          <a:p>
            <a:pPr lvl="1"/>
            <a:r>
              <a:rPr lang="en-GB" dirty="0"/>
              <a:t>Ownership concentration and conflict of interest risks</a:t>
            </a:r>
          </a:p>
          <a:p>
            <a:pPr lvl="1"/>
            <a:r>
              <a:rPr lang="en-GB" dirty="0"/>
              <a:t>Professional norms: verification, balance, corrections</a:t>
            </a:r>
          </a:p>
          <a:p>
            <a:r>
              <a:rPr lang="en-GB" dirty="0"/>
              <a:t>Regulation &amp; safeguards</a:t>
            </a:r>
          </a:p>
          <a:p>
            <a:pPr lvl="1"/>
            <a:r>
              <a:rPr lang="en-GB" dirty="0"/>
              <a:t>Media law, competition rules, access/right of reply</a:t>
            </a:r>
          </a:p>
          <a:p>
            <a:pPr lvl="1"/>
            <a:r>
              <a:rPr lang="en-GB" dirty="0"/>
              <a:t>Independent regulators and media councils; press councils/ethics codes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1260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E2A18-3A4C-8C72-D038-F3F3CFBD1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The role of mass media and NSM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E9539-4D15-4B81-0FE4-4EFF0F9BC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Affordances &amp; influence</a:t>
            </a:r>
          </a:p>
          <a:p>
            <a:pPr lvl="1"/>
            <a:r>
              <a:rPr lang="en-GB" dirty="0"/>
              <a:t>Low entry cost, user-generated content, speed/virality</a:t>
            </a:r>
          </a:p>
          <a:p>
            <a:pPr lvl="1"/>
            <a:r>
              <a:rPr lang="en-GB" dirty="0"/>
              <a:t>Network effects and influencer politics; micro‑targeted advertising</a:t>
            </a:r>
          </a:p>
          <a:p>
            <a:pPr lvl="1"/>
            <a:r>
              <a:rPr lang="en-GB" dirty="0"/>
              <a:t>Algorithms curate feeds → filter bubbles/echo chambers</a:t>
            </a:r>
          </a:p>
          <a:p>
            <a:r>
              <a:rPr lang="en-GB" dirty="0"/>
              <a:t>Opportunities</a:t>
            </a:r>
          </a:p>
          <a:p>
            <a:pPr lvl="1"/>
            <a:r>
              <a:rPr lang="en-GB" dirty="0"/>
              <a:t>Direct communication between officials and citizens</a:t>
            </a:r>
          </a:p>
          <a:p>
            <a:pPr lvl="1"/>
            <a:r>
              <a:rPr lang="en-GB" dirty="0"/>
              <a:t>Mobilization, fundraising, crisis communication, participatory campaigns</a:t>
            </a:r>
          </a:p>
          <a:p>
            <a:r>
              <a:rPr lang="en-GB" dirty="0"/>
              <a:t>Risks &amp; governance</a:t>
            </a:r>
          </a:p>
          <a:p>
            <a:pPr lvl="1"/>
            <a:r>
              <a:rPr lang="en-GB" dirty="0"/>
              <a:t>Disinformation, harassment, bots/coordinated inauthentic </a:t>
            </a:r>
            <a:r>
              <a:rPr lang="en-GB" dirty="0" err="1"/>
              <a:t>behavior</a:t>
            </a:r>
            <a:endParaRPr lang="en-GB" dirty="0"/>
          </a:p>
          <a:p>
            <a:pPr lvl="1"/>
            <a:r>
              <a:rPr lang="en-GB" dirty="0"/>
              <a:t>Opacity of recommender systems; data privacy concerns</a:t>
            </a:r>
          </a:p>
          <a:p>
            <a:pPr lvl="1"/>
            <a:r>
              <a:rPr lang="en-GB" dirty="0"/>
              <a:t>Platform governance &amp; public rules (e.g., EU Digital Services Act)</a:t>
            </a:r>
          </a:p>
        </p:txBody>
      </p:sp>
    </p:spTree>
    <p:extLst>
      <p:ext uri="{BB962C8B-B14F-4D97-AF65-F5344CB8AC3E}">
        <p14:creationId xmlns:p14="http://schemas.microsoft.com/office/powerpoint/2010/main" val="724666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Influencing the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Insider lobbying &amp; expertise</a:t>
            </a:r>
          </a:p>
          <a:p>
            <a:pPr lvl="1"/>
            <a:r>
              <a:rPr lang="en-GB" dirty="0"/>
              <a:t>Meetings with officials/MPs; hearings; advisory councils/working groups</a:t>
            </a:r>
          </a:p>
          <a:p>
            <a:pPr lvl="1"/>
            <a:r>
              <a:rPr lang="en-GB" dirty="0"/>
              <a:t>Position papers, policy briefs, draft amendments; data &amp; impact studies</a:t>
            </a:r>
          </a:p>
          <a:p>
            <a:r>
              <a:rPr lang="en-GB" dirty="0"/>
              <a:t>Participation in formal processes</a:t>
            </a:r>
          </a:p>
          <a:p>
            <a:pPr lvl="1"/>
            <a:r>
              <a:rPr lang="en-GB" dirty="0"/>
              <a:t>Public consultations, white/green papers; standards bodies/committees</a:t>
            </a:r>
          </a:p>
          <a:p>
            <a:pPr lvl="1"/>
            <a:r>
              <a:rPr lang="en-GB" dirty="0"/>
              <a:t>Transparency registers; parliamentary submissions</a:t>
            </a:r>
          </a:p>
          <a:p>
            <a:r>
              <a:rPr lang="en-GB" dirty="0"/>
              <a:t>Electoral &amp; coalition tactics</a:t>
            </a:r>
          </a:p>
          <a:p>
            <a:pPr lvl="1"/>
            <a:r>
              <a:rPr lang="en-GB" dirty="0"/>
              <a:t>Endorsements/scorecards; donations/volunteering (as law permits)</a:t>
            </a:r>
          </a:p>
          <a:p>
            <a:pPr lvl="1"/>
            <a:r>
              <a:rPr lang="en-GB" dirty="0"/>
              <a:t>Coalition‑building, umbrella associations; social dialogue (unions–employers)</a:t>
            </a:r>
          </a:p>
          <a:p>
            <a:pPr marL="0" indent="0"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897D8-45DE-89BC-DE1D-9916BAD62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Influencing the 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5E4AF-530B-03DA-3B26-A1CF19DCD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Public/outsider pressure</a:t>
            </a:r>
          </a:p>
          <a:p>
            <a:pPr lvl="1"/>
            <a:r>
              <a:rPr lang="en-GB" dirty="0"/>
              <a:t>Media relations, op‑eds; public campaigns &amp; petitions; demonstrations/boycotts</a:t>
            </a:r>
          </a:p>
          <a:p>
            <a:pPr lvl="1"/>
            <a:r>
              <a:rPr lang="en-GB" dirty="0"/>
              <a:t>Social‑media advocacy, email/phone mobilization; grassroots organizing</a:t>
            </a:r>
          </a:p>
          <a:p>
            <a:r>
              <a:rPr lang="en-GB" dirty="0"/>
              <a:t>Legal &amp; regulatory pathways</a:t>
            </a:r>
          </a:p>
          <a:p>
            <a:pPr lvl="1"/>
            <a:r>
              <a:rPr lang="en-GB" dirty="0"/>
              <a:t>Strategic litigation; amicus briefs; complaints to regulators/ombudsman</a:t>
            </a:r>
          </a:p>
          <a:p>
            <a:pPr lvl="1"/>
            <a:r>
              <a:rPr lang="en-GB" dirty="0"/>
              <a:t>Freedom‑of‑information requests; monitoring &amp; compliance challenges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8680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4AE60-8E5D-8755-EC48-6F69F666C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AC1BE9-C14D-D8C2-C377-4B5CCCB9C643}"/>
              </a:ext>
            </a:extLst>
          </p:cNvPr>
          <p:cNvSpPr txBox="1"/>
          <p:nvPr/>
        </p:nvSpPr>
        <p:spPr>
          <a:xfrm>
            <a:off x="660271" y="447234"/>
            <a:ext cx="71833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0000"/>
                </a:solidFill>
              </a:defRPr>
            </a:pPr>
            <a:r>
              <a:rPr dirty="0">
                <a:solidFill>
                  <a:srgbClr val="FF0000"/>
                </a:solidFill>
              </a:rPr>
              <a:t>From Government Manifesto to Law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11B085B-6A25-2879-4F2A-B9E4B632DAB3}"/>
              </a:ext>
            </a:extLst>
          </p:cNvPr>
          <p:cNvSpPr/>
          <p:nvPr/>
        </p:nvSpPr>
        <p:spPr>
          <a:xfrm>
            <a:off x="457200" y="1463040"/>
            <a:ext cx="3108960" cy="1097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>
                <a:solidFill>
                  <a:srgbClr val="000000"/>
                </a:solidFill>
              </a:defRPr>
            </a:pPr>
            <a:r>
              <a:t>Government manifesto &amp;</a:t>
            </a:r>
            <a:br/>
            <a:r>
              <a:t>programme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56F6287B-3DC4-8F2F-CFB3-BE481B643A1E}"/>
              </a:ext>
            </a:extLst>
          </p:cNvPr>
          <p:cNvSpPr/>
          <p:nvPr/>
        </p:nvSpPr>
        <p:spPr>
          <a:xfrm>
            <a:off x="3657600" y="1783080"/>
            <a:ext cx="64008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422C94A-B093-09A2-B053-1B2A9F537266}"/>
              </a:ext>
            </a:extLst>
          </p:cNvPr>
          <p:cNvSpPr/>
          <p:nvPr/>
        </p:nvSpPr>
        <p:spPr>
          <a:xfrm>
            <a:off x="4389120" y="1463040"/>
            <a:ext cx="3108960" cy="1097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>
                <a:solidFill>
                  <a:srgbClr val="000000"/>
                </a:solidFill>
              </a:defRPr>
            </a:pPr>
            <a:r>
              <a:t>Drafting &amp; consultation</a:t>
            </a:r>
            <a:br/>
            <a:r>
              <a:t>(ministries, RIA)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23E25A13-C940-2B62-578C-BDEE00F372F0}"/>
              </a:ext>
            </a:extLst>
          </p:cNvPr>
          <p:cNvSpPr/>
          <p:nvPr/>
        </p:nvSpPr>
        <p:spPr>
          <a:xfrm>
            <a:off x="7589520" y="1783080"/>
            <a:ext cx="64008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294A092-1ED3-53D7-B09C-2E62385D2B3B}"/>
              </a:ext>
            </a:extLst>
          </p:cNvPr>
          <p:cNvSpPr/>
          <p:nvPr/>
        </p:nvSpPr>
        <p:spPr>
          <a:xfrm>
            <a:off x="457200" y="2743200"/>
            <a:ext cx="3108960" cy="1097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>
                <a:solidFill>
                  <a:srgbClr val="000000"/>
                </a:solidFill>
              </a:defRPr>
            </a:pPr>
            <a:r>
              <a:t>Cabinet approves bill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7E8F4DB-779D-A93C-3A89-09C60909EDA7}"/>
              </a:ext>
            </a:extLst>
          </p:cNvPr>
          <p:cNvSpPr/>
          <p:nvPr/>
        </p:nvSpPr>
        <p:spPr>
          <a:xfrm>
            <a:off x="4366260" y="2681150"/>
            <a:ext cx="3108960" cy="1097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>
                <a:solidFill>
                  <a:srgbClr val="000000"/>
                </a:solidFill>
              </a:defRPr>
            </a:pPr>
            <a:r>
              <a:rPr dirty="0"/>
              <a:t>Parliament:</a:t>
            </a:r>
            <a:br>
              <a:rPr dirty="0"/>
            </a:br>
            <a:r>
              <a:rPr sz="2000" dirty="0"/>
              <a:t>committees</a:t>
            </a:r>
            <a:r>
              <a:rPr dirty="0"/>
              <a:t> &amp; readings</a:t>
            </a:r>
            <a:br>
              <a:rPr dirty="0"/>
            </a:br>
            <a:r>
              <a:rPr dirty="0"/>
              <a:t>(amendments, vote)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59F106E3-5B62-919A-B4E2-4CF4F1DD6DE2}"/>
              </a:ext>
            </a:extLst>
          </p:cNvPr>
          <p:cNvSpPr/>
          <p:nvPr/>
        </p:nvSpPr>
        <p:spPr>
          <a:xfrm>
            <a:off x="3611880" y="3063240"/>
            <a:ext cx="64008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C621231-AAEB-DBF1-D0D1-7C5EFF9F6DFB}"/>
              </a:ext>
            </a:extLst>
          </p:cNvPr>
          <p:cNvSpPr/>
          <p:nvPr/>
        </p:nvSpPr>
        <p:spPr>
          <a:xfrm>
            <a:off x="4498373" y="4327961"/>
            <a:ext cx="3108960" cy="1097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>
                <a:solidFill>
                  <a:srgbClr val="000000"/>
                </a:solidFill>
              </a:defRPr>
            </a:pPr>
            <a:r>
              <a:t>Upper chamber /</a:t>
            </a:r>
            <a:br/>
            <a:r>
              <a:t>Head of State</a:t>
            </a:r>
            <a:br/>
            <a:r>
              <a:t>(review, assent/veto)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DDB53B91-C246-F648-239F-D828F72C0BA8}"/>
              </a:ext>
            </a:extLst>
          </p:cNvPr>
          <p:cNvSpPr/>
          <p:nvPr/>
        </p:nvSpPr>
        <p:spPr>
          <a:xfrm>
            <a:off x="3246120" y="4709160"/>
            <a:ext cx="132588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FEA82EA-754B-F4EB-62FD-22B52FF87EB7}"/>
              </a:ext>
            </a:extLst>
          </p:cNvPr>
          <p:cNvSpPr/>
          <p:nvPr/>
        </p:nvSpPr>
        <p:spPr>
          <a:xfrm>
            <a:off x="548640" y="4343400"/>
            <a:ext cx="3108960" cy="10972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>
                <a:solidFill>
                  <a:srgbClr val="000000"/>
                </a:solidFill>
              </a:defRPr>
            </a:pPr>
            <a:r>
              <a:t>Law published</a:t>
            </a:r>
            <a:br/>
            <a:r>
              <a:t>&amp; implementation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677FC4FE-8AD8-A7BB-E415-EA0EC2A1F753}"/>
              </a:ext>
            </a:extLst>
          </p:cNvPr>
          <p:cNvSpPr/>
          <p:nvPr/>
        </p:nvSpPr>
        <p:spPr>
          <a:xfrm>
            <a:off x="7589520" y="3157648"/>
            <a:ext cx="640080" cy="457200"/>
          </a:xfrm>
          <a:prstGeom prst="right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45921991"/>
      </p:ext>
    </p:extLst>
  </p:cSld>
  <p:clrMapOvr>
    <a:masterClrMapping/>
  </p:clrMapOvr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152</TotalTime>
  <Words>500</Words>
  <Application>Microsoft Macintosh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2</vt:lpstr>
      <vt:lpstr>Revolution</vt:lpstr>
      <vt:lpstr>Politics outside Parliament</vt:lpstr>
      <vt:lpstr>The main political instruments outside Parliament? </vt:lpstr>
      <vt:lpstr>PowerPoint Presentation</vt:lpstr>
      <vt:lpstr>Politics outside Parliament</vt:lpstr>
      <vt:lpstr>The role of mass media and NSM</vt:lpstr>
      <vt:lpstr>The role of mass media and NSM</vt:lpstr>
      <vt:lpstr>Influencing the decision making</vt:lpstr>
      <vt:lpstr>Influencing the decision making</vt:lpstr>
      <vt:lpstr>PowerPoint Presentation</vt:lpstr>
    </vt:vector>
  </TitlesOfParts>
  <Company>Charles University Prague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Lenka Rovna</dc:creator>
  <cp:lastModifiedBy>Lenka Rovná</cp:lastModifiedBy>
  <cp:revision>35</cp:revision>
  <dcterms:created xsi:type="dcterms:W3CDTF">2013-10-24T08:52:18Z</dcterms:created>
  <dcterms:modified xsi:type="dcterms:W3CDTF">2025-11-15T18:35:14Z</dcterms:modified>
</cp:coreProperties>
</file>