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embeddedFontLst>
    <p:embeddedFont>
      <p:font typeface="Instrument Sans" panose="020B0604020202020204" charset="0"/>
      <p:regular r:id="rId12"/>
    </p:embeddedFont>
    <p:embeddedFont>
      <p:font typeface="Instrument Sans Semi Bold" panose="020B0604020202020204" charset="0"/>
      <p:regular r:id="rId13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25" d="100"/>
          <a:sy n="125" d="100"/>
        </p:scale>
        <p:origin x="660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áchym Šimsa" userId="234d49cd-7956-41f2-b106-89e93a0cb03c" providerId="ADAL" clId="{AC1BB9EA-0C2E-48C1-B11C-D042B08AF17E}"/>
    <pc:docChg chg="undo custSel modSld">
      <pc:chgData name="Jáchym Šimsa" userId="234d49cd-7956-41f2-b106-89e93a0cb03c" providerId="ADAL" clId="{AC1BB9EA-0C2E-48C1-B11C-D042B08AF17E}" dt="2026-03-30T12:57:01.981" v="28" actId="207"/>
      <pc:docMkLst>
        <pc:docMk/>
      </pc:docMkLst>
      <pc:sldChg chg="modSp mod">
        <pc:chgData name="Jáchym Šimsa" userId="234d49cd-7956-41f2-b106-89e93a0cb03c" providerId="ADAL" clId="{AC1BB9EA-0C2E-48C1-B11C-D042B08AF17E}" dt="2026-03-30T12:56:23.566" v="24" actId="1076"/>
        <pc:sldMkLst>
          <pc:docMk/>
          <pc:sldMk cId="0" sldId="260"/>
        </pc:sldMkLst>
        <pc:spChg chg="mod">
          <ac:chgData name="Jáchym Šimsa" userId="234d49cd-7956-41f2-b106-89e93a0cb03c" providerId="ADAL" clId="{AC1BB9EA-0C2E-48C1-B11C-D042B08AF17E}" dt="2026-03-30T12:55:40.294" v="17" actId="1076"/>
          <ac:spMkLst>
            <pc:docMk/>
            <pc:sldMk cId="0" sldId="260"/>
            <ac:spMk id="1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5:58.482" v="20" actId="207"/>
          <ac:spMkLst>
            <pc:docMk/>
            <pc:sldMk cId="0" sldId="260"/>
            <ac:spMk id="1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6:18.012" v="23" actId="1076"/>
          <ac:spMkLst>
            <pc:docMk/>
            <pc:sldMk cId="0" sldId="260"/>
            <ac:spMk id="1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6:23.566" v="24" actId="1076"/>
          <ac:spMkLst>
            <pc:docMk/>
            <pc:sldMk cId="0" sldId="260"/>
            <ac:spMk id="21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2:57:01.981" v="28" actId="207"/>
        <pc:sldMkLst>
          <pc:docMk/>
          <pc:sldMk cId="0" sldId="261"/>
        </pc:sldMkLst>
        <pc:spChg chg="mod">
          <ac:chgData name="Jáchym Šimsa" userId="234d49cd-7956-41f2-b106-89e93a0cb03c" providerId="ADAL" clId="{AC1BB9EA-0C2E-48C1-B11C-D042B08AF17E}" dt="2026-03-30T12:57:01.981" v="28" actId="207"/>
          <ac:spMkLst>
            <pc:docMk/>
            <pc:sldMk cId="0" sldId="261"/>
            <ac:spMk id="1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6:48.759" v="26" actId="6549"/>
          <ac:spMkLst>
            <pc:docMk/>
            <pc:sldMk cId="0" sldId="261"/>
            <ac:spMk id="1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2:56:50.079" v="27" actId="20577"/>
          <ac:spMkLst>
            <pc:docMk/>
            <pc:sldMk cId="0" sldId="261"/>
            <ac:spMk id="2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3373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63679"/>
            <a:ext cx="42948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E3BC9A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SPECIÁLNÍ TĚLESNÁ PŘÍPRAVA AČR</a:t>
            </a:r>
            <a:endParaRPr lang="en-US" sz="1950" dirty="0"/>
          </a:p>
        </p:txBody>
      </p:sp>
      <p:sp>
        <p:nvSpPr>
          <p:cNvPr id="4" name="Text 1"/>
          <p:cNvSpPr/>
          <p:nvPr/>
        </p:nvSpPr>
        <p:spPr>
          <a:xfrm>
            <a:off x="6280190" y="1471493"/>
            <a:ext cx="7556421" cy="4961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750"/>
              </a:lnSpc>
              <a:buNone/>
            </a:pPr>
            <a:r>
              <a:rPr lang="en-US" sz="78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HISTORIE VOJENSKÉHO LEZENÍ V ARMÁDĚ ČR</a:t>
            </a:r>
            <a:endParaRPr lang="en-US" sz="7800" dirty="0"/>
          </a:p>
        </p:txBody>
      </p:sp>
      <p:sp>
        <p:nvSpPr>
          <p:cNvPr id="5" name="Text 2"/>
          <p:cNvSpPr/>
          <p:nvPr/>
        </p:nvSpPr>
        <p:spPr>
          <a:xfrm>
            <a:off x="6280190" y="6730722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Od prvních horských přechodů po moderní nasazení – vývoj vojenského lezení od počátků horolezectví až po současnost.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970478"/>
            <a:ext cx="1165622" cy="348377"/>
          </a:xfrm>
          <a:prstGeom prst="roundRect">
            <a:avLst>
              <a:gd name="adj" fmla="val 64947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6899" y="1069300"/>
            <a:ext cx="150733" cy="1507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32999" y="1027033"/>
            <a:ext cx="713303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POČÁTKY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793790" y="1390412"/>
            <a:ext cx="12621458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POČÁTKY HOROLEZECTVÍ A PRVNÍ HORSKÉ JEDNOTKY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793790" y="2427208"/>
            <a:ext cx="4116943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VOJENSKÉ KOŘENY HOROLEZECTVÍ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793790" y="2900958"/>
            <a:ext cx="6291382" cy="1176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První horolezecké výpravy měly často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vojenské nebo vědecké pohnutky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Již armáda Alexandra Velikého prováděla strategické horské přechody, které vyžadovaly zvládnutí náročného vysokohorského terénu. Pohyb v horách tak odjakživa patřil k vojenské tradici.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793790" y="4279225"/>
            <a:ext cx="6291382" cy="2073235"/>
          </a:xfrm>
          <a:prstGeom prst="roundRect">
            <a:avLst>
              <a:gd name="adj" fmla="val 5293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70930" y="4279225"/>
            <a:ext cx="91440" cy="2073235"/>
          </a:xfrm>
          <a:prstGeom prst="roundRect">
            <a:avLst>
              <a:gd name="adj" fmla="val 309302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1073706" y="4490561"/>
            <a:ext cx="4080391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ALPSKÉ BOJIŠTĚ 1. SVĚTOVÉ VÁLKY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1073706" y="4964311"/>
            <a:ext cx="5800130" cy="1176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 Dolomitech a Alpách působily excelentní horské jednotky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Rakouska-Uherska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které rozvinuly propracovaný systém boje a pohybu ve vysokohorském terénu. Jejich zkušenosti se staly základem pro výcvik dalších generací.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7552849" y="2427208"/>
            <a:ext cx="4940856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ODKAZ PRO ČESKOSLOVENSKOU ARMÁDU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7552849" y="2900958"/>
            <a:ext cx="6291382" cy="1176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Československá armáda po vzniku republiky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převzala a rozvinula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systém výcviku horských jednotek Rakouska-Uherska. Na základě zkušeností z alpského bojiště vznikla vlastní horská pěchota se specifickými metodami výcviku a bojového nasazení v horách.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7552849" y="4279225"/>
            <a:ext cx="6291382" cy="1152525"/>
          </a:xfrm>
          <a:prstGeom prst="roundRect">
            <a:avLst>
              <a:gd name="adj" fmla="val 24540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7741325" y="4467701"/>
            <a:ext cx="2498288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🏔️ Dolomity a Alpy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7741325" y="4949071"/>
            <a:ext cx="5914430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Hlavní bojiště, kde se zrodily moderní taktiky boje v horském terénu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7552849" y="5610820"/>
            <a:ext cx="6291382" cy="1446728"/>
          </a:xfrm>
          <a:prstGeom prst="roundRect">
            <a:avLst>
              <a:gd name="adj" fmla="val 19549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5"/>
          <p:cNvSpPr/>
          <p:nvPr/>
        </p:nvSpPr>
        <p:spPr>
          <a:xfrm>
            <a:off x="7741325" y="5799296"/>
            <a:ext cx="3136344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🇨🇿 Nástupnická tradice</a:t>
            </a:r>
            <a:endParaRPr lang="en-US" sz="1850" dirty="0"/>
          </a:p>
        </p:txBody>
      </p:sp>
      <p:sp>
        <p:nvSpPr>
          <p:cNvPr id="19" name="Text 16"/>
          <p:cNvSpPr/>
          <p:nvPr/>
        </p:nvSpPr>
        <p:spPr>
          <a:xfrm>
            <a:off x="7741325" y="6280666"/>
            <a:ext cx="5914430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ČSA převzala a zdokonalila výcvikový systém horské pěchoty pro vlastní potřeby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0"/>
            <a:ext cx="603504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89503" y="551140"/>
            <a:ext cx="1326356" cy="321945"/>
          </a:xfrm>
          <a:prstGeom prst="roundRect">
            <a:avLst>
              <a:gd name="adj" fmla="val 66212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6064" y="641033"/>
            <a:ext cx="142042" cy="14204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09067" y="604361"/>
            <a:ext cx="900232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1. REPUBLIKA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789503" y="936665"/>
            <a:ext cx="7564993" cy="1110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HORSKÁ PĚCHOTA ZA 1. REPUBLIKY</a:t>
            </a:r>
            <a:endParaRPr lang="en-US" sz="3450" dirty="0"/>
          </a:p>
        </p:txBody>
      </p:sp>
      <p:sp>
        <p:nvSpPr>
          <p:cNvPr id="7" name="Text 3"/>
          <p:cNvSpPr/>
          <p:nvPr/>
        </p:nvSpPr>
        <p:spPr>
          <a:xfrm>
            <a:off x="789503" y="2285286"/>
            <a:ext cx="7564993" cy="807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Meziválečné období přineslo systematickou výstavbu horských jednotek československé armády. Jejich zakladatel a ideový otec vtiskl těmto elitním útvarům pevnou organizaci i hrdou tradici.</a:t>
            </a:r>
            <a:endParaRPr lang="en-US" sz="1350" dirty="0"/>
          </a:p>
        </p:txBody>
      </p:sp>
      <p:sp>
        <p:nvSpPr>
          <p:cNvPr id="8" name="Shape 4"/>
          <p:cNvSpPr/>
          <p:nvPr/>
        </p:nvSpPr>
        <p:spPr>
          <a:xfrm>
            <a:off x="789503" y="3271718"/>
            <a:ext cx="3702963" cy="2666405"/>
          </a:xfrm>
          <a:prstGeom prst="roundRect">
            <a:avLst>
              <a:gd name="adj" fmla="val 9993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5"/>
          <p:cNvSpPr/>
          <p:nvPr/>
        </p:nvSpPr>
        <p:spPr>
          <a:xfrm>
            <a:off x="989886" y="3472101"/>
            <a:ext cx="3302198" cy="55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ZAKLADATEL ŠTÁBNÍ KAPITÁN VÁCLAV DUSIL (1919)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989886" y="4122539"/>
            <a:ext cx="3302198" cy="1615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Zakladatelem našich horských jednotek byl v roce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1919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štábní kapitán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Václav Dusil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Zasadil se o vypracování metodiky výcviku, výstavbu vojenských srubů i vysokohorských chat a o systematické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značení turistických cest v Tatrách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4651415" y="3271718"/>
            <a:ext cx="3703082" cy="2666405"/>
          </a:xfrm>
          <a:prstGeom prst="roundRect">
            <a:avLst>
              <a:gd name="adj" fmla="val 9993"/>
            </a:avLst>
          </a:prstGeom>
          <a:solidFill>
            <a:srgbClr val="FFF9F5"/>
          </a:solidFill>
          <a:ln w="22860">
            <a:solidFill>
              <a:srgbClr val="3F3D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8"/>
          <p:cNvSpPr/>
          <p:nvPr/>
        </p:nvSpPr>
        <p:spPr>
          <a:xfrm>
            <a:off x="4851797" y="3472101"/>
            <a:ext cx="2841903" cy="277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TVRDÝ VÝCVIK „HORÁKŮ"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4851797" y="3845004"/>
            <a:ext cx="3302318" cy="16152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Výcviková střediska na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Šumavě, v Krkonoších a na Slovensku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formovala elitní horské vojáky. Výcvik zahrnoval přesuny v horách, horolezectví a přechody lavin – fyzicky i psychicky mimořádně náročná příprava.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789503" y="6097072"/>
            <a:ext cx="7564993" cy="1581269"/>
          </a:xfrm>
          <a:prstGeom prst="roundRect">
            <a:avLst>
              <a:gd name="adj" fmla="val 16851"/>
            </a:avLst>
          </a:prstGeom>
          <a:solidFill>
            <a:srgbClr val="FFF9F5"/>
          </a:solidFill>
          <a:ln w="22860">
            <a:solidFill>
              <a:srgbClr val="A0622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1"/>
          <p:cNvSpPr/>
          <p:nvPr/>
        </p:nvSpPr>
        <p:spPr>
          <a:xfrm>
            <a:off x="989886" y="6297454"/>
            <a:ext cx="2899767" cy="277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SYMBOL ELITNÍ JEDNOTKY</a:t>
            </a:r>
            <a:endParaRPr lang="en-US" sz="1700" dirty="0"/>
          </a:p>
        </p:txBody>
      </p:sp>
      <p:sp>
        <p:nvSpPr>
          <p:cNvPr id="16" name="Text 12"/>
          <p:cNvSpPr/>
          <p:nvPr/>
        </p:nvSpPr>
        <p:spPr>
          <a:xfrm>
            <a:off x="989886" y="6670358"/>
            <a:ext cx="7164229" cy="807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Symbolem těchto elitních horských jednotek byl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znak sokola s lipovou ratolestí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spojení síly, svobody a národní identity. Tzv. „Horáci" byli pokládáni za nejzdatnější vojáky armády.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915591"/>
            <a:ext cx="1928098" cy="373142"/>
          </a:xfrm>
          <a:prstGeom prst="roundRect">
            <a:avLst>
              <a:gd name="adj" fmla="val 63828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852" y="1022747"/>
            <a:ext cx="158710" cy="158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50858" y="975122"/>
            <a:ext cx="1451967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2. SVĚTOVÁ VÁLKA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1368028"/>
            <a:ext cx="658975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OBDOBÍ 2. SVĚTOVÉ VÁLKY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2484120"/>
            <a:ext cx="386893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SPECIÁLNÍ VÝCVIK VE SKOTSKU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793790" y="2992636"/>
            <a:ext cx="62793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Českoslovenští parašutisté v emigraci absolvovali v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Skotsku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speciální výcvik v rámci operací SOE a zpravodajských misí. Součástí přípravy bylo horolezectví, překonávání lanových drah a zdolávání terénních překážek – dovednosti nezbytné pro tajné operace za nepřátelskými liniemi.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93790" y="4803577"/>
            <a:ext cx="6279356" cy="1903571"/>
          </a:xfrm>
          <a:prstGeom prst="roundRect">
            <a:avLst>
              <a:gd name="adj" fmla="val 5764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70930" y="4803577"/>
            <a:ext cx="91440" cy="1903571"/>
          </a:xfrm>
          <a:prstGeom prst="roundRect">
            <a:avLst>
              <a:gd name="adj" fmla="val 325581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1083588" y="5024795"/>
            <a:ext cx="390489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SKOTSKÝ VÝCVIK PARAŠUTISTŮ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1083588" y="5533311"/>
            <a:ext cx="576834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Horolezectví a lanové techniky tvořily klíčovou součást přípravy pro speciální operace – skok do neznámého terénu vyžadoval schopnost překonat jakoukoliv přírodní překážku.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7421999" y="2285762"/>
            <a:ext cx="6565106" cy="5028248"/>
          </a:xfrm>
          <a:prstGeom prst="roundRect">
            <a:avLst>
              <a:gd name="adj" fmla="val 9473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/>
          <p:nvPr/>
        </p:nvSpPr>
        <p:spPr>
          <a:xfrm>
            <a:off x="7620357" y="2484120"/>
            <a:ext cx="407527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BOJOVÉ NASAZENÍ NA FRONTÁCH</a:t>
            </a:r>
            <a:endParaRPr lang="en-US" sz="1950" dirty="0"/>
          </a:p>
        </p:txBody>
      </p:sp>
      <p:sp>
        <p:nvSpPr>
          <p:cNvPr id="14" name="Shape 11"/>
          <p:cNvSpPr/>
          <p:nvPr/>
        </p:nvSpPr>
        <p:spPr>
          <a:xfrm>
            <a:off x="7620357" y="3017520"/>
            <a:ext cx="2985016" cy="4073247"/>
          </a:xfrm>
          <a:prstGeom prst="roundRect">
            <a:avLst>
              <a:gd name="adj" fmla="val 9974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7818715" y="3215878"/>
            <a:ext cx="258830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VÝCHODNÍ FRONTA – NÍZKÉ TATRY</a:t>
            </a:r>
            <a:endParaRPr lang="en-US" sz="1950" dirty="0"/>
          </a:p>
        </p:txBody>
      </p:sp>
      <p:sp>
        <p:nvSpPr>
          <p:cNvPr id="16" name="Text 13"/>
          <p:cNvSpPr/>
          <p:nvPr/>
        </p:nvSpPr>
        <p:spPr>
          <a:xfrm>
            <a:off x="7818715" y="4034552"/>
            <a:ext cx="2588300" cy="28578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 východní frontě vznikl </a:t>
            </a:r>
            <a:r>
              <a:rPr lang="en-US" sz="15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samostatný prapor lyžařů a automatčíků</a:t>
            </a:r>
            <a:r>
              <a:rPr lang="en-US" sz="15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pod velením majora </a:t>
            </a:r>
            <a:r>
              <a:rPr lang="en-US" sz="15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Břetislava Chrastiny</a:t>
            </a:r>
            <a:r>
              <a:rPr lang="en-US" sz="15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Jednotka operovala v náročném prostředí Nízkých Tater a kombinovala zimní výcvik s bojovým nasazením.</a:t>
            </a:r>
            <a:endParaRPr lang="en-US" sz="1550" dirty="0"/>
          </a:p>
        </p:txBody>
      </p:sp>
      <p:sp>
        <p:nvSpPr>
          <p:cNvPr id="17" name="Shape 14"/>
          <p:cNvSpPr/>
          <p:nvPr/>
        </p:nvSpPr>
        <p:spPr>
          <a:xfrm>
            <a:off x="10803731" y="3017520"/>
            <a:ext cx="2985016" cy="4073247"/>
          </a:xfrm>
          <a:prstGeom prst="roundRect">
            <a:avLst>
              <a:gd name="adj" fmla="val 9974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5"/>
          <p:cNvSpPr/>
          <p:nvPr/>
        </p:nvSpPr>
        <p:spPr>
          <a:xfrm>
            <a:off x="11002089" y="3215878"/>
            <a:ext cx="2588300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ITALSKÝ PIEMONT – PO BOKU PARTYZÁNŮ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11002089" y="4344710"/>
            <a:ext cx="2588300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Vládní vojsko bojovalo po boku partyzánů v italském </a:t>
            </a:r>
            <a:r>
              <a:rPr lang="en-US" sz="15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Piemontu</a:t>
            </a:r>
            <a:r>
              <a:rPr lang="en-US" sz="15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hornaté oblasti severní Itálie, kde zkušenosti s pohybem v horském terénu byly neocenitelnou výhodou.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681752"/>
            <a:ext cx="1796653" cy="324326"/>
          </a:xfrm>
          <a:prstGeom prst="roundRect">
            <a:avLst>
              <a:gd name="adj" fmla="val 66092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87346" y="772478"/>
            <a:ext cx="142875" cy="14287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601658" y="735330"/>
            <a:ext cx="1368028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1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POVÁLEČNÝ VÝVOJ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6280190" y="1070372"/>
            <a:ext cx="7556421" cy="1116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POVÁLEČNÝ ÚTLUM A ZROD NOVODOBÉ HISTORIE</a:t>
            </a:r>
            <a:endParaRPr lang="en-US" sz="3500" dirty="0"/>
          </a:p>
        </p:txBody>
      </p:sp>
      <p:sp>
        <p:nvSpPr>
          <p:cNvPr id="7" name="Text 3"/>
          <p:cNvSpPr/>
          <p:nvPr/>
        </p:nvSpPr>
        <p:spPr>
          <a:xfrm>
            <a:off x="6280190" y="2427803"/>
            <a:ext cx="7556421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 skončení druhé světové války prošlo vojenské lezení v Československu obdobím útlumu. Teprve v 90. letech se zformovaly podmínky pro vznik moderního systému vojenského lezení v rezortu obrany.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6481048" y="3423047"/>
            <a:ext cx="22860" cy="4124801"/>
          </a:xfrm>
          <a:prstGeom prst="roundRect">
            <a:avLst>
              <a:gd name="adj" fmla="val 1172092"/>
            </a:avLst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Shape 5"/>
          <p:cNvSpPr/>
          <p:nvPr/>
        </p:nvSpPr>
        <p:spPr>
          <a:xfrm>
            <a:off x="6659106" y="3612475"/>
            <a:ext cx="535781" cy="22860"/>
          </a:xfrm>
          <a:prstGeom prst="roundRect">
            <a:avLst>
              <a:gd name="adj" fmla="val 1172092"/>
            </a:avLst>
          </a:prstGeom>
          <a:solidFill>
            <a:srgbClr val="C9A280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Shape 6"/>
          <p:cNvSpPr/>
          <p:nvPr/>
        </p:nvSpPr>
        <p:spPr>
          <a:xfrm>
            <a:off x="6280130" y="3423047"/>
            <a:ext cx="401836" cy="401836"/>
          </a:xfrm>
          <a:prstGeom prst="roundRect">
            <a:avLst>
              <a:gd name="adj" fmla="val 66679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7"/>
          <p:cNvSpPr/>
          <p:nvPr/>
        </p:nvSpPr>
        <p:spPr>
          <a:xfrm>
            <a:off x="6336188" y="3523357"/>
            <a:ext cx="267891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1</a:t>
            </a:r>
            <a:endParaRPr lang="en-US" sz="2100" dirty="0"/>
          </a:p>
        </p:txBody>
      </p:sp>
      <p:sp>
        <p:nvSpPr>
          <p:cNvPr id="12" name="Text 8"/>
          <p:cNvSpPr/>
          <p:nvPr/>
        </p:nvSpPr>
        <p:spPr>
          <a:xfrm>
            <a:off x="7374255" y="3484364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 ROCE 1945</a:t>
            </a:r>
            <a:endParaRPr lang="en-US" sz="1750" dirty="0"/>
          </a:p>
        </p:txBody>
      </p:sp>
      <p:sp>
        <p:nvSpPr>
          <p:cNvPr id="13" name="Text 9"/>
          <p:cNvSpPr/>
          <p:nvPr/>
        </p:nvSpPr>
        <p:spPr>
          <a:xfrm>
            <a:off x="7374255" y="3859768"/>
            <a:ext cx="6462355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Armáda nadále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nedisponovala specializovanými horskými útvary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Lezení se cvičilo omezeně pouze u výsadkářů a na vojenských školách – bez systematické organizace.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659106" y="5185053"/>
            <a:ext cx="535781" cy="22860"/>
          </a:xfrm>
          <a:prstGeom prst="roundRect">
            <a:avLst>
              <a:gd name="adj" fmla="val 1172092"/>
            </a:avLst>
          </a:prstGeom>
          <a:solidFill>
            <a:srgbClr val="E5DFD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Shape 11"/>
          <p:cNvSpPr/>
          <p:nvPr/>
        </p:nvSpPr>
        <p:spPr>
          <a:xfrm>
            <a:off x="6280130" y="4995624"/>
            <a:ext cx="401836" cy="401836"/>
          </a:xfrm>
          <a:prstGeom prst="roundRect">
            <a:avLst>
              <a:gd name="adj" fmla="val 66679"/>
            </a:avLst>
          </a:prstGeom>
          <a:solidFill>
            <a:schemeClr val="accent3">
              <a:lumMod val="60000"/>
              <a:lumOff val="40000"/>
            </a:schemeClr>
          </a:solidFill>
          <a:ln/>
        </p:spPr>
        <p:txBody>
          <a:bodyPr/>
          <a:lstStyle/>
          <a:p>
            <a:endParaRPr lang="cs-CZ" dirty="0"/>
          </a:p>
        </p:txBody>
      </p:sp>
      <p:sp>
        <p:nvSpPr>
          <p:cNvPr id="16" name="Text 12"/>
          <p:cNvSpPr/>
          <p:nvPr/>
        </p:nvSpPr>
        <p:spPr>
          <a:xfrm>
            <a:off x="6349086" y="5082658"/>
            <a:ext cx="267891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2</a:t>
            </a:r>
            <a:endParaRPr lang="en-US" sz="2100" dirty="0"/>
          </a:p>
        </p:txBody>
      </p:sp>
      <p:sp>
        <p:nvSpPr>
          <p:cNvPr id="17" name="Text 13"/>
          <p:cNvSpPr/>
          <p:nvPr/>
        </p:nvSpPr>
        <p:spPr>
          <a:xfrm>
            <a:off x="7374255" y="5056942"/>
            <a:ext cx="2489240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90. LÉTA – TŘI PROUDY</a:t>
            </a:r>
            <a:endParaRPr lang="en-US" sz="1750" dirty="0"/>
          </a:p>
        </p:txBody>
      </p:sp>
      <p:sp>
        <p:nvSpPr>
          <p:cNvPr id="18" name="Text 14"/>
          <p:cNvSpPr/>
          <p:nvPr/>
        </p:nvSpPr>
        <p:spPr>
          <a:xfrm>
            <a:off x="7374255" y="5432346"/>
            <a:ext cx="6462355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Novodobá historie začíná paralelním spojením tří proudů: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22. výsadková brigáda z Prostějova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letecká záchranná služba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SAR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jednotky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civilní obrany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každý proud přinášel vlastní zkušenosti a metody.</a:t>
            </a:r>
            <a:endParaRPr lang="en-US" sz="1400" dirty="0"/>
          </a:p>
        </p:txBody>
      </p:sp>
      <p:sp>
        <p:nvSpPr>
          <p:cNvPr id="19" name="Shape 15"/>
          <p:cNvSpPr/>
          <p:nvPr/>
        </p:nvSpPr>
        <p:spPr>
          <a:xfrm>
            <a:off x="6659106" y="6757630"/>
            <a:ext cx="535781" cy="22860"/>
          </a:xfrm>
          <a:prstGeom prst="roundRect">
            <a:avLst>
              <a:gd name="adj" fmla="val 1172092"/>
            </a:avLst>
          </a:prstGeom>
          <a:solidFill>
            <a:srgbClr val="B97B4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Shape 16"/>
          <p:cNvSpPr/>
          <p:nvPr/>
        </p:nvSpPr>
        <p:spPr>
          <a:xfrm>
            <a:off x="6280130" y="6568202"/>
            <a:ext cx="401836" cy="401836"/>
          </a:xfrm>
          <a:prstGeom prst="roundRect">
            <a:avLst>
              <a:gd name="adj" fmla="val 66679"/>
            </a:avLst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7"/>
          <p:cNvSpPr/>
          <p:nvPr/>
        </p:nvSpPr>
        <p:spPr>
          <a:xfrm>
            <a:off x="6351507" y="6670000"/>
            <a:ext cx="267891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3</a:t>
            </a:r>
            <a:endParaRPr lang="en-US" sz="2100" dirty="0"/>
          </a:p>
        </p:txBody>
      </p:sp>
      <p:sp>
        <p:nvSpPr>
          <p:cNvPr id="22" name="Text 18"/>
          <p:cNvSpPr/>
          <p:nvPr/>
        </p:nvSpPr>
        <p:spPr>
          <a:xfrm>
            <a:off x="7374255" y="6629519"/>
            <a:ext cx="2395180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ROK 1995 – VZNIK STP</a:t>
            </a:r>
            <a:endParaRPr lang="en-US" sz="1750" dirty="0"/>
          </a:p>
        </p:txBody>
      </p:sp>
      <p:sp>
        <p:nvSpPr>
          <p:cNvPr id="23" name="Text 19"/>
          <p:cNvSpPr/>
          <p:nvPr/>
        </p:nvSpPr>
        <p:spPr>
          <a:xfrm>
            <a:off x="7374255" y="7004923"/>
            <a:ext cx="646235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Klíčový milník: oficiálně vzniká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speciální tělesná příprava (STP)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s ní i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vojenské lezení jako samostatný obor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v rezortu obrany České republiky.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853321"/>
            <a:ext cx="1945957" cy="348377"/>
          </a:xfrm>
          <a:prstGeom prst="roundRect">
            <a:avLst>
              <a:gd name="adj" fmla="val 64947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6899" y="952143"/>
            <a:ext cx="150733" cy="1507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32999" y="909876"/>
            <a:ext cx="1493639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PROFESIONALIZACE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793790" y="1273254"/>
            <a:ext cx="10867430" cy="589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PROFESIONALIZACE A VÝCVIKOVÉ TRENAŽÉRY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793790" y="2310051"/>
            <a:ext cx="5947172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ZAKLADATELÉ NOVODOBÉHO VOJENSKÉHO LEZENÍ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793790" y="2783800"/>
            <a:ext cx="6291382" cy="882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Systém vojenského lezení AČR byl budován za rozhodujícího přispění dvou osobností: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plk. Zdenko Kvaky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plk. Miroslava Jebavého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kteří položili metodické a organizační základy moderního výcviku.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793790" y="3867864"/>
            <a:ext cx="6291382" cy="2367439"/>
          </a:xfrm>
          <a:prstGeom prst="roundRect">
            <a:avLst>
              <a:gd name="adj" fmla="val 11946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1005126" y="4079200"/>
            <a:ext cx="4842629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ZLOM V ROCE 2004 – CERTIFIKACE UIAGM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1005126" y="4552950"/>
            <a:ext cx="5868710" cy="1471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 roce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2004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se první instruktoři vrátili ze zahraničí s prestižní certifikací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horských vůdců UIAGM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Tato mezinárodně uznávaná kvalifikace přinesla zásadní sjednocení systému výcviku a nahrazení původního výcviku ve sportovní ústroji výcvikem v taktické vojenské výstroji.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7416998" y="2130981"/>
            <a:ext cx="6563082" cy="5245298"/>
          </a:xfrm>
          <a:prstGeom prst="roundRect">
            <a:avLst>
              <a:gd name="adj" fmla="val 8627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7605474" y="2310051"/>
            <a:ext cx="2414468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TRENAŽÉR VT JAKUB</a:t>
            </a:r>
            <a:endParaRPr lang="en-US" sz="1850" dirty="0"/>
          </a:p>
        </p:txBody>
      </p:sp>
      <p:sp>
        <p:nvSpPr>
          <p:cNvPr id="13" name="Shape 10"/>
          <p:cNvSpPr/>
          <p:nvPr/>
        </p:nvSpPr>
        <p:spPr>
          <a:xfrm>
            <a:off x="7605474" y="2806184"/>
            <a:ext cx="6186130" cy="2720459"/>
          </a:xfrm>
          <a:prstGeom prst="roundRect">
            <a:avLst>
              <a:gd name="adj" fmla="val 10396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950" y="3054668"/>
            <a:ext cx="294561" cy="235625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8276987" y="3032284"/>
            <a:ext cx="3212068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KLÍČOVÁ INOVACE VÝCVIKU</a:t>
            </a:r>
            <a:endParaRPr lang="en-US" sz="1850" dirty="0"/>
          </a:p>
        </p:txBody>
      </p:sp>
      <p:sp>
        <p:nvSpPr>
          <p:cNvPr id="16" name="Text 12"/>
          <p:cNvSpPr/>
          <p:nvPr/>
        </p:nvSpPr>
        <p:spPr>
          <a:xfrm>
            <a:off x="8276987" y="3506033"/>
            <a:ext cx="5326142" cy="1765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Zavedení </a:t>
            </a:r>
            <a:r>
              <a:rPr lang="en-US" sz="14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výcvikových trenažérů VT JAKUB</a:t>
            </a:r>
            <a:r>
              <a:rPr lang="en-US" sz="14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představovalo velmi důležitý krok v modernizaci systému přípravy vojenských lezců. Trenažéry umožňují bezpečný a opakovatelný nácvik lezeckých a jistících technik v kontrolovaném prostředí – nezávisle na počasí a dostupnosti skalního terénu.</a:t>
            </a:r>
            <a:endParaRPr lang="en-US" sz="1450" dirty="0"/>
          </a:p>
        </p:txBody>
      </p:sp>
      <p:sp>
        <p:nvSpPr>
          <p:cNvPr id="17" name="Shape 13"/>
          <p:cNvSpPr/>
          <p:nvPr/>
        </p:nvSpPr>
        <p:spPr>
          <a:xfrm>
            <a:off x="7605474" y="5728097"/>
            <a:ext cx="3003471" cy="1446728"/>
          </a:xfrm>
          <a:prstGeom prst="roundRect">
            <a:avLst>
              <a:gd name="adj" fmla="val 19549"/>
            </a:avLst>
          </a:prstGeom>
          <a:solidFill>
            <a:schemeClr val="accent4">
              <a:lumMod val="20000"/>
              <a:lumOff val="80000"/>
            </a:schemeClr>
          </a:solidFill>
          <a:ln/>
        </p:spPr>
        <p:txBody>
          <a:bodyPr/>
          <a:lstStyle/>
          <a:p>
            <a:endParaRPr lang="cs-CZ" dirty="0"/>
          </a:p>
        </p:txBody>
      </p:sp>
      <p:sp>
        <p:nvSpPr>
          <p:cNvPr id="18" name="Text 14"/>
          <p:cNvSpPr/>
          <p:nvPr/>
        </p:nvSpPr>
        <p:spPr>
          <a:xfrm>
            <a:off x="7793950" y="5916573"/>
            <a:ext cx="2356842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UIAGM</a:t>
            </a:r>
            <a:endParaRPr lang="en-US" sz="1850" dirty="0"/>
          </a:p>
        </p:txBody>
      </p:sp>
      <p:sp>
        <p:nvSpPr>
          <p:cNvPr id="19" name="Text 15"/>
          <p:cNvSpPr/>
          <p:nvPr/>
        </p:nvSpPr>
        <p:spPr>
          <a:xfrm>
            <a:off x="7793950" y="6397943"/>
            <a:ext cx="2626519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Nejvyšší mezinárodní certifikace horských vůdců</a:t>
            </a:r>
            <a:endParaRPr lang="en-US" sz="1450" dirty="0"/>
          </a:p>
        </p:txBody>
      </p:sp>
      <p:sp>
        <p:nvSpPr>
          <p:cNvPr id="20" name="Shape 16"/>
          <p:cNvSpPr/>
          <p:nvPr/>
        </p:nvSpPr>
        <p:spPr>
          <a:xfrm>
            <a:off x="10788015" y="5728097"/>
            <a:ext cx="3003590" cy="1446728"/>
          </a:xfrm>
          <a:prstGeom prst="roundRect">
            <a:avLst>
              <a:gd name="adj" fmla="val 19549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7"/>
          <p:cNvSpPr/>
          <p:nvPr/>
        </p:nvSpPr>
        <p:spPr>
          <a:xfrm>
            <a:off x="10976491" y="5916573"/>
            <a:ext cx="2356842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VT JAKUB</a:t>
            </a:r>
            <a:endParaRPr lang="en-US" sz="1850" dirty="0"/>
          </a:p>
        </p:txBody>
      </p:sp>
      <p:sp>
        <p:nvSpPr>
          <p:cNvPr id="22" name="Text 18"/>
          <p:cNvSpPr/>
          <p:nvPr/>
        </p:nvSpPr>
        <p:spPr>
          <a:xfrm>
            <a:off x="10976491" y="6397943"/>
            <a:ext cx="2626638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Specializované výcvikové trenažéry pro vojenské lezení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761762"/>
            <a:ext cx="2200751" cy="373142"/>
          </a:xfrm>
          <a:prstGeom prst="roundRect">
            <a:avLst>
              <a:gd name="adj" fmla="val 63828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852" y="868918"/>
            <a:ext cx="158710" cy="15871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50858" y="821293"/>
            <a:ext cx="1724620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PRAKTICKÉ NASAZENÍ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1214199"/>
            <a:ext cx="1285934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PRAKTICKÉ NASAZENÍ A POMOC PŘI KATASTROFÁCH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2330291"/>
            <a:ext cx="479274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ZÁCHRANNÉ OPERACE PŘI POVODNÍCH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793790" y="2838807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Lezecké dovednosti armádních specialistů se mnohokrát osvědčily při ničivých povodních, které zasáhly Českou republiku. Armádní lezci plnili nezastupitelnou roli v záchranných a likvidačních pracích.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93790" y="4014668"/>
            <a:ext cx="6279356" cy="2538651"/>
          </a:xfrm>
          <a:prstGeom prst="roundRect">
            <a:avLst>
              <a:gd name="adj" fmla="val 4322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70930" y="4014668"/>
            <a:ext cx="91440" cy="2538651"/>
          </a:xfrm>
          <a:prstGeom prst="roundRect">
            <a:avLst>
              <a:gd name="adj" fmla="val 325581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1083588" y="4235887"/>
            <a:ext cx="408765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POVODNĚ 1997, 2002, 2009 A 2013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1083588" y="4744403"/>
            <a:ext cx="5768340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Při všech čtyřech ničivých povodních asistovali armádní lezci při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záchranných pracích, budování lanových traverzů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pro přesun záchranářů a materiálu a při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čištění koryt řek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od nebezpečných překážek. Lanová technika se v podmínkách rozvodněných toků ukázala jako nenahraditelná.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7421999" y="2131933"/>
            <a:ext cx="6565106" cy="5335786"/>
          </a:xfrm>
          <a:prstGeom prst="roundRect">
            <a:avLst>
              <a:gd name="adj" fmla="val 8927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/>
          <p:nvPr/>
        </p:nvSpPr>
        <p:spPr>
          <a:xfrm>
            <a:off x="7620357" y="2330291"/>
            <a:ext cx="519434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OSTRÉ NASAZENÍ V AFGHÁNISTÁNU (2007)</a:t>
            </a:r>
            <a:endParaRPr lang="en-US" sz="1950" dirty="0"/>
          </a:p>
        </p:txBody>
      </p:sp>
      <p:sp>
        <p:nvSpPr>
          <p:cNvPr id="14" name="Shape 11"/>
          <p:cNvSpPr/>
          <p:nvPr/>
        </p:nvSpPr>
        <p:spPr>
          <a:xfrm>
            <a:off x="7620357" y="2863691"/>
            <a:ext cx="6168390" cy="3249573"/>
          </a:xfrm>
          <a:prstGeom prst="roundRect">
            <a:avLst>
              <a:gd name="adj" fmla="val 9162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8715" y="3138368"/>
            <a:ext cx="310039" cy="248007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8327112" y="3111579"/>
            <a:ext cx="5263277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AFGHÁNISTÁN – LANOVÁ TECHNIKA V BOJI I ZÁCHRANĚ</a:t>
            </a:r>
            <a:endParaRPr lang="en-US" sz="1950" dirty="0"/>
          </a:p>
        </p:txBody>
      </p:sp>
      <p:sp>
        <p:nvSpPr>
          <p:cNvPr id="17" name="Text 13"/>
          <p:cNvSpPr/>
          <p:nvPr/>
        </p:nvSpPr>
        <p:spPr>
          <a:xfrm>
            <a:off x="8327112" y="3930253"/>
            <a:ext cx="5263277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 roce </a:t>
            </a:r>
            <a:r>
              <a:rPr lang="en-US" sz="15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2007</a:t>
            </a:r>
            <a:r>
              <a:rPr lang="en-US" sz="15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bylo ostré nasazení v Afghánistánu přelomové. Lanová technika zde sloužila nejen pro stavbu </a:t>
            </a:r>
            <a:r>
              <a:rPr lang="en-US" sz="15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vrtulníkových hangárů</a:t>
            </a:r>
            <a:r>
              <a:rPr lang="en-US" sz="15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ale sehrála klíčovou roli při </a:t>
            </a:r>
            <a:r>
              <a:rPr lang="en-US" sz="15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záchraně vojáka zavaleného lavinou bahna a kamení</a:t>
            </a:r>
            <a:r>
              <a:rPr lang="en-US" sz="15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Schopnost rychle budovat záchranné systémy v terénu prokázala životní hodnotu výcviku vojenského lezení.</a:t>
            </a:r>
            <a:endParaRPr lang="en-US" sz="1550" dirty="0"/>
          </a:p>
        </p:txBody>
      </p:sp>
      <p:sp>
        <p:nvSpPr>
          <p:cNvPr id="18" name="Text 14"/>
          <p:cNvSpPr/>
          <p:nvPr/>
        </p:nvSpPr>
        <p:spPr>
          <a:xfrm>
            <a:off x="7620357" y="6336506"/>
            <a:ext cx="616839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Afghánské nasazení potvrdilo, že vojenské lezení není pouze sportovní nebo výcvikovou disciplínou – jde o </a:t>
            </a:r>
            <a:r>
              <a:rPr lang="en-US" sz="15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životně důležitou bojovou dovednost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0"/>
            <a:ext cx="603504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88670" y="550902"/>
            <a:ext cx="2197894" cy="321469"/>
          </a:xfrm>
          <a:prstGeom prst="roundRect">
            <a:avLst>
              <a:gd name="adj" fmla="val 66250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5112" y="640675"/>
            <a:ext cx="141923" cy="14192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07996" y="604123"/>
            <a:ext cx="1772126" cy="215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ÚSPĚCHY A SPOLUPRÁCE</a:t>
            </a:r>
            <a:endParaRPr lang="en-US" sz="1100" dirty="0"/>
          </a:p>
        </p:txBody>
      </p:sp>
      <p:sp>
        <p:nvSpPr>
          <p:cNvPr id="6" name="Text 2"/>
          <p:cNvSpPr/>
          <p:nvPr/>
        </p:nvSpPr>
        <p:spPr>
          <a:xfrm>
            <a:off x="788670" y="935831"/>
            <a:ext cx="7566660" cy="1109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ÚSPĚCHY A MEZINÁRODNÍ SPOLUPRÁCE</a:t>
            </a:r>
            <a:endParaRPr lang="en-US" sz="3450" dirty="0"/>
          </a:p>
        </p:txBody>
      </p:sp>
      <p:sp>
        <p:nvSpPr>
          <p:cNvPr id="7" name="Text 3"/>
          <p:cNvSpPr/>
          <p:nvPr/>
        </p:nvSpPr>
        <p:spPr>
          <a:xfrm>
            <a:off x="788670" y="2283023"/>
            <a:ext cx="7566660" cy="537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Armáda České republiky dosahuje v oblasti vojenského lezení uznání doma i v zahraničí – prostřednictvím partnerství s odbornými organizacemi i historicky unikátními výkony.</a:t>
            </a:r>
            <a:endParaRPr lang="en-US" sz="1350" dirty="0"/>
          </a:p>
        </p:txBody>
      </p:sp>
      <p:sp>
        <p:nvSpPr>
          <p:cNvPr id="8" name="Shape 4"/>
          <p:cNvSpPr/>
          <p:nvPr/>
        </p:nvSpPr>
        <p:spPr>
          <a:xfrm>
            <a:off x="788670" y="2999423"/>
            <a:ext cx="3704034" cy="2940963"/>
          </a:xfrm>
          <a:prstGeom prst="roundRect">
            <a:avLst>
              <a:gd name="adj" fmla="val 9052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5"/>
          <p:cNvSpPr/>
          <p:nvPr/>
        </p:nvSpPr>
        <p:spPr>
          <a:xfrm>
            <a:off x="988933" y="3199686"/>
            <a:ext cx="3303508" cy="8315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SPOLUPRÁCE S ČESKÝM HOROLEZECKÝM SVAZEM A HORSKOU SLUŽBOU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988933" y="4126349"/>
            <a:ext cx="3303508" cy="16137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AČR dlouhodobě spolupracuje s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Českým horolezeckým svazem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Horskou službou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které jsou klíčovými partnery při rozvoji metodiky a bezpečnostních standardů vojenského lezení v ČR.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4651296" y="2999423"/>
            <a:ext cx="3704034" cy="2940963"/>
          </a:xfrm>
          <a:prstGeom prst="roundRect">
            <a:avLst>
              <a:gd name="adj" fmla="val 9052"/>
            </a:avLst>
          </a:prstGeom>
          <a:solidFill>
            <a:srgbClr val="FFF9F5"/>
          </a:solidFill>
          <a:ln w="22860">
            <a:solidFill>
              <a:srgbClr val="3F3D3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8"/>
          <p:cNvSpPr/>
          <p:nvPr/>
        </p:nvSpPr>
        <p:spPr>
          <a:xfrm>
            <a:off x="4851559" y="3199686"/>
            <a:ext cx="3303508" cy="554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MOUNTAIN TRAINING INITIATIVE (MTI) – 2017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4851559" y="3849172"/>
            <a:ext cx="3303508" cy="16137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 roce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2017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přistoupila AČR do prestižního mezinárodního spolku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Mountain Training Initiative (MTI)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čímž potvrdila svou pozici respektovaného člena komunity vojenských horských specialistů na mezinárodní úrovni.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788670" y="6098977"/>
            <a:ext cx="7566660" cy="1579721"/>
          </a:xfrm>
          <a:prstGeom prst="roundRect">
            <a:avLst>
              <a:gd name="adj" fmla="val 16852"/>
            </a:avLst>
          </a:prstGeom>
          <a:solidFill>
            <a:srgbClr val="FFF9F5"/>
          </a:solidFill>
          <a:ln w="22860">
            <a:solidFill>
              <a:srgbClr val="A0622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1"/>
          <p:cNvSpPr/>
          <p:nvPr/>
        </p:nvSpPr>
        <p:spPr>
          <a:xfrm>
            <a:off x="988933" y="6299240"/>
            <a:ext cx="5178147" cy="277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🏆</a:t>
            </a:r>
            <a:r>
              <a:rPr lang="en-US" sz="17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Světový rekord – „Hlubočský traverz"</a:t>
            </a:r>
            <a:endParaRPr lang="en-US" sz="1700" dirty="0"/>
          </a:p>
        </p:txBody>
      </p:sp>
      <p:sp>
        <p:nvSpPr>
          <p:cNvPr id="16" name="Text 12"/>
          <p:cNvSpPr/>
          <p:nvPr/>
        </p:nvSpPr>
        <p:spPr>
          <a:xfrm>
            <a:off x="988933" y="6671548"/>
            <a:ext cx="7166134" cy="806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AČR drží kuriózní armádní světový rekord v tzv.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„hlubočském traverzu"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překonání vzdálenosti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511 metrů na laně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ve výšce až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80 metrů nad terénem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Tento výkon je dokladem technické excellence a odvahy českých vojenských lezců.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62497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89503" y="2894171"/>
            <a:ext cx="1805464" cy="345758"/>
          </a:xfrm>
          <a:prstGeom prst="roundRect">
            <a:avLst>
              <a:gd name="adj" fmla="val 65078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1898" y="2992041"/>
            <a:ext cx="149900" cy="1499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26688" y="2950369"/>
            <a:ext cx="1355884" cy="233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WINTER SURVIVAL</a:t>
            </a:r>
            <a:endParaRPr lang="en-US" sz="1150" dirty="0"/>
          </a:p>
        </p:txBody>
      </p:sp>
      <p:sp>
        <p:nvSpPr>
          <p:cNvPr id="6" name="Text 2"/>
          <p:cNvSpPr/>
          <p:nvPr/>
        </p:nvSpPr>
        <p:spPr>
          <a:xfrm>
            <a:off x="789503" y="3310771"/>
            <a:ext cx="5979795" cy="585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ZÁVOD WINTER SURVIVAL</a:t>
            </a:r>
            <a:endParaRPr lang="en-US" sz="3650" dirty="0"/>
          </a:p>
        </p:txBody>
      </p:sp>
      <p:sp>
        <p:nvSpPr>
          <p:cNvPr id="7" name="Text 3"/>
          <p:cNvSpPr/>
          <p:nvPr/>
        </p:nvSpPr>
        <p:spPr>
          <a:xfrm>
            <a:off x="789503" y="4162306"/>
            <a:ext cx="13051393" cy="583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Winter Survival je jedním z nejtěžších vojenských závodů v zimních podmínkách – prověřuje kompletní soubor dovedností moderního horského vojáka a přitahuje nejlepší speciální jednotky ze zahraničí.</a:t>
            </a:r>
            <a:endParaRPr lang="en-US" sz="14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9750" y="4950678"/>
            <a:ext cx="281226" cy="28122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398746" y="4944904"/>
            <a:ext cx="3438882" cy="293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HISTORIE A KOŘENY SOUTĚŽE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1398746" y="5344120"/>
            <a:ext cx="3593663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Winter Survival navazuje na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vojenské soutěže ze 70. let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avšak prověřuje moderní soubor dovedností: sjezdové lyžování,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vojenské lezení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transport raněného a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přežití v zimní přírodě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Jde o extrémní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čtyřdenní závod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kombinující fyzickou zdatnost s bojovými dovednostmi.</a:t>
            </a:r>
            <a:endParaRPr lang="en-US" sz="14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83994" y="4950678"/>
            <a:ext cx="281226" cy="28122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822990" y="4944904"/>
            <a:ext cx="3593663" cy="586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PRVNÍ ROČNÍK – 1995, JESENÍKY</a:t>
            </a:r>
            <a:endParaRPr lang="en-US" sz="1800" dirty="0"/>
          </a:p>
        </p:txBody>
      </p:sp>
      <p:sp>
        <p:nvSpPr>
          <p:cNvPr id="13" name="Text 7"/>
          <p:cNvSpPr/>
          <p:nvPr/>
        </p:nvSpPr>
        <p:spPr>
          <a:xfrm>
            <a:off x="5822990" y="5637133"/>
            <a:ext cx="3593663" cy="1750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První ročník zorganizovala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Vojenská akademie v Brně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v roce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1995 v Jeseníkách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Závod se od počátku vyznačoval náročností a autenticitou podmínek odpovídajících reálnému bojovému nasazení v zimě.</a:t>
            </a:r>
            <a:endParaRPr lang="en-US" sz="14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8237" y="4950678"/>
            <a:ext cx="281226" cy="281226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0247233" y="4944904"/>
            <a:ext cx="3593663" cy="586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MEZINÁRODNÍ PRESTIŽ A SPECIÁLNÍ JEDNOTKY</a:t>
            </a:r>
            <a:endParaRPr lang="en-US" sz="1800" dirty="0"/>
          </a:p>
        </p:txBody>
      </p:sp>
      <p:sp>
        <p:nvSpPr>
          <p:cNvPr id="16" name="Text 9"/>
          <p:cNvSpPr/>
          <p:nvPr/>
        </p:nvSpPr>
        <p:spPr>
          <a:xfrm>
            <a:off x="10247233" y="5637133"/>
            <a:ext cx="3593663" cy="2041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 regionálního podniku se Winter Survival postupně stal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prestižním celoarmádním závodem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 hojnou účastí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zahraničních speciálních horských jednotek a commandos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Dnes patří k nejuznávanějším vojenským zimním závodům v Evropě.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1238</Words>
  <Application>Microsoft Office PowerPoint</Application>
  <PresentationFormat>Custom</PresentationFormat>
  <Paragraphs>97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Instrument Sans Semi Bold</vt:lpstr>
      <vt:lpstr>Instrument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Jáchym Šimsa</cp:lastModifiedBy>
  <cp:revision>1</cp:revision>
  <dcterms:created xsi:type="dcterms:W3CDTF">2026-03-30T10:55:00Z</dcterms:created>
  <dcterms:modified xsi:type="dcterms:W3CDTF">2026-03-30T12:57:07Z</dcterms:modified>
</cp:coreProperties>
</file>