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90" r:id="rId4"/>
    <p:sldId id="288" r:id="rId5"/>
    <p:sldId id="258" r:id="rId6"/>
    <p:sldId id="287" r:id="rId7"/>
    <p:sldId id="291" r:id="rId8"/>
    <p:sldId id="293" r:id="rId9"/>
    <p:sldId id="271" r:id="rId10"/>
    <p:sldId id="275" r:id="rId11"/>
    <p:sldId id="277" r:id="rId12"/>
    <p:sldId id="282" r:id="rId13"/>
    <p:sldId id="289" r:id="rId14"/>
    <p:sldId id="260" r:id="rId15"/>
    <p:sldId id="283" r:id="rId16"/>
    <p:sldId id="284" r:id="rId17"/>
    <p:sldId id="285" r:id="rId18"/>
    <p:sldId id="286" r:id="rId19"/>
    <p:sldId id="29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2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BC6BA8-7B9B-43E1-ABFA-1D7D9CC50560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2CBF3A47-2B86-4F26-82ED-6346A8871B6A}">
      <dgm:prSet/>
      <dgm:spPr/>
      <dgm:t>
        <a:bodyPr/>
        <a:lstStyle/>
        <a:p>
          <a:r>
            <a:rPr lang="cs-CZ"/>
            <a:t>Proč? (smysl, jak se k tomu vztáhnout – vztah k literatuře a ke vzdělání</a:t>
          </a:r>
          <a:endParaRPr lang="en-US"/>
        </a:p>
      </dgm:t>
    </dgm:pt>
    <dgm:pt modelId="{105BCBC6-B6A4-4712-A01B-A89DD6F707A0}" type="parTrans" cxnId="{7A91B09A-97E6-48C0-B968-C22D408C0B45}">
      <dgm:prSet/>
      <dgm:spPr/>
      <dgm:t>
        <a:bodyPr/>
        <a:lstStyle/>
        <a:p>
          <a:endParaRPr lang="en-US"/>
        </a:p>
      </dgm:t>
    </dgm:pt>
    <dgm:pt modelId="{4FBAEAC0-C03E-439A-8E39-EF5F906E931F}" type="sibTrans" cxnId="{7A91B09A-97E6-48C0-B968-C22D408C0B45}">
      <dgm:prSet/>
      <dgm:spPr/>
      <dgm:t>
        <a:bodyPr/>
        <a:lstStyle/>
        <a:p>
          <a:endParaRPr lang="en-US"/>
        </a:p>
      </dgm:t>
    </dgm:pt>
    <dgm:pt modelId="{09356595-C053-4A8A-BEDA-F7EC9728C914}">
      <dgm:prSet/>
      <dgm:spPr/>
      <dgm:t>
        <a:bodyPr/>
        <a:lstStyle/>
        <a:p>
          <a:r>
            <a:rPr lang="cs-CZ"/>
            <a:t>Jak? (metody, přístupy k textu, ke kontextu, estetický zážitek a práce s ním, komparace textů)</a:t>
          </a:r>
          <a:endParaRPr lang="en-US"/>
        </a:p>
      </dgm:t>
    </dgm:pt>
    <dgm:pt modelId="{755A0375-B800-4DC0-B25E-71EA21D1ED72}" type="parTrans" cxnId="{B95EC7E9-1931-4CA7-8CAF-4BE9759C7A1D}">
      <dgm:prSet/>
      <dgm:spPr/>
      <dgm:t>
        <a:bodyPr/>
        <a:lstStyle/>
        <a:p>
          <a:endParaRPr lang="en-US"/>
        </a:p>
      </dgm:t>
    </dgm:pt>
    <dgm:pt modelId="{70AB3F12-45D3-4C75-B4BA-F367EE64B8FF}" type="sibTrans" cxnId="{B95EC7E9-1931-4CA7-8CAF-4BE9759C7A1D}">
      <dgm:prSet/>
      <dgm:spPr/>
      <dgm:t>
        <a:bodyPr/>
        <a:lstStyle/>
        <a:p>
          <a:endParaRPr lang="en-US"/>
        </a:p>
      </dgm:t>
    </dgm:pt>
    <dgm:pt modelId="{BEF613CC-7A2F-4574-98F1-22562DDA33A0}">
      <dgm:prSet/>
      <dgm:spPr/>
      <dgm:t>
        <a:bodyPr/>
        <a:lstStyle/>
        <a:p>
          <a:r>
            <a:rPr lang="cs-CZ"/>
            <a:t>Co? </a:t>
          </a:r>
          <a:r>
            <a:rPr lang="cs-CZ" baseline="0"/>
            <a:t>(jaké texty, jak dělat výbě</a:t>
          </a:r>
          <a:r>
            <a:rPr lang="cs-CZ"/>
            <a:t>r, </a:t>
          </a:r>
          <a:r>
            <a:rPr lang="cs-CZ" baseline="0"/>
            <a:t>kánon)</a:t>
          </a:r>
          <a:endParaRPr lang="en-US"/>
        </a:p>
      </dgm:t>
    </dgm:pt>
    <dgm:pt modelId="{67574A47-B132-41B4-A7AC-35EAC077D541}" type="parTrans" cxnId="{7E09C58F-B320-441C-A541-6F5DBEB5AFC0}">
      <dgm:prSet/>
      <dgm:spPr/>
      <dgm:t>
        <a:bodyPr/>
        <a:lstStyle/>
        <a:p>
          <a:endParaRPr lang="en-US"/>
        </a:p>
      </dgm:t>
    </dgm:pt>
    <dgm:pt modelId="{1A20011A-EA6D-4487-A409-0D4CC02D20B7}" type="sibTrans" cxnId="{7E09C58F-B320-441C-A541-6F5DBEB5AFC0}">
      <dgm:prSet/>
      <dgm:spPr/>
      <dgm:t>
        <a:bodyPr/>
        <a:lstStyle/>
        <a:p>
          <a:endParaRPr lang="en-US"/>
        </a:p>
      </dgm:t>
    </dgm:pt>
    <dgm:pt modelId="{6C0C4B17-3357-49C4-BB35-0E26DA30D5D0}" type="pres">
      <dgm:prSet presAssocID="{DEBC6BA8-7B9B-43E1-ABFA-1D7D9CC50560}" presName="vert0" presStyleCnt="0">
        <dgm:presLayoutVars>
          <dgm:dir/>
          <dgm:animOne val="branch"/>
          <dgm:animLvl val="lvl"/>
        </dgm:presLayoutVars>
      </dgm:prSet>
      <dgm:spPr/>
    </dgm:pt>
    <dgm:pt modelId="{B5B4D238-63DE-43D3-80AC-33A92FDB04E9}" type="pres">
      <dgm:prSet presAssocID="{2CBF3A47-2B86-4F26-82ED-6346A8871B6A}" presName="thickLine" presStyleLbl="alignNode1" presStyleIdx="0" presStyleCnt="3"/>
      <dgm:spPr/>
    </dgm:pt>
    <dgm:pt modelId="{BB58CBF0-8BD9-4190-8862-8BE568EF1F75}" type="pres">
      <dgm:prSet presAssocID="{2CBF3A47-2B86-4F26-82ED-6346A8871B6A}" presName="horz1" presStyleCnt="0"/>
      <dgm:spPr/>
    </dgm:pt>
    <dgm:pt modelId="{83DFB553-4B57-4539-A46C-B7DF13A2C4B2}" type="pres">
      <dgm:prSet presAssocID="{2CBF3A47-2B86-4F26-82ED-6346A8871B6A}" presName="tx1" presStyleLbl="revTx" presStyleIdx="0" presStyleCnt="3"/>
      <dgm:spPr/>
    </dgm:pt>
    <dgm:pt modelId="{86FD0072-D97A-4604-9597-2A2B01465ECE}" type="pres">
      <dgm:prSet presAssocID="{2CBF3A47-2B86-4F26-82ED-6346A8871B6A}" presName="vert1" presStyleCnt="0"/>
      <dgm:spPr/>
    </dgm:pt>
    <dgm:pt modelId="{C80F5523-8416-4323-9D4A-2B7581945110}" type="pres">
      <dgm:prSet presAssocID="{09356595-C053-4A8A-BEDA-F7EC9728C914}" presName="thickLine" presStyleLbl="alignNode1" presStyleIdx="1" presStyleCnt="3"/>
      <dgm:spPr/>
    </dgm:pt>
    <dgm:pt modelId="{BE51D70A-08C9-4E84-9EE2-97B26777C451}" type="pres">
      <dgm:prSet presAssocID="{09356595-C053-4A8A-BEDA-F7EC9728C914}" presName="horz1" presStyleCnt="0"/>
      <dgm:spPr/>
    </dgm:pt>
    <dgm:pt modelId="{3C88330A-709B-41B6-BDD0-197DCE7118FF}" type="pres">
      <dgm:prSet presAssocID="{09356595-C053-4A8A-BEDA-F7EC9728C914}" presName="tx1" presStyleLbl="revTx" presStyleIdx="1" presStyleCnt="3"/>
      <dgm:spPr/>
    </dgm:pt>
    <dgm:pt modelId="{487BAAFF-9356-4732-B961-E082CEC8E665}" type="pres">
      <dgm:prSet presAssocID="{09356595-C053-4A8A-BEDA-F7EC9728C914}" presName="vert1" presStyleCnt="0"/>
      <dgm:spPr/>
    </dgm:pt>
    <dgm:pt modelId="{13ABACEF-15C8-4812-A654-E06610E77B27}" type="pres">
      <dgm:prSet presAssocID="{BEF613CC-7A2F-4574-98F1-22562DDA33A0}" presName="thickLine" presStyleLbl="alignNode1" presStyleIdx="2" presStyleCnt="3"/>
      <dgm:spPr/>
    </dgm:pt>
    <dgm:pt modelId="{E1F12562-74EC-4807-AB98-C79B4649A1EB}" type="pres">
      <dgm:prSet presAssocID="{BEF613CC-7A2F-4574-98F1-22562DDA33A0}" presName="horz1" presStyleCnt="0"/>
      <dgm:spPr/>
    </dgm:pt>
    <dgm:pt modelId="{4C9A0CF6-4DE6-4705-BEF4-8E75AA7BB0EE}" type="pres">
      <dgm:prSet presAssocID="{BEF613CC-7A2F-4574-98F1-22562DDA33A0}" presName="tx1" presStyleLbl="revTx" presStyleIdx="2" presStyleCnt="3"/>
      <dgm:spPr/>
    </dgm:pt>
    <dgm:pt modelId="{FAAEFC96-F02B-45B5-8C0B-1E22D499E65D}" type="pres">
      <dgm:prSet presAssocID="{BEF613CC-7A2F-4574-98F1-22562DDA33A0}" presName="vert1" presStyleCnt="0"/>
      <dgm:spPr/>
    </dgm:pt>
  </dgm:ptLst>
  <dgm:cxnLst>
    <dgm:cxn modelId="{0A1B5320-14DC-43D1-8116-EEBC9712910C}" type="presOf" srcId="{2CBF3A47-2B86-4F26-82ED-6346A8871B6A}" destId="{83DFB553-4B57-4539-A46C-B7DF13A2C4B2}" srcOrd="0" destOrd="0" presId="urn:microsoft.com/office/officeart/2008/layout/LinedList"/>
    <dgm:cxn modelId="{7B199E52-B93F-49FB-AF93-A7BA548AE59E}" type="presOf" srcId="{09356595-C053-4A8A-BEDA-F7EC9728C914}" destId="{3C88330A-709B-41B6-BDD0-197DCE7118FF}" srcOrd="0" destOrd="0" presId="urn:microsoft.com/office/officeart/2008/layout/LinedList"/>
    <dgm:cxn modelId="{8AAC3776-9789-4639-AAA8-2BE5F8C15B1D}" type="presOf" srcId="{BEF613CC-7A2F-4574-98F1-22562DDA33A0}" destId="{4C9A0CF6-4DE6-4705-BEF4-8E75AA7BB0EE}" srcOrd="0" destOrd="0" presId="urn:microsoft.com/office/officeart/2008/layout/LinedList"/>
    <dgm:cxn modelId="{7E09C58F-B320-441C-A541-6F5DBEB5AFC0}" srcId="{DEBC6BA8-7B9B-43E1-ABFA-1D7D9CC50560}" destId="{BEF613CC-7A2F-4574-98F1-22562DDA33A0}" srcOrd="2" destOrd="0" parTransId="{67574A47-B132-41B4-A7AC-35EAC077D541}" sibTransId="{1A20011A-EA6D-4487-A409-0D4CC02D20B7}"/>
    <dgm:cxn modelId="{7A91B09A-97E6-48C0-B968-C22D408C0B45}" srcId="{DEBC6BA8-7B9B-43E1-ABFA-1D7D9CC50560}" destId="{2CBF3A47-2B86-4F26-82ED-6346A8871B6A}" srcOrd="0" destOrd="0" parTransId="{105BCBC6-B6A4-4712-A01B-A89DD6F707A0}" sibTransId="{4FBAEAC0-C03E-439A-8E39-EF5F906E931F}"/>
    <dgm:cxn modelId="{B95EC7E9-1931-4CA7-8CAF-4BE9759C7A1D}" srcId="{DEBC6BA8-7B9B-43E1-ABFA-1D7D9CC50560}" destId="{09356595-C053-4A8A-BEDA-F7EC9728C914}" srcOrd="1" destOrd="0" parTransId="{755A0375-B800-4DC0-B25E-71EA21D1ED72}" sibTransId="{70AB3F12-45D3-4C75-B4BA-F367EE64B8FF}"/>
    <dgm:cxn modelId="{953C24FF-B4A7-4453-A549-E195F8B49594}" type="presOf" srcId="{DEBC6BA8-7B9B-43E1-ABFA-1D7D9CC50560}" destId="{6C0C4B17-3357-49C4-BB35-0E26DA30D5D0}" srcOrd="0" destOrd="0" presId="urn:microsoft.com/office/officeart/2008/layout/LinedList"/>
    <dgm:cxn modelId="{425B04EF-43B5-457E-9612-D967430F7738}" type="presParOf" srcId="{6C0C4B17-3357-49C4-BB35-0E26DA30D5D0}" destId="{B5B4D238-63DE-43D3-80AC-33A92FDB04E9}" srcOrd="0" destOrd="0" presId="urn:microsoft.com/office/officeart/2008/layout/LinedList"/>
    <dgm:cxn modelId="{028FBD74-A1B0-49F4-B3F1-8541A196AC3E}" type="presParOf" srcId="{6C0C4B17-3357-49C4-BB35-0E26DA30D5D0}" destId="{BB58CBF0-8BD9-4190-8862-8BE568EF1F75}" srcOrd="1" destOrd="0" presId="urn:microsoft.com/office/officeart/2008/layout/LinedList"/>
    <dgm:cxn modelId="{D7C94511-009B-4609-BEC7-F025D9FD6A9D}" type="presParOf" srcId="{BB58CBF0-8BD9-4190-8862-8BE568EF1F75}" destId="{83DFB553-4B57-4539-A46C-B7DF13A2C4B2}" srcOrd="0" destOrd="0" presId="urn:microsoft.com/office/officeart/2008/layout/LinedList"/>
    <dgm:cxn modelId="{081B3EAF-99A9-40F1-B99E-03573724175D}" type="presParOf" srcId="{BB58CBF0-8BD9-4190-8862-8BE568EF1F75}" destId="{86FD0072-D97A-4604-9597-2A2B01465ECE}" srcOrd="1" destOrd="0" presId="urn:microsoft.com/office/officeart/2008/layout/LinedList"/>
    <dgm:cxn modelId="{7B5B9947-65B4-4A56-8E64-2111E0F16B76}" type="presParOf" srcId="{6C0C4B17-3357-49C4-BB35-0E26DA30D5D0}" destId="{C80F5523-8416-4323-9D4A-2B7581945110}" srcOrd="2" destOrd="0" presId="urn:microsoft.com/office/officeart/2008/layout/LinedList"/>
    <dgm:cxn modelId="{5E446E93-86F4-45AA-8E66-C95D79C6D60E}" type="presParOf" srcId="{6C0C4B17-3357-49C4-BB35-0E26DA30D5D0}" destId="{BE51D70A-08C9-4E84-9EE2-97B26777C451}" srcOrd="3" destOrd="0" presId="urn:microsoft.com/office/officeart/2008/layout/LinedList"/>
    <dgm:cxn modelId="{308F78FE-0535-469C-A96B-4011DE16612F}" type="presParOf" srcId="{BE51D70A-08C9-4E84-9EE2-97B26777C451}" destId="{3C88330A-709B-41B6-BDD0-197DCE7118FF}" srcOrd="0" destOrd="0" presId="urn:microsoft.com/office/officeart/2008/layout/LinedList"/>
    <dgm:cxn modelId="{A75DBF53-C24F-4091-B3DC-19E7EF37C46F}" type="presParOf" srcId="{BE51D70A-08C9-4E84-9EE2-97B26777C451}" destId="{487BAAFF-9356-4732-B961-E082CEC8E665}" srcOrd="1" destOrd="0" presId="urn:microsoft.com/office/officeart/2008/layout/LinedList"/>
    <dgm:cxn modelId="{38FE34FC-B8ED-40D5-83AF-64AEDDADEC57}" type="presParOf" srcId="{6C0C4B17-3357-49C4-BB35-0E26DA30D5D0}" destId="{13ABACEF-15C8-4812-A654-E06610E77B27}" srcOrd="4" destOrd="0" presId="urn:microsoft.com/office/officeart/2008/layout/LinedList"/>
    <dgm:cxn modelId="{0A38E1FA-0B72-48A9-939C-A9DF69809E65}" type="presParOf" srcId="{6C0C4B17-3357-49C4-BB35-0E26DA30D5D0}" destId="{E1F12562-74EC-4807-AB98-C79B4649A1EB}" srcOrd="5" destOrd="0" presId="urn:microsoft.com/office/officeart/2008/layout/LinedList"/>
    <dgm:cxn modelId="{147D56E9-B5F3-4F18-BB95-ECD6F865C09D}" type="presParOf" srcId="{E1F12562-74EC-4807-AB98-C79B4649A1EB}" destId="{4C9A0CF6-4DE6-4705-BEF4-8E75AA7BB0EE}" srcOrd="0" destOrd="0" presId="urn:microsoft.com/office/officeart/2008/layout/LinedList"/>
    <dgm:cxn modelId="{86E688F0-08B5-4CEC-973D-C3ABA8B8B1EA}" type="presParOf" srcId="{E1F12562-74EC-4807-AB98-C79B4649A1EB}" destId="{FAAEFC96-F02B-45B5-8C0B-1E22D499E65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4D238-63DE-43D3-80AC-33A92FDB04E9}">
      <dsp:nvSpPr>
        <dsp:cNvPr id="0" name=""/>
        <dsp:cNvSpPr/>
      </dsp:nvSpPr>
      <dsp:spPr>
        <a:xfrm>
          <a:off x="0" y="2484"/>
          <a:ext cx="772826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DFB553-4B57-4539-A46C-B7DF13A2C4B2}">
      <dsp:nvSpPr>
        <dsp:cNvPr id="0" name=""/>
        <dsp:cNvSpPr/>
      </dsp:nvSpPr>
      <dsp:spPr>
        <a:xfrm>
          <a:off x="0" y="2484"/>
          <a:ext cx="7728267" cy="16941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400" kern="1200"/>
            <a:t>Proč? (smysl, jak se k tomu vztáhnout – vztah k literatuře a ke vzdělání</a:t>
          </a:r>
          <a:endParaRPr lang="en-US" sz="3400" kern="1200"/>
        </a:p>
      </dsp:txBody>
      <dsp:txXfrm>
        <a:off x="0" y="2484"/>
        <a:ext cx="7728267" cy="1694118"/>
      </dsp:txXfrm>
    </dsp:sp>
    <dsp:sp modelId="{C80F5523-8416-4323-9D4A-2B7581945110}">
      <dsp:nvSpPr>
        <dsp:cNvPr id="0" name=""/>
        <dsp:cNvSpPr/>
      </dsp:nvSpPr>
      <dsp:spPr>
        <a:xfrm>
          <a:off x="0" y="1696602"/>
          <a:ext cx="7728267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88330A-709B-41B6-BDD0-197DCE7118FF}">
      <dsp:nvSpPr>
        <dsp:cNvPr id="0" name=""/>
        <dsp:cNvSpPr/>
      </dsp:nvSpPr>
      <dsp:spPr>
        <a:xfrm>
          <a:off x="0" y="1696602"/>
          <a:ext cx="7728267" cy="16941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400" kern="1200"/>
            <a:t>Jak? (metody, přístupy k textu, ke kontextu, estetický zážitek a práce s ním, komparace textů)</a:t>
          </a:r>
          <a:endParaRPr lang="en-US" sz="3400" kern="1200"/>
        </a:p>
      </dsp:txBody>
      <dsp:txXfrm>
        <a:off x="0" y="1696602"/>
        <a:ext cx="7728267" cy="1694118"/>
      </dsp:txXfrm>
    </dsp:sp>
    <dsp:sp modelId="{13ABACEF-15C8-4812-A654-E06610E77B27}">
      <dsp:nvSpPr>
        <dsp:cNvPr id="0" name=""/>
        <dsp:cNvSpPr/>
      </dsp:nvSpPr>
      <dsp:spPr>
        <a:xfrm>
          <a:off x="0" y="3390721"/>
          <a:ext cx="772826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9A0CF6-4DE6-4705-BEF4-8E75AA7BB0EE}">
      <dsp:nvSpPr>
        <dsp:cNvPr id="0" name=""/>
        <dsp:cNvSpPr/>
      </dsp:nvSpPr>
      <dsp:spPr>
        <a:xfrm>
          <a:off x="0" y="3390721"/>
          <a:ext cx="7728267" cy="16941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400" kern="1200"/>
            <a:t>Co? </a:t>
          </a:r>
          <a:r>
            <a:rPr lang="cs-CZ" sz="3400" kern="1200" baseline="0"/>
            <a:t>(jaké texty, jak dělat výbě</a:t>
          </a:r>
          <a:r>
            <a:rPr lang="cs-CZ" sz="3400" kern="1200"/>
            <a:t>r, </a:t>
          </a:r>
          <a:r>
            <a:rPr lang="cs-CZ" sz="3400" kern="1200" baseline="0"/>
            <a:t>kánon)</a:t>
          </a:r>
          <a:endParaRPr lang="en-US" sz="3400" kern="1200"/>
        </a:p>
      </dsp:txBody>
      <dsp:txXfrm>
        <a:off x="0" y="3390721"/>
        <a:ext cx="7728267" cy="16941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7679A-ABBB-469F-A6B7-FB16DDBB954D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C4A183-6162-4C89-8C7C-CD9306E47C2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277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C4A183-6162-4C89-8C7C-CD9306E47C28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3489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Jak: (metody, text, kontext, zážitek, komparace)</a:t>
            </a:r>
          </a:p>
          <a:p>
            <a:r>
              <a:rPr lang="cs-CZ" dirty="0"/>
              <a:t>Proč učit</a:t>
            </a:r>
            <a:r>
              <a:rPr lang="cs-CZ" baseline="0" dirty="0"/>
              <a:t> literaturu? (estetická funkce, umění, jazyk, jiný druh poznání života a světa, atd.)</a:t>
            </a:r>
          </a:p>
          <a:p>
            <a:endParaRPr lang="cs-CZ" baseline="0" dirty="0"/>
          </a:p>
          <a:p>
            <a:r>
              <a:rPr lang="cs-CZ" baseline="0" dirty="0"/>
              <a:t>Co učit v literatuře? (výběr, kánon)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DF91F-5219-4219-AA57-4A3208BF4281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4185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="1" dirty="0"/>
              <a:t>Extrémní pozice</a:t>
            </a:r>
            <a:r>
              <a:rPr lang="cs-CZ" dirty="0"/>
              <a:t>: diskuse o faktografickém pojetí výuky literatury a zážitkovém, čtení a textovém – zároveň na pozadí oboru (pokud to nahlédneme na pozadí oboru) musí být zřejmé, že nejde o buď a nebo, ale o určité mantinely a je otázka, jak tyto mantinely nastavovat 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997279-2F3F-419A-994C-9ED4BA1ADB53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13953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7A20-F23C-44A3-8F7D-AB5446871640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80C8-5F4D-4596-9CDE-0F85262BCD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5033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7A20-F23C-44A3-8F7D-AB5446871640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80C8-5F4D-4596-9CDE-0F85262BCD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793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7A20-F23C-44A3-8F7D-AB5446871640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80C8-5F4D-4596-9CDE-0F85262BCD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5552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7A20-F23C-44A3-8F7D-AB5446871640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80C8-5F4D-4596-9CDE-0F85262BCD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178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7A20-F23C-44A3-8F7D-AB5446871640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80C8-5F4D-4596-9CDE-0F85262BCD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1196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7A20-F23C-44A3-8F7D-AB5446871640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80C8-5F4D-4596-9CDE-0F85262BCD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8957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7A20-F23C-44A3-8F7D-AB5446871640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80C8-5F4D-4596-9CDE-0F85262BCD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0323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7A20-F23C-44A3-8F7D-AB5446871640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80C8-5F4D-4596-9CDE-0F85262BCD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549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7A20-F23C-44A3-8F7D-AB5446871640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80C8-5F4D-4596-9CDE-0F85262BCD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9109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7A20-F23C-44A3-8F7D-AB5446871640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80C8-5F4D-4596-9CDE-0F85262BCD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9270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F7A20-F23C-44A3-8F7D-AB5446871640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80C8-5F4D-4596-9CDE-0F85262BCD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3730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CF7A20-F23C-44A3-8F7D-AB5446871640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984280C8-5F4D-4596-9CDE-0F85262BCD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1648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4B5CC49-6FAE-42FA-99B6-A3FDA8C68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69A7AD0-53CB-473A-339F-6C5B8BF2B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3295" y="1083732"/>
            <a:ext cx="5509628" cy="4690534"/>
          </a:xfrm>
        </p:spPr>
        <p:txBody>
          <a:bodyPr anchor="ctr">
            <a:normAutofit/>
          </a:bodyPr>
          <a:lstStyle/>
          <a:p>
            <a:pPr algn="r"/>
            <a:r>
              <a:rPr lang="cs-CZ" sz="7200">
                <a:solidFill>
                  <a:schemeClr val="tx1">
                    <a:lumMod val="75000"/>
                    <a:lumOff val="25000"/>
                  </a:schemeClr>
                </a:solidFill>
              </a:rPr>
              <a:t>Didaktika literatury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5A3DA29-0CA0-840D-9A47-0DC0729DB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6389" y="1083732"/>
            <a:ext cx="3507654" cy="4690534"/>
          </a:xfrm>
        </p:spPr>
        <p:txBody>
          <a:bodyPr anchor="ctr">
            <a:normAutofit/>
          </a:bodyPr>
          <a:lstStyle/>
          <a:p>
            <a:r>
              <a:rPr lang="cs-CZ" sz="2800">
                <a:solidFill>
                  <a:schemeClr val="tx1">
                    <a:lumMod val="75000"/>
                    <a:lumOff val="25000"/>
                  </a:schemeClr>
                </a:solidFill>
              </a:rPr>
              <a:t>Proč jsou věci tak, jak jsou</a:t>
            </a:r>
          </a:p>
          <a:p>
            <a:endParaRPr lang="cs-CZ" sz="28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cs-CZ" sz="2800">
                <a:solidFill>
                  <a:schemeClr val="tx1">
                    <a:lumMod val="75000"/>
                    <a:lumOff val="25000"/>
                  </a:schemeClr>
                </a:solidFill>
              </a:rPr>
              <a:t>14. října 2026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BC9B4A-2119-4645-B4CA-7817D5FAF4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1286934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58D888F-D87A-4C3C-BD82-273E4C8C5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2085681"/>
            <a:ext cx="0" cy="2686639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9A2CD81-3BB6-4ED6-A50F-DC14F37A9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85778" y="767825"/>
            <a:ext cx="508012" cy="5328173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46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9DC5A77-10C9-4ECF-B7EB-8D917F36A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FFE28B5-FB16-49A9-B851-3C35FAC0C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10905976" cy="16511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40D6897-3AB7-E575-FBEB-46DB187BD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754" y="1087374"/>
            <a:ext cx="8983489" cy="1000978"/>
          </a:xfrm>
        </p:spPr>
        <p:txBody>
          <a:bodyPr>
            <a:normAutofit/>
          </a:bodyPr>
          <a:lstStyle/>
          <a:p>
            <a:r>
              <a:rPr lang="cs-CZ" dirty="0"/>
              <a:t>Program přednášky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1014442-855A-4E0F-8D09-C314661A4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4533" y="758952"/>
            <a:ext cx="1185379" cy="1651133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B1ABF09-86CF-414E-88A5-2B84CC723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3" y="2526526"/>
            <a:ext cx="1169701" cy="3563378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FE91770-CDBB-4D24-94E5-AD484F36C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9019" y="2526526"/>
            <a:ext cx="10920893" cy="3563377"/>
          </a:xfrm>
          <a:prstGeom prst="rect">
            <a:avLst/>
          </a:prstGeom>
          <a:solidFill>
            <a:schemeClr val="bg2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C57502F-F687-A947-483C-56E19C551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753" y="2535446"/>
            <a:ext cx="8983489" cy="3554457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tx1"/>
                </a:solidFill>
              </a:rPr>
              <a:t>1. Specifika literatury a její výuky</a:t>
            </a:r>
          </a:p>
          <a:p>
            <a:r>
              <a:rPr lang="cs-CZ" dirty="0">
                <a:solidFill>
                  <a:schemeClr val="tx1"/>
                </a:solidFill>
              </a:rPr>
              <a:t>2. K didaktice literatury ( a vztahu k oboru)</a:t>
            </a:r>
          </a:p>
          <a:p>
            <a:r>
              <a:rPr lang="cs-CZ" dirty="0">
                <a:solidFill>
                  <a:schemeClr val="tx1"/>
                </a:solidFill>
              </a:rPr>
              <a:t>3. Relace: individuální a společné, estetická zkušenost a racionální uchopení </a:t>
            </a:r>
          </a:p>
          <a:p>
            <a:r>
              <a:rPr lang="cs-CZ" dirty="0">
                <a:solidFill>
                  <a:schemeClr val="tx1"/>
                </a:solidFill>
              </a:rPr>
              <a:t>4. Doporučená literatura </a:t>
            </a:r>
          </a:p>
          <a:p>
            <a:pPr marL="0" indent="0">
              <a:buNone/>
            </a:pP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465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DB8424AB-D56B-4256-866A-5B54DE93C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C999C28-AD33-4EB7-A5F1-C06D10A5F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07CBBDD0-4420-4A50-96AB-392F9B97CF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65BA403-54B9-4A0B-BC79-028C495C03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7" y="761999"/>
            <a:ext cx="7552943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C8C6883-513A-4FE8-8B55-7AA2A13A9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912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pic>
        <p:nvPicPr>
          <p:cNvPr id="6" name="Picture 5" descr="Cathedral strop v návrhu žlutého slunečního záření">
            <a:extLst>
              <a:ext uri="{FF2B5EF4-FFF2-40B4-BE49-F238E27FC236}">
                <a16:creationId xmlns:a16="http://schemas.microsoft.com/office/drawing/2014/main" id="{A4C8A4A4-101C-D334-37F1-340F17E642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613" r="9092" b="16189"/>
          <a:stretch>
            <a:fillRect/>
          </a:stretch>
        </p:blipFill>
        <p:spPr>
          <a:xfrm>
            <a:off x="696177" y="2452049"/>
            <a:ext cx="3458249" cy="1945750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2AD6013-DC19-036F-66A0-9E6942F085A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713513" y="642257"/>
            <a:ext cx="7478487" cy="5602968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r>
              <a:rPr lang="cs-CZ" sz="2800" dirty="0"/>
              <a:t>„</a:t>
            </a:r>
            <a:r>
              <a:rPr lang="en-US" sz="2800" dirty="0" err="1"/>
              <a:t>Hned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začátku</a:t>
            </a:r>
            <a:r>
              <a:rPr lang="en-US" sz="2800" dirty="0"/>
              <a:t> je </a:t>
            </a:r>
            <a:r>
              <a:rPr lang="en-US" sz="2800" dirty="0" err="1"/>
              <a:t>třeba</a:t>
            </a:r>
            <a:r>
              <a:rPr lang="en-US" sz="2800" dirty="0"/>
              <a:t> </a:t>
            </a:r>
            <a:r>
              <a:rPr lang="en-US" sz="2800" dirty="0" err="1"/>
              <a:t>jasně</a:t>
            </a:r>
            <a:r>
              <a:rPr lang="en-US" sz="2800" dirty="0"/>
              <a:t> </a:t>
            </a:r>
            <a:r>
              <a:rPr lang="en-US" sz="2800" dirty="0" err="1"/>
              <a:t>říci</a:t>
            </a:r>
            <a:r>
              <a:rPr lang="en-US" sz="2800" dirty="0"/>
              <a:t>: </a:t>
            </a:r>
            <a:r>
              <a:rPr lang="en-US" sz="2800" dirty="0" err="1"/>
              <a:t>literatura</a:t>
            </a:r>
            <a:r>
              <a:rPr lang="en-US" sz="2800" dirty="0"/>
              <a:t> </a:t>
            </a:r>
            <a:r>
              <a:rPr lang="en-US" sz="2800" dirty="0" err="1"/>
              <a:t>tady</a:t>
            </a:r>
            <a:r>
              <a:rPr lang="en-US" sz="2800" dirty="0"/>
              <a:t> </a:t>
            </a:r>
            <a:r>
              <a:rPr lang="en-US" sz="2800" dirty="0" err="1"/>
              <a:t>není</a:t>
            </a:r>
            <a:r>
              <a:rPr lang="en-US" sz="2800" dirty="0"/>
              <a:t> proto, aby </a:t>
            </a:r>
            <a:r>
              <a:rPr lang="en-US" sz="2800" dirty="0" err="1"/>
              <a:t>byla</a:t>
            </a:r>
            <a:r>
              <a:rPr lang="en-US" sz="2800" dirty="0"/>
              <a:t> </a:t>
            </a:r>
            <a:r>
              <a:rPr lang="en-US" sz="2800" dirty="0" err="1"/>
              <a:t>analyzována</a:t>
            </a:r>
            <a:r>
              <a:rPr lang="en-US" sz="2800" dirty="0"/>
              <a:t> a </a:t>
            </a:r>
            <a:r>
              <a:rPr lang="en-US" sz="2800" dirty="0" err="1"/>
              <a:t>interpretována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školních</a:t>
            </a:r>
            <a:r>
              <a:rPr lang="en-US" sz="2800" dirty="0"/>
              <a:t> </a:t>
            </a:r>
            <a:r>
              <a:rPr lang="en-US" sz="2800" dirty="0" err="1"/>
              <a:t>úlohách</a:t>
            </a:r>
            <a:r>
              <a:rPr lang="en-US" sz="2800" dirty="0"/>
              <a:t>. </a:t>
            </a:r>
            <a:r>
              <a:rPr lang="en-US" sz="2800" dirty="0" err="1"/>
              <a:t>Živoucí</a:t>
            </a:r>
            <a:r>
              <a:rPr lang="en-US" sz="2800" dirty="0"/>
              <a:t> </a:t>
            </a:r>
            <a:r>
              <a:rPr lang="en-US" sz="2800" dirty="0" err="1"/>
              <a:t>součást</a:t>
            </a:r>
            <a:r>
              <a:rPr lang="en-US" sz="2800" dirty="0"/>
              <a:t> </a:t>
            </a:r>
            <a:r>
              <a:rPr lang="en-US" sz="2800" dirty="0" err="1"/>
              <a:t>naší</a:t>
            </a:r>
            <a:r>
              <a:rPr lang="en-US" sz="2800" dirty="0"/>
              <a:t> </a:t>
            </a:r>
            <a:r>
              <a:rPr lang="en-US" sz="2800" dirty="0" err="1"/>
              <a:t>kultury</a:t>
            </a:r>
            <a:r>
              <a:rPr lang="en-US" sz="2800" dirty="0"/>
              <a:t> </a:t>
            </a:r>
            <a:r>
              <a:rPr lang="en-US" sz="2800" dirty="0" err="1"/>
              <a:t>tvoří</a:t>
            </a:r>
            <a:r>
              <a:rPr lang="en-US" sz="2800" dirty="0"/>
              <a:t> z toho </a:t>
            </a:r>
            <a:r>
              <a:rPr lang="en-US" sz="2800" dirty="0" err="1"/>
              <a:t>důvodu</a:t>
            </a:r>
            <a:r>
              <a:rPr lang="en-US" sz="2800" dirty="0"/>
              <a:t>, </a:t>
            </a:r>
            <a:r>
              <a:rPr lang="en-US" sz="2800" dirty="0" err="1"/>
              <a:t>že</a:t>
            </a:r>
            <a:r>
              <a:rPr lang="en-US" sz="2800" dirty="0"/>
              <a:t> </a:t>
            </a:r>
            <a:r>
              <a:rPr lang="en-US" sz="2800" dirty="0" err="1"/>
              <a:t>nám</a:t>
            </a:r>
            <a:r>
              <a:rPr lang="en-US" sz="2800" dirty="0"/>
              <a:t> </a:t>
            </a:r>
            <a:r>
              <a:rPr lang="en-US" sz="2800" dirty="0" err="1"/>
              <a:t>nabízí</a:t>
            </a:r>
            <a:r>
              <a:rPr lang="en-US" sz="2800" dirty="0"/>
              <a:t> </a:t>
            </a:r>
            <a:r>
              <a:rPr lang="en-US" sz="2800" dirty="0" err="1"/>
              <a:t>jazykově</a:t>
            </a:r>
            <a:r>
              <a:rPr lang="en-US" sz="2800" dirty="0"/>
              <a:t> </a:t>
            </a:r>
            <a:r>
              <a:rPr lang="en-US" sz="2800" dirty="0" err="1"/>
              <a:t>zprostředkované</a:t>
            </a:r>
            <a:r>
              <a:rPr lang="en-US" sz="2800" dirty="0"/>
              <a:t> </a:t>
            </a:r>
            <a:r>
              <a:rPr lang="en-US" sz="2800" dirty="0" err="1"/>
              <a:t>poznatky</a:t>
            </a:r>
            <a:r>
              <a:rPr lang="en-US" sz="2800" dirty="0"/>
              <a:t> a </a:t>
            </a:r>
            <a:r>
              <a:rPr lang="en-US" sz="2800" dirty="0" err="1"/>
              <a:t>zážitky</a:t>
            </a:r>
            <a:r>
              <a:rPr lang="en-US" sz="2800" dirty="0"/>
              <a:t> (</a:t>
            </a:r>
            <a:r>
              <a:rPr lang="en-US" sz="2800" dirty="0" err="1"/>
              <a:t>srov</a:t>
            </a:r>
            <a:r>
              <a:rPr lang="en-US" sz="2800" dirty="0"/>
              <a:t>. Köster —Matuschek 2019, s. 24). </a:t>
            </a:r>
            <a:r>
              <a:rPr lang="en-US" sz="2800" dirty="0" err="1"/>
              <a:t>Teprve</a:t>
            </a:r>
            <a:r>
              <a:rPr lang="en-US" sz="2800" dirty="0"/>
              <a:t> s </a:t>
            </a:r>
            <a:r>
              <a:rPr lang="en-US" sz="2800" dirty="0" err="1"/>
              <a:t>tímto</a:t>
            </a:r>
            <a:r>
              <a:rPr lang="en-US" sz="2800" dirty="0"/>
              <a:t> </a:t>
            </a:r>
            <a:r>
              <a:rPr lang="en-US" sz="2800" dirty="0" err="1"/>
              <a:t>vědomím</a:t>
            </a:r>
            <a:r>
              <a:rPr lang="en-US" sz="2800" dirty="0"/>
              <a:t> </a:t>
            </a:r>
            <a:r>
              <a:rPr lang="en-US" sz="2800" dirty="0" err="1"/>
              <a:t>má</a:t>
            </a:r>
            <a:r>
              <a:rPr lang="en-US" sz="2800" dirty="0"/>
              <a:t> </a:t>
            </a:r>
            <a:r>
              <a:rPr lang="en-US" sz="2800" dirty="0" err="1"/>
              <a:t>smysl</a:t>
            </a:r>
            <a:r>
              <a:rPr lang="en-US" sz="2800" dirty="0"/>
              <a:t> </a:t>
            </a:r>
            <a:r>
              <a:rPr lang="en-US" sz="2800" dirty="0" err="1"/>
              <a:t>popisovat</a:t>
            </a:r>
            <a:r>
              <a:rPr lang="en-US" sz="2800" dirty="0"/>
              <a:t> </a:t>
            </a:r>
            <a:r>
              <a:rPr lang="en-US" sz="2800" dirty="0" err="1"/>
              <a:t>textové</a:t>
            </a:r>
            <a:r>
              <a:rPr lang="en-US" sz="2800" dirty="0"/>
              <a:t> </a:t>
            </a:r>
            <a:r>
              <a:rPr lang="en-US" sz="2800" dirty="0" err="1"/>
              <a:t>fenomény</a:t>
            </a:r>
            <a:r>
              <a:rPr lang="en-US" sz="2800" dirty="0"/>
              <a:t> a </a:t>
            </a:r>
            <a:r>
              <a:rPr lang="en-US" sz="2800" dirty="0" err="1"/>
              <a:t>vynášet</a:t>
            </a:r>
            <a:r>
              <a:rPr lang="en-US" sz="2800" dirty="0"/>
              <a:t> </a:t>
            </a:r>
            <a:r>
              <a:rPr lang="en-US" sz="2800" dirty="0" err="1"/>
              <a:t>interpretační</a:t>
            </a:r>
            <a:r>
              <a:rPr lang="en-US" sz="2800" dirty="0"/>
              <a:t> </a:t>
            </a:r>
            <a:r>
              <a:rPr lang="en-US" sz="2800" dirty="0" err="1"/>
              <a:t>soudy</a:t>
            </a:r>
            <a:r>
              <a:rPr lang="en-US" sz="2800" dirty="0"/>
              <a:t>. Je </a:t>
            </a:r>
            <a:r>
              <a:rPr lang="en-US" sz="2800" dirty="0" err="1"/>
              <a:t>přitom</a:t>
            </a:r>
            <a:r>
              <a:rPr lang="en-US" sz="2800" dirty="0"/>
              <a:t> </a:t>
            </a:r>
            <a:r>
              <a:rPr lang="en-US" sz="2800" dirty="0" err="1"/>
              <a:t>nutné</a:t>
            </a:r>
            <a:r>
              <a:rPr lang="en-US" sz="2800" dirty="0"/>
              <a:t> </a:t>
            </a:r>
            <a:r>
              <a:rPr lang="en-US" sz="2800" dirty="0" err="1"/>
              <a:t>jasně</a:t>
            </a:r>
            <a:r>
              <a:rPr lang="en-US" sz="2800" dirty="0"/>
              <a:t> </a:t>
            </a:r>
            <a:r>
              <a:rPr lang="en-US" sz="2800" dirty="0" err="1"/>
              <a:t>oddělit</a:t>
            </a:r>
            <a:r>
              <a:rPr lang="en-US" sz="2800" dirty="0"/>
              <a:t> </a:t>
            </a:r>
            <a:r>
              <a:rPr lang="en-US" sz="2800" dirty="0" err="1"/>
              <a:t>metatextový</a:t>
            </a:r>
            <a:r>
              <a:rPr lang="en-US" sz="2800" dirty="0"/>
              <a:t> </a:t>
            </a:r>
            <a:r>
              <a:rPr lang="en-US" sz="2800" dirty="0" err="1"/>
              <a:t>popis</a:t>
            </a:r>
            <a:r>
              <a:rPr lang="en-US" sz="2800" dirty="0"/>
              <a:t> </a:t>
            </a:r>
            <a:r>
              <a:rPr lang="en-US" sz="2800" dirty="0" err="1"/>
              <a:t>či</a:t>
            </a:r>
            <a:r>
              <a:rPr lang="en-US" sz="2800" dirty="0"/>
              <a:t> </a:t>
            </a:r>
            <a:r>
              <a:rPr lang="en-US" sz="2800" dirty="0" err="1"/>
              <a:t>klasifikaci</a:t>
            </a:r>
            <a:r>
              <a:rPr lang="en-US" sz="2800" dirty="0"/>
              <a:t> od </a:t>
            </a:r>
            <a:r>
              <a:rPr lang="en-US" sz="2800" dirty="0" err="1"/>
              <a:t>statusu</a:t>
            </a:r>
            <a:r>
              <a:rPr lang="en-US" sz="2800" dirty="0"/>
              <a:t> </a:t>
            </a:r>
            <a:r>
              <a:rPr lang="en-US" sz="2800" dirty="0" err="1"/>
              <a:t>interpretačních</a:t>
            </a:r>
            <a:r>
              <a:rPr lang="en-US" sz="2800" dirty="0"/>
              <a:t> </a:t>
            </a:r>
            <a:r>
              <a:rPr lang="en-US" sz="2800" dirty="0" err="1"/>
              <a:t>výpovědí</a:t>
            </a:r>
            <a:r>
              <a:rPr lang="en-US" sz="2800" dirty="0"/>
              <a:t>, </a:t>
            </a:r>
            <a:r>
              <a:rPr lang="en-US" sz="2800" dirty="0" err="1"/>
              <a:t>které</a:t>
            </a:r>
            <a:r>
              <a:rPr lang="en-US" sz="2800" dirty="0"/>
              <a:t> „</a:t>
            </a:r>
            <a:r>
              <a:rPr lang="en-US" sz="2800" dirty="0" err="1"/>
              <a:t>jsou</a:t>
            </a:r>
            <a:r>
              <a:rPr lang="en-US" sz="2800" dirty="0"/>
              <a:t> </a:t>
            </a:r>
            <a:r>
              <a:rPr lang="en-US" sz="2800" dirty="0" err="1"/>
              <a:t>výsledkem</a:t>
            </a:r>
            <a:r>
              <a:rPr lang="en-US" sz="2800" dirty="0"/>
              <a:t> </a:t>
            </a:r>
            <a:r>
              <a:rPr lang="en-US" sz="2800" dirty="0" err="1"/>
              <a:t>kreativního</a:t>
            </a:r>
            <a:r>
              <a:rPr lang="en-US" sz="2800" dirty="0"/>
              <a:t> a </a:t>
            </a:r>
            <a:r>
              <a:rPr lang="en-US" sz="2800" dirty="0" err="1"/>
              <a:t>subjektivního</a:t>
            </a:r>
            <a:r>
              <a:rPr lang="en-US" sz="2800" dirty="0"/>
              <a:t> </a:t>
            </a:r>
            <a:r>
              <a:rPr lang="en-US" sz="2800" dirty="0" err="1"/>
              <a:t>procesu</a:t>
            </a:r>
            <a:r>
              <a:rPr lang="en-US" sz="2800" dirty="0"/>
              <a:t> </a:t>
            </a:r>
            <a:r>
              <a:rPr lang="en-US" sz="2800" dirty="0" err="1"/>
              <a:t>porozumění</a:t>
            </a:r>
            <a:r>
              <a:rPr lang="en-US" sz="2800" dirty="0"/>
              <a:t>“ (Jahraus 2000, </a:t>
            </a:r>
            <a:r>
              <a:rPr lang="en-US" sz="2800" dirty="0" err="1"/>
              <a:t>kap</a:t>
            </a:r>
            <a:r>
              <a:rPr lang="en-US" sz="2800" dirty="0"/>
              <a:t>. 4, </a:t>
            </a:r>
            <a:r>
              <a:rPr lang="en-US" sz="2800" dirty="0" err="1"/>
              <a:t>odst</a:t>
            </a:r>
            <a:r>
              <a:rPr lang="en-US" sz="2800" dirty="0"/>
              <a:t>. 5).</a:t>
            </a:r>
          </a:p>
        </p:txBody>
      </p:sp>
    </p:spTree>
    <p:extLst>
      <p:ext uri="{BB962C8B-B14F-4D97-AF65-F5344CB8AC3E}">
        <p14:creationId xmlns:p14="http://schemas.microsoft.com/office/powerpoint/2010/main" val="3661812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CCCDCCF-DDE7-4FF9-BA8E-DFD3AC93A6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loseup fotka z otevřené knihy">
            <a:extLst>
              <a:ext uri="{FF2B5EF4-FFF2-40B4-BE49-F238E27FC236}">
                <a16:creationId xmlns:a16="http://schemas.microsoft.com/office/drawing/2014/main" id="{08985483-2C86-7C69-440E-4218A91A37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073" r="-1" b="-1"/>
          <a:stretch>
            <a:fillRect/>
          </a:stretch>
        </p:blipFill>
        <p:spPr>
          <a:xfrm>
            <a:off x="20" y="1"/>
            <a:ext cx="12188932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2352FE0-ACFA-479E-A574-CED1C035D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cs-CZ" b="1"/>
              <a:t>Didaktika literatury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1F5979-1992-492E-ABBD-62EBC1016C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97130" y="754144"/>
            <a:ext cx="7865196" cy="533576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5120640"/>
          </a:xfrm>
        </p:spPr>
        <p:txBody>
          <a:bodyPr>
            <a:normAutofit/>
          </a:bodyPr>
          <a:lstStyle/>
          <a:p>
            <a:r>
              <a:rPr lang="cs-CZ"/>
              <a:t>Na čem má být založena oborová didaktika?</a:t>
            </a:r>
          </a:p>
          <a:p>
            <a:endParaRPr lang="cs-CZ"/>
          </a:p>
          <a:p>
            <a:r>
              <a:rPr lang="cs-CZ"/>
              <a:t>společný rámec, k němuž je třeba zaujmout stanovisko:</a:t>
            </a:r>
          </a:p>
          <a:p>
            <a:endParaRPr lang="cs-CZ"/>
          </a:p>
          <a:p>
            <a:pPr>
              <a:buNone/>
            </a:pPr>
            <a:r>
              <a:rPr lang="cs-CZ"/>
              <a:t>Proč učit literaturu? </a:t>
            </a:r>
          </a:p>
          <a:p>
            <a:pPr>
              <a:buNone/>
            </a:pPr>
            <a:endParaRPr lang="cs-CZ"/>
          </a:p>
          <a:p>
            <a:pPr>
              <a:buNone/>
            </a:pPr>
            <a:r>
              <a:rPr lang="cs-CZ"/>
              <a:t>Co učit v literatuře? </a:t>
            </a:r>
          </a:p>
          <a:p>
            <a:pPr>
              <a:buNone/>
            </a:pPr>
            <a:endParaRPr lang="cs-CZ"/>
          </a:p>
          <a:p>
            <a:pPr>
              <a:buNone/>
            </a:pPr>
            <a:r>
              <a:rPr lang="cs-CZ"/>
              <a:t>Jak učit literaturu? </a:t>
            </a:r>
          </a:p>
          <a:p>
            <a:pPr>
              <a:buNone/>
            </a:pPr>
            <a:endParaRPr lang="cs-CZ"/>
          </a:p>
          <a:p>
            <a:pPr>
              <a:buNone/>
            </a:pPr>
            <a:endParaRPr lang="cs-CZ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7CB93F-A0E2-4BBE-B2FC-E93932C7E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2990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31B751-A228-40F2-AB94-58CBFA279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cs-CZ" dirty="0"/>
              <a:t>Jak se s tím vyrovnat?</a:t>
            </a:r>
          </a:p>
        </p:txBody>
      </p: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0438D4F8-4E71-FD96-96BC-31A641D256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5874715"/>
              </p:ext>
            </p:extLst>
          </p:nvPr>
        </p:nvGraphicFramePr>
        <p:xfrm>
          <a:off x="3759896" y="885459"/>
          <a:ext cx="7728267" cy="5087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4734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86D4068-D045-48B0-9A00-198F2FE4B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84A509-F23E-1770-2D0D-2C708D97598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</a:blip>
          <a:srcRect r="25"/>
          <a:stretch>
            <a:fillRect/>
          </a:stretch>
        </p:blipFill>
        <p:spPr>
          <a:xfrm>
            <a:off x="20" y="1"/>
            <a:ext cx="12188932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2664C4B-AAE2-4AA0-8918-134E8086F3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cs-CZ" b="1" dirty="0"/>
              <a:t>Didaktika literatury: otázky a odpovědi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5120640"/>
          </a:xfrm>
        </p:spPr>
        <p:txBody>
          <a:bodyPr>
            <a:normAutofit/>
          </a:bodyPr>
          <a:lstStyle/>
          <a:p>
            <a:r>
              <a:rPr lang="cs-CZ" sz="1400" b="1"/>
              <a:t>Proč?</a:t>
            </a:r>
          </a:p>
          <a:p>
            <a:pPr>
              <a:buFontTx/>
              <a:buChar char="-"/>
            </a:pPr>
            <a:r>
              <a:rPr lang="cs-CZ" sz="1400"/>
              <a:t>role literatury a výuky literatury ve vzdělávacím systému (kritické čtení a myšlení, mediální gramotnost, převzetí nebo přehodnocování dosavadních konceptů výuky literatury)</a:t>
            </a:r>
          </a:p>
          <a:p>
            <a:pPr>
              <a:buFontTx/>
              <a:buChar char="-"/>
            </a:pPr>
            <a:r>
              <a:rPr lang="cs-CZ" sz="1400"/>
              <a:t>Jaký smysl má výuka literatury?</a:t>
            </a:r>
          </a:p>
          <a:p>
            <a:pPr>
              <a:buFontTx/>
              <a:buChar char="-"/>
            </a:pPr>
            <a:endParaRPr lang="cs-CZ" sz="1400"/>
          </a:p>
          <a:p>
            <a:r>
              <a:rPr lang="cs-CZ" sz="1400" b="1"/>
              <a:t>Co?</a:t>
            </a:r>
          </a:p>
          <a:p>
            <a:r>
              <a:rPr lang="cs-CZ" sz="1400"/>
              <a:t>úzká provázanost s literární vědou:</a:t>
            </a:r>
          </a:p>
          <a:p>
            <a:r>
              <a:rPr lang="cs-CZ" sz="1400" b="1"/>
              <a:t>VÝBĚR </a:t>
            </a:r>
            <a:r>
              <a:rPr lang="cs-CZ" sz="1400"/>
              <a:t>z materiálu literární historie</a:t>
            </a:r>
          </a:p>
          <a:p>
            <a:r>
              <a:rPr lang="cs-CZ" sz="1400"/>
              <a:t>I</a:t>
            </a:r>
            <a:r>
              <a:rPr lang="cs-CZ" sz="1400" b="1"/>
              <a:t>NSTRUMENTALIZACE</a:t>
            </a:r>
            <a:r>
              <a:rPr lang="cs-CZ" sz="1400"/>
              <a:t> pomocí literární teorie</a:t>
            </a:r>
          </a:p>
          <a:p>
            <a:pPr marL="0" indent="0">
              <a:buNone/>
            </a:pPr>
            <a:endParaRPr lang="cs-CZ" sz="1400"/>
          </a:p>
          <a:p>
            <a:r>
              <a:rPr lang="cs-CZ" sz="1400" b="1"/>
              <a:t>Jak? </a:t>
            </a:r>
          </a:p>
          <a:p>
            <a:endParaRPr lang="cs-CZ" sz="1400"/>
          </a:p>
          <a:p>
            <a:r>
              <a:rPr lang="cs-CZ" sz="1400" b="1"/>
              <a:t>Koho? / ale i KDO? </a:t>
            </a:r>
          </a:p>
          <a:p>
            <a:r>
              <a:rPr lang="cs-CZ" sz="1400"/>
              <a:t>sebereflexe učitele a </a:t>
            </a:r>
            <a:r>
              <a:rPr lang="cs-CZ" sz="1400" err="1"/>
              <a:t>sebedefinování</a:t>
            </a:r>
            <a:r>
              <a:rPr lang="cs-CZ" sz="1400"/>
              <a:t> učitelovy pozice ve vztahu k literatuře</a:t>
            </a:r>
          </a:p>
          <a:p>
            <a:r>
              <a:rPr lang="cs-CZ" sz="1400"/>
              <a:t>prezentace určitého pojetí literatury</a:t>
            </a:r>
          </a:p>
          <a:p>
            <a:endParaRPr lang="cs-CZ" sz="1400"/>
          </a:p>
          <a:p>
            <a:endParaRPr lang="cs-CZ" sz="14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6F9FD8-4CFE-4C77-8F29-5D801C57E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2967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86D4068-D045-48B0-9A00-198F2FE4B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1739C5-892A-9B4F-2E20-BFA60128496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</a:blip>
          <a:srcRect r="25"/>
          <a:stretch>
            <a:fillRect/>
          </a:stretch>
        </p:blipFill>
        <p:spPr>
          <a:xfrm>
            <a:off x="20" y="1"/>
            <a:ext cx="12188932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2664C4B-AAE2-4AA0-8918-134E8086F3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4D04714-50A9-B77D-D4ED-2DBEA0AF1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cs-CZ" sz="3300"/>
              <a:t>Zprostředkovat zkušenost s literaturou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A75E0C9-D747-6305-081F-D55D63FCF9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5120640"/>
          </a:xfrm>
        </p:spPr>
        <p:txBody>
          <a:bodyPr>
            <a:normAutofit/>
          </a:bodyPr>
          <a:lstStyle/>
          <a:p>
            <a:r>
              <a:rPr lang="cs-CZ" sz="3200" dirty="0"/>
              <a:t>Proč? </a:t>
            </a:r>
          </a:p>
          <a:p>
            <a:endParaRPr lang="cs-CZ" sz="3200" dirty="0"/>
          </a:p>
          <a:p>
            <a:r>
              <a:rPr lang="cs-CZ" sz="3200" dirty="0"/>
              <a:t>Jaká? (Jakým způsobem čtu literaturu?)</a:t>
            </a:r>
          </a:p>
          <a:p>
            <a:endParaRPr lang="cs-CZ" sz="3200" dirty="0"/>
          </a:p>
          <a:p>
            <a:r>
              <a:rPr lang="cs-CZ" sz="3200" dirty="0"/>
              <a:t>Co představuje mou zkušenost? Jaké texty?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6F9FD8-4CFE-4C77-8F29-5D801C57E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6278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1D7602-6D2D-46C2-A7B2-434F3678DC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539253-EA7C-41D9-9930-0923683AA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1219810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A6C026A-20BA-E6F1-80F5-5C7393BD9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1123837"/>
            <a:ext cx="3073914" cy="4601183"/>
          </a:xfrm>
        </p:spPr>
        <p:txBody>
          <a:bodyPr>
            <a:normAutofit/>
          </a:bodyPr>
          <a:lstStyle/>
          <a:p>
            <a:pPr algn="r"/>
            <a:r>
              <a:rPr lang="cs-CZ">
                <a:solidFill>
                  <a:schemeClr val="tx1">
                    <a:lumMod val="85000"/>
                    <a:lumOff val="15000"/>
                  </a:schemeClr>
                </a:solidFill>
              </a:rPr>
              <a:t>Individuální x společné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D89589C-2C90-4407-A995-05EC3DD7A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480" y="2085681"/>
            <a:ext cx="0" cy="2686639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9106585-1F61-EB1B-E50C-4610DAAB2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3580" y="864108"/>
            <a:ext cx="6144367" cy="5120640"/>
          </a:xfrm>
        </p:spPr>
        <p:txBody>
          <a:bodyPr>
            <a:normAutofit/>
          </a:bodyPr>
          <a:lstStyle/>
          <a:p>
            <a:r>
              <a:rPr lang="cs-CZ" dirty="0"/>
              <a:t>význam x smysl</a:t>
            </a:r>
          </a:p>
          <a:p>
            <a:endParaRPr lang="cs-CZ" dirty="0"/>
          </a:p>
          <a:p>
            <a:r>
              <a:rPr lang="cs-CZ" dirty="0"/>
              <a:t>individuální estetická zkušenost x sdílená estetická zkušenost</a:t>
            </a:r>
          </a:p>
          <a:p>
            <a:endParaRPr lang="cs-CZ" dirty="0"/>
          </a:p>
          <a:p>
            <a:r>
              <a:rPr lang="cs-CZ" dirty="0"/>
              <a:t>individuální znalost a dovednost práce s textem x obecná představa o vzdělávání v literatuře</a:t>
            </a:r>
          </a:p>
        </p:txBody>
      </p:sp>
    </p:spTree>
    <p:extLst>
      <p:ext uri="{BB962C8B-B14F-4D97-AF65-F5344CB8AC3E}">
        <p14:creationId xmlns:p14="http://schemas.microsoft.com/office/powerpoint/2010/main" val="1872680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Vymezení oborové didaktiky jako problém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cs-CZ" dirty="0"/>
              <a:t>pro výuku literatury klíčové: </a:t>
            </a:r>
            <a:r>
              <a:rPr lang="cs-CZ" b="1" dirty="0"/>
              <a:t>pojetí literatury</a:t>
            </a:r>
          </a:p>
          <a:p>
            <a:pPr marL="457200" lvl="1" indent="0">
              <a:buNone/>
            </a:pPr>
            <a:endParaRPr lang="cs-CZ" b="1" dirty="0"/>
          </a:p>
          <a:p>
            <a:pPr lvl="1"/>
            <a:r>
              <a:rPr lang="cs-CZ" dirty="0"/>
              <a:t>zprostředkování zkušenosti s literaturou (subjektivizace a individuálnost)</a:t>
            </a:r>
          </a:p>
          <a:p>
            <a:pPr marL="457200" lvl="1" indent="0">
              <a:buNone/>
            </a:pPr>
            <a:endParaRPr lang="cs-CZ" dirty="0"/>
          </a:p>
          <a:p>
            <a:pPr lvl="1"/>
            <a:r>
              <a:rPr lang="cs-CZ" dirty="0"/>
              <a:t>obecné mechanismy fungování literatury, textového světa jako možnosti pro analogické uchopení jiných fenoménů</a:t>
            </a:r>
          </a:p>
          <a:p>
            <a:pPr marL="0" indent="0">
              <a:buNone/>
            </a:pPr>
            <a:endParaRPr lang="cs-CZ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1D7602-6D2D-46C2-A7B2-434F3678DC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539253-EA7C-41D9-9930-0923683AA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1219810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3467" y="1123837"/>
            <a:ext cx="3073914" cy="4601183"/>
          </a:xfrm>
        </p:spPr>
        <p:txBody>
          <a:bodyPr>
            <a:normAutofit/>
          </a:bodyPr>
          <a:lstStyle/>
          <a:p>
            <a:pPr algn="r"/>
            <a:r>
              <a:rPr lang="cs-CZ">
                <a:solidFill>
                  <a:schemeClr val="tx1">
                    <a:lumMod val="85000"/>
                    <a:lumOff val="15000"/>
                  </a:schemeClr>
                </a:solidFill>
              </a:rPr>
              <a:t>Možnosti vymezení oborové didaktiky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D89589C-2C90-4407-A995-05EC3DD7A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480" y="2085681"/>
            <a:ext cx="0" cy="2686639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393580" y="864108"/>
            <a:ext cx="6144367" cy="51206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b="1" dirty="0"/>
              <a:t>4 základní složky oborové didaktiky:</a:t>
            </a:r>
          </a:p>
          <a:p>
            <a:endParaRPr lang="cs-CZ" dirty="0"/>
          </a:p>
          <a:p>
            <a:r>
              <a:rPr lang="cs-CZ" dirty="0"/>
              <a:t>vyučování zajišťované učitelem (učitel)</a:t>
            </a:r>
          </a:p>
          <a:p>
            <a:endParaRPr lang="cs-CZ" dirty="0"/>
          </a:p>
          <a:p>
            <a:r>
              <a:rPr lang="cs-CZ" dirty="0"/>
              <a:t>učení žáka (žák)</a:t>
            </a:r>
          </a:p>
          <a:p>
            <a:endParaRPr lang="cs-CZ" dirty="0"/>
          </a:p>
          <a:p>
            <a:r>
              <a:rPr lang="cs-CZ" dirty="0"/>
              <a:t>předmět (literatura, literární texty apod.)</a:t>
            </a:r>
          </a:p>
          <a:p>
            <a:endParaRPr lang="cs-CZ" dirty="0"/>
          </a:p>
          <a:p>
            <a:r>
              <a:rPr lang="cs-CZ" dirty="0"/>
              <a:t>kontexty (v nichž vyučování probíhá)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86D4068-D045-48B0-9A00-198F2FE4B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etailní záběr otevřené knihy před rozmazanou policí s knihami v pozadí">
            <a:extLst>
              <a:ext uri="{FF2B5EF4-FFF2-40B4-BE49-F238E27FC236}">
                <a16:creationId xmlns:a16="http://schemas.microsoft.com/office/drawing/2014/main" id="{0B1468CC-C173-DD2B-DBAC-E0C2F731C16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</a:blip>
          <a:srcRect t="11737" r="9092" b="11636"/>
          <a:stretch>
            <a:fillRect/>
          </a:stretch>
        </p:blipFill>
        <p:spPr>
          <a:xfrm>
            <a:off x="20" y="1"/>
            <a:ext cx="12188932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2664C4B-AAE2-4AA0-8918-134E8086F3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r>
              <a:rPr lang="cs-CZ" b="1"/>
              <a:t>Předmět didaktiky literatury: oblasti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5120640"/>
          </a:xfrm>
        </p:spPr>
        <p:txBody>
          <a:bodyPr>
            <a:normAutofit/>
          </a:bodyPr>
          <a:lstStyle/>
          <a:p>
            <a:r>
              <a:rPr lang="cs-CZ"/>
              <a:t>literární výchova v předškolním vzdělávání (čtenářská </a:t>
            </a:r>
            <a:r>
              <a:rPr lang="cs-CZ" err="1"/>
              <a:t>pregramotnost</a:t>
            </a:r>
            <a:r>
              <a:rPr lang="cs-CZ"/>
              <a:t>)</a:t>
            </a:r>
          </a:p>
          <a:p>
            <a:endParaRPr lang="cs-CZ"/>
          </a:p>
          <a:p>
            <a:r>
              <a:rPr lang="cs-CZ"/>
              <a:t>čtení a literární výchova v primární škole </a:t>
            </a:r>
          </a:p>
          <a:p>
            <a:endParaRPr lang="cs-CZ"/>
          </a:p>
          <a:p>
            <a:r>
              <a:rPr lang="cs-CZ"/>
              <a:t>literární výchova na 2. stupni základní školy</a:t>
            </a:r>
          </a:p>
          <a:p>
            <a:endParaRPr lang="cs-CZ"/>
          </a:p>
          <a:p>
            <a:r>
              <a:rPr lang="cs-CZ"/>
              <a:t>literární výchova na střední škole </a:t>
            </a:r>
          </a:p>
          <a:p>
            <a:endParaRPr lang="cs-CZ"/>
          </a:p>
          <a:p>
            <a:r>
              <a:rPr lang="cs-CZ"/>
              <a:t>vysokoškolské literární vzdělávání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6F9FD8-4CFE-4C77-8F29-5D801C57E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2" name="Rectangle 16391">
            <a:extLst>
              <a:ext uri="{FF2B5EF4-FFF2-40B4-BE49-F238E27FC236}">
                <a16:creationId xmlns:a16="http://schemas.microsoft.com/office/drawing/2014/main" id="{29DC5A77-10C9-4ECF-B7EB-8D917F36A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94" name="Rectangle 16393">
            <a:extLst>
              <a:ext uri="{FF2B5EF4-FFF2-40B4-BE49-F238E27FC236}">
                <a16:creationId xmlns:a16="http://schemas.microsoft.com/office/drawing/2014/main" id="{2FFE28B5-FB16-49A9-B851-3C35FAC0C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10905976" cy="16511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6386" name="Rectangle 2"/>
          <p:cNvSpPr>
            <a:spLocks noGrp="1"/>
          </p:cNvSpPr>
          <p:nvPr>
            <p:ph type="title"/>
          </p:nvPr>
        </p:nvSpPr>
        <p:spPr>
          <a:xfrm>
            <a:off x="1600754" y="1087374"/>
            <a:ext cx="8983489" cy="1000978"/>
          </a:xfrm>
        </p:spPr>
        <p:txBody>
          <a:bodyPr>
            <a:normAutofit/>
          </a:bodyPr>
          <a:lstStyle/>
          <a:p>
            <a:r>
              <a:rPr lang="cs-CZ" b="1"/>
              <a:t>Specifika výuky literatury /literární výchovy</a:t>
            </a:r>
            <a:endParaRPr lang="cs-CZ" b="1" dirty="0"/>
          </a:p>
        </p:txBody>
      </p:sp>
      <p:sp>
        <p:nvSpPr>
          <p:cNvPr id="16396" name="Rectangle 16395">
            <a:extLst>
              <a:ext uri="{FF2B5EF4-FFF2-40B4-BE49-F238E27FC236}">
                <a16:creationId xmlns:a16="http://schemas.microsoft.com/office/drawing/2014/main" id="{01014442-855A-4E0F-8D09-C314661A4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4533" y="758952"/>
            <a:ext cx="1185379" cy="1651133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6398" name="Rectangle 16397">
            <a:extLst>
              <a:ext uri="{FF2B5EF4-FFF2-40B4-BE49-F238E27FC236}">
                <a16:creationId xmlns:a16="http://schemas.microsoft.com/office/drawing/2014/main" id="{9B1ABF09-86CF-414E-88A5-2B84CC723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3" y="2526526"/>
            <a:ext cx="1169701" cy="3563378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6404" name="Rectangle 16399">
            <a:extLst>
              <a:ext uri="{FF2B5EF4-FFF2-40B4-BE49-F238E27FC236}">
                <a16:creationId xmlns:a16="http://schemas.microsoft.com/office/drawing/2014/main" id="{3FE91770-CDBB-4D24-94E5-AD484F36C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9019" y="2526526"/>
            <a:ext cx="10920893" cy="3563377"/>
          </a:xfrm>
          <a:prstGeom prst="rect">
            <a:avLst/>
          </a:prstGeom>
          <a:solidFill>
            <a:schemeClr val="bg2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6387" name="Rectangle 3"/>
          <p:cNvSpPr>
            <a:spLocks noGrp="1"/>
          </p:cNvSpPr>
          <p:nvPr>
            <p:ph idx="1"/>
          </p:nvPr>
        </p:nvSpPr>
        <p:spPr>
          <a:xfrm>
            <a:off x="1600753" y="2535446"/>
            <a:ext cx="8983489" cy="3554457"/>
          </a:xfrm>
        </p:spPr>
        <p:txBody>
          <a:bodyPr>
            <a:normAutofit/>
          </a:bodyPr>
          <a:lstStyle/>
          <a:p>
            <a:pPr lvl="0">
              <a:buClr>
                <a:srgbClr val="A53010"/>
              </a:buClr>
            </a:pPr>
            <a:r>
              <a:rPr lang="cs-CZ">
                <a:solidFill>
                  <a:schemeClr val="tx1"/>
                </a:solidFill>
              </a:rPr>
              <a:t> </a:t>
            </a:r>
            <a:r>
              <a:rPr lang="cs-CZ" b="1">
                <a:solidFill>
                  <a:schemeClr val="tx1"/>
                </a:solidFill>
              </a:rPr>
              <a:t>estetickovýchovná</a:t>
            </a:r>
            <a:r>
              <a:rPr lang="cs-CZ">
                <a:solidFill>
                  <a:schemeClr val="tx1"/>
                </a:solidFill>
              </a:rPr>
              <a:t> povaha předmětu  </a:t>
            </a:r>
          </a:p>
          <a:p>
            <a:pPr marL="0" indent="0">
              <a:buNone/>
            </a:pPr>
            <a:r>
              <a:rPr lang="cs-CZ">
                <a:solidFill>
                  <a:schemeClr val="tx1"/>
                </a:solidFill>
              </a:rPr>
              <a:t>   </a:t>
            </a:r>
          </a:p>
          <a:p>
            <a:pPr marL="0" indent="0">
              <a:buNone/>
            </a:pPr>
            <a:r>
              <a:rPr lang="cs-CZ">
                <a:solidFill>
                  <a:schemeClr val="tx1"/>
                </a:solidFill>
              </a:rPr>
              <a:t>Otázky k rozložení </a:t>
            </a:r>
          </a:p>
          <a:p>
            <a:pPr>
              <a:buFontTx/>
              <a:buChar char="-"/>
            </a:pPr>
            <a:r>
              <a:rPr lang="cs-CZ">
                <a:solidFill>
                  <a:schemeClr val="tx1"/>
                </a:solidFill>
              </a:rPr>
              <a:t>emocionální (prožitkové) složky </a:t>
            </a:r>
          </a:p>
          <a:p>
            <a:pPr>
              <a:buFontTx/>
              <a:buChar char="-"/>
            </a:pPr>
            <a:endParaRPr lang="cs-CZ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cs-CZ">
                <a:solidFill>
                  <a:schemeClr val="tx1"/>
                </a:solidFill>
              </a:rPr>
              <a:t>racionální (problémově-analytické) složky ve výuce? </a:t>
            </a:r>
          </a:p>
          <a:p>
            <a:pPr marL="0" indent="0">
              <a:buNone/>
            </a:pPr>
            <a:endParaRPr lang="cs-CZ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47020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DC5A77-10C9-4ECF-B7EB-8D917F36A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FE28B5-FB16-49A9-B851-3C35FAC0C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10905976" cy="16511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00754" y="1087374"/>
            <a:ext cx="8983489" cy="1000978"/>
          </a:xfrm>
        </p:spPr>
        <p:txBody>
          <a:bodyPr>
            <a:normAutofit/>
          </a:bodyPr>
          <a:lstStyle/>
          <a:p>
            <a:r>
              <a:rPr lang="cs-CZ" dirty="0"/>
              <a:t>Talent ve výuce literatury?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1014442-855A-4E0F-8D09-C314661A4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4533" y="758952"/>
            <a:ext cx="1185379" cy="1651133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B1ABF09-86CF-414E-88A5-2B84CC723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3" y="2526526"/>
            <a:ext cx="1169701" cy="3563378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E91770-CDBB-4D24-94E5-AD484F36C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9019" y="2526526"/>
            <a:ext cx="10920893" cy="3563377"/>
          </a:xfrm>
          <a:prstGeom prst="rect">
            <a:avLst/>
          </a:prstGeom>
          <a:solidFill>
            <a:schemeClr val="bg2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600753" y="2535446"/>
            <a:ext cx="8983489" cy="355445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2800" dirty="0">
                <a:solidFill>
                  <a:schemeClr val="tx1"/>
                </a:solidFill>
              </a:rPr>
              <a:t>„K tomu, aby někdo vytvořil literární text, musí mít určité schopnosti, které obvykle označujeme jako talent. Čtenář tyto výjimečné schopnosti mít nemusí. Je příznačné, že ze současného diskursu o literatuře pojem talentu prakticky zmizel, i když jej nutně potřebujeme, chceme-li chápat tvorbu literárních děl jako umění. Milan Kundera je slovesný umělec, tisíce, ba miliony jeho čtenářů však umělci nejsou.“ </a:t>
            </a:r>
          </a:p>
          <a:p>
            <a:pPr marL="0" indent="0">
              <a:buNone/>
            </a:pPr>
            <a:r>
              <a:rPr lang="cs-CZ" sz="2800" dirty="0">
                <a:solidFill>
                  <a:schemeClr val="tx1"/>
                </a:solidFill>
              </a:rPr>
              <a:t>		</a:t>
            </a:r>
          </a:p>
          <a:p>
            <a:pPr marL="0" indent="0">
              <a:buNone/>
            </a:pPr>
            <a:r>
              <a:rPr lang="cs-CZ" i="1" dirty="0">
                <a:solidFill>
                  <a:schemeClr val="tx1"/>
                </a:solidFill>
              </a:rPr>
              <a:t>(Lubomír Doležel: </a:t>
            </a:r>
            <a:r>
              <a:rPr lang="cs-CZ" i="1" dirty="0" err="1">
                <a:solidFill>
                  <a:schemeClr val="tx1"/>
                </a:solidFill>
              </a:rPr>
              <a:t>Heterocosmica</a:t>
            </a:r>
            <a:r>
              <a:rPr lang="cs-CZ" i="1" dirty="0">
                <a:solidFill>
                  <a:schemeClr val="tx1"/>
                </a:solidFill>
              </a:rPr>
              <a:t> II, 2014, s. 16)</a:t>
            </a:r>
          </a:p>
        </p:txBody>
      </p:sp>
    </p:spTree>
    <p:extLst>
      <p:ext uri="{BB962C8B-B14F-4D97-AF65-F5344CB8AC3E}">
        <p14:creationId xmlns:p14="http://schemas.microsoft.com/office/powerpoint/2010/main" val="664299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20">
            <a:extLst>
              <a:ext uri="{FF2B5EF4-FFF2-40B4-BE49-F238E27FC236}">
                <a16:creationId xmlns:a16="http://schemas.microsoft.com/office/drawing/2014/main" id="{5DB23C2B-2054-4D8B-9E98-9190F8E05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: Shape 22">
            <a:extLst>
              <a:ext uri="{FF2B5EF4-FFF2-40B4-BE49-F238E27FC236}">
                <a16:creationId xmlns:a16="http://schemas.microsoft.com/office/drawing/2014/main" id="{8797B5BC-9873-45F9-97D6-298FB5AF08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762000"/>
            <a:ext cx="4208489" cy="5334001"/>
          </a:xfrm>
          <a:custGeom>
            <a:avLst/>
            <a:gdLst>
              <a:gd name="connsiteX0" fmla="*/ 1015642 w 4208489"/>
              <a:gd name="connsiteY0" fmla="*/ 0 h 5334001"/>
              <a:gd name="connsiteX1" fmla="*/ 4208489 w 4208489"/>
              <a:gd name="connsiteY1" fmla="*/ 0 h 5334001"/>
              <a:gd name="connsiteX2" fmla="*/ 4208489 w 4208489"/>
              <a:gd name="connsiteY2" fmla="*/ 5334001 h 5334001"/>
              <a:gd name="connsiteX3" fmla="*/ 0 w 4208489"/>
              <a:gd name="connsiteY3" fmla="*/ 5334001 h 5334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8489" h="5334001">
                <a:moveTo>
                  <a:pt x="1015642" y="0"/>
                </a:moveTo>
                <a:lnTo>
                  <a:pt x="4208489" y="0"/>
                </a:lnTo>
                <a:lnTo>
                  <a:pt x="4208489" y="5334001"/>
                </a:lnTo>
                <a:lnTo>
                  <a:pt x="0" y="5334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4260" y="1683144"/>
            <a:ext cx="2774922" cy="3491712"/>
          </a:xfrm>
        </p:spPr>
        <p:txBody>
          <a:bodyPr>
            <a:normAutofit/>
          </a:bodyPr>
          <a:lstStyle/>
          <a:p>
            <a:r>
              <a:rPr lang="cs-CZ" sz="2500" b="1" dirty="0"/>
              <a:t>Protipóly: nauka, nebo výchova?</a:t>
            </a:r>
            <a:br>
              <a:rPr lang="cs-CZ" sz="2500" b="1" dirty="0"/>
            </a:br>
            <a:br>
              <a:rPr lang="cs-CZ" sz="2500" b="1" dirty="0"/>
            </a:br>
            <a:r>
              <a:rPr lang="cs-CZ" sz="2500" dirty="0"/>
              <a:t>(</a:t>
            </a:r>
            <a:br>
              <a:rPr lang="cs-CZ" sz="2500" dirty="0"/>
            </a:br>
            <a:r>
              <a:rPr lang="cs-CZ" sz="2500" dirty="0"/>
              <a:t>pojetí koncepce výuky literatury)jetí koncepce výuky literatury)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361606" y="1683143"/>
            <a:ext cx="6627377" cy="34917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1700"/>
          </a:p>
          <a:p>
            <a:r>
              <a:rPr lang="cs-CZ" sz="1700"/>
              <a:t>znalostní x expresivní rozměr</a:t>
            </a:r>
          </a:p>
          <a:p>
            <a:endParaRPr lang="cs-CZ" sz="1700"/>
          </a:p>
          <a:p>
            <a:r>
              <a:rPr lang="cs-CZ" sz="1700"/>
              <a:t>faktografické pojetí výuky x zážitkové</a:t>
            </a:r>
          </a:p>
          <a:p>
            <a:pPr marL="0" indent="0">
              <a:buNone/>
            </a:pPr>
            <a:endParaRPr lang="cs-CZ" sz="1700"/>
          </a:p>
          <a:p>
            <a:r>
              <a:rPr lang="cs-CZ" sz="1700"/>
              <a:t>kulturní dědictví jako komplex x  reduktivní (omezeno na několik reprezentativních děl)</a:t>
            </a:r>
          </a:p>
          <a:p>
            <a:pPr marL="0" indent="0">
              <a:buNone/>
            </a:pPr>
            <a:endParaRPr lang="cs-CZ" sz="1700" b="1"/>
          </a:p>
          <a:p>
            <a:r>
              <a:rPr lang="cs-CZ" sz="1700"/>
              <a:t>literárněhistorická faktografie x literární vyjádření jako umělecké vyjádření (akcentace literatury jako umění)</a:t>
            </a:r>
          </a:p>
          <a:p>
            <a:pPr marL="0" indent="0">
              <a:buNone/>
            </a:pPr>
            <a:endParaRPr lang="cs-CZ" sz="1700"/>
          </a:p>
        </p:txBody>
      </p:sp>
      <p:sp>
        <p:nvSpPr>
          <p:cNvPr id="44" name="Freeform: Shape 24">
            <a:extLst>
              <a:ext uri="{FF2B5EF4-FFF2-40B4-BE49-F238E27FC236}">
                <a16:creationId xmlns:a16="http://schemas.microsoft.com/office/drawing/2014/main" id="{665C2FCD-09A4-4B4B-AA73-F330DFE91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1190517" y="1056875"/>
            <a:ext cx="1001483" cy="4744251"/>
          </a:xfrm>
          <a:custGeom>
            <a:avLst/>
            <a:gdLst>
              <a:gd name="connsiteX0" fmla="*/ 0 w 1001483"/>
              <a:gd name="connsiteY0" fmla="*/ 0 h 4744251"/>
              <a:gd name="connsiteX1" fmla="*/ 1001483 w 1001483"/>
              <a:gd name="connsiteY1" fmla="*/ 0 h 4744251"/>
              <a:gd name="connsiteX2" fmla="*/ 0 w 1001483"/>
              <a:gd name="connsiteY2" fmla="*/ 4744251 h 4744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1483" h="4744251">
                <a:moveTo>
                  <a:pt x="0" y="0"/>
                </a:moveTo>
                <a:lnTo>
                  <a:pt x="1001483" y="0"/>
                </a:lnTo>
                <a:lnTo>
                  <a:pt x="0" y="47442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15906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Specifika materiálu: umělecká literatura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/>
              <a:t>specifika umělecké literatury – </a:t>
            </a:r>
          </a:p>
          <a:p>
            <a:pPr marL="0" indent="0">
              <a:buNone/>
            </a:pPr>
            <a:r>
              <a:rPr lang="cs-CZ" sz="2400" dirty="0"/>
              <a:t>	- nakládání s literární </a:t>
            </a:r>
            <a:r>
              <a:rPr lang="cs-CZ" sz="2400" b="1" dirty="0"/>
              <a:t>fikcí</a:t>
            </a:r>
            <a:endParaRPr lang="de-DE" sz="2400" b="1" dirty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	- s „fikčními světy“ </a:t>
            </a:r>
            <a:endParaRPr lang="de-DE" sz="2400" dirty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	- s texty s primárně estetickou funkcí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- rozdíl mezi texty uměleckými a texty </a:t>
            </a:r>
            <a:br>
              <a:rPr lang="cs-CZ" sz="2400" dirty="0"/>
            </a:br>
            <a:r>
              <a:rPr lang="cs-CZ" sz="2400" dirty="0"/>
              <a:t>s primárně komunikačně-pragmatickou funkcí </a:t>
            </a:r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8639762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Specifika: vztah recepce a produkce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b="1" dirty="0"/>
              <a:t>podíl receptivní a produktivní </a:t>
            </a:r>
            <a:r>
              <a:rPr lang="cs-CZ" sz="2400" dirty="0"/>
              <a:t>složky ve výuce literatury ?</a:t>
            </a:r>
          </a:p>
          <a:p>
            <a:endParaRPr lang="cs-CZ" sz="2400" dirty="0"/>
          </a:p>
          <a:p>
            <a:r>
              <a:rPr lang="cs-CZ" sz="2400" dirty="0"/>
              <a:t>provázanost literární a jazykové „složky“ v textu – provázanost literární a jazykové, resp. slohové složky ve výuce 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46037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1">
            <a:extLst>
              <a:ext uri="{FF2B5EF4-FFF2-40B4-BE49-F238E27FC236}">
                <a16:creationId xmlns:a16="http://schemas.microsoft.com/office/drawing/2014/main" id="{4DA2902A-FA5D-45A8-81EE-4342D330F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3">
            <a:extLst>
              <a:ext uri="{FF2B5EF4-FFF2-40B4-BE49-F238E27FC236}">
                <a16:creationId xmlns:a16="http://schemas.microsoft.com/office/drawing/2014/main" id="{E22B538A-2A50-48E0-89A4-F2D2EEB12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7030" y="-5522982"/>
            <a:ext cx="384048" cy="1143001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D319273A-84F0-4EF0-9ABB-6725351DB0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228428" y="272368"/>
            <a:ext cx="1741251" cy="11430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3467" y="5281127"/>
            <a:ext cx="10905066" cy="938698"/>
          </a:xfrm>
        </p:spPr>
        <p:txBody>
          <a:bodyPr>
            <a:normAutofit/>
          </a:bodyPr>
          <a:lstStyle/>
          <a:p>
            <a:pPr algn="ctr"/>
            <a:r>
              <a:rPr lang="cs-CZ"/>
              <a:t>Specifika: interpretace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43467" y="864108"/>
            <a:ext cx="10905066" cy="3785689"/>
          </a:xfrm>
        </p:spPr>
        <p:txBody>
          <a:bodyPr>
            <a:normAutofit/>
          </a:bodyPr>
          <a:lstStyle/>
          <a:p>
            <a:r>
              <a:rPr lang="cs-CZ"/>
              <a:t>role interpretace ve výuce literatury </a:t>
            </a:r>
          </a:p>
          <a:p>
            <a:endParaRPr lang="cs-CZ"/>
          </a:p>
          <a:p>
            <a:r>
              <a:rPr lang="cs-CZ"/>
              <a:t>interpretace ve vztahu k oboru </a:t>
            </a:r>
          </a:p>
          <a:p>
            <a:endParaRPr lang="cs-CZ"/>
          </a:p>
          <a:p>
            <a:r>
              <a:rPr lang="cs-CZ"/>
              <a:t>různorodá pojetí interpretace: autoritativní, převzatá, vyvíjející se v dialogu, opřená o kontext apod.</a:t>
            </a:r>
          </a:p>
          <a:p>
            <a:endParaRPr lang="cs-CZ"/>
          </a:p>
          <a:p>
            <a:r>
              <a:rPr lang="cs-CZ"/>
              <a:t>triáda operací: popis – analýza – interpretace (příp. výklad)</a:t>
            </a:r>
          </a:p>
          <a:p>
            <a:pPr marL="0" indent="0">
              <a:buNone/>
            </a:pPr>
            <a:r>
              <a:rPr lang="cs-CZ"/>
              <a:t>J. Hrbáček: Recepce textu, jeho analýza a interpretace, NŘ 2005, č. 1. </a:t>
            </a:r>
          </a:p>
          <a:p>
            <a:pPr marL="0" indent="0">
              <a:buNone/>
            </a:pPr>
            <a:r>
              <a:rPr lang="cs-CZ"/>
              <a:t>P. A. Bílek: Hledání jazyka interpretace. Brno, Host 2003.</a:t>
            </a:r>
          </a:p>
        </p:txBody>
      </p:sp>
    </p:spTree>
    <p:extLst>
      <p:ext uri="{BB962C8B-B14F-4D97-AF65-F5344CB8AC3E}">
        <p14:creationId xmlns:p14="http://schemas.microsoft.com/office/powerpoint/2010/main" val="32830488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Literatura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466416" y="1628800"/>
            <a:ext cx="6591985" cy="489654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dirty="0"/>
              <a:t>Beneš, Z.: Co je a co není oborová didaktika. Teze a podněty k diskusi. </a:t>
            </a:r>
          </a:p>
          <a:p>
            <a:pPr marL="0" indent="0">
              <a:buNone/>
            </a:pPr>
            <a:r>
              <a:rPr lang="cs-CZ" dirty="0"/>
              <a:t>Dostupné zde: https://www.akreditacnikomise.cz/attachments/article/280/co_je_neni_oborova_didaktika_Benes.pdf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Bílek, P. A. : Hledání jazyka interpretace. Brno, Host 2003.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Doležel, L.: </a:t>
            </a:r>
            <a:r>
              <a:rPr lang="cs-CZ" dirty="0" err="1"/>
              <a:t>Heterocosmica</a:t>
            </a:r>
            <a:r>
              <a:rPr lang="cs-CZ" dirty="0"/>
              <a:t> II. Fikční světy postmoderní české prózy. Praha, Karolinum 2003.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err="1"/>
              <a:t>Hník</a:t>
            </a:r>
            <a:r>
              <a:rPr lang="cs-CZ" dirty="0"/>
              <a:t>, O.: Didaktika literatury: výzvy oboru. Praha, Karolinum 2014.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Hrbáček, J.: Recepce textu, jeho analýza a interpretace, NŘ 2005, č. 1. </a:t>
            </a:r>
          </a:p>
        </p:txBody>
      </p:sp>
    </p:spTree>
    <p:extLst>
      <p:ext uri="{BB962C8B-B14F-4D97-AF65-F5344CB8AC3E}">
        <p14:creationId xmlns:p14="http://schemas.microsoft.com/office/powerpoint/2010/main" val="758978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C5E2313F-6EC1-AC8C-AD24-1E715666BE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Děkuji Vám za pozornost.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84F0093-319F-B778-3346-765C4A8FCD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Děkuji Vám za pozornost. </a:t>
            </a:r>
          </a:p>
        </p:txBody>
      </p:sp>
    </p:spTree>
    <p:extLst>
      <p:ext uri="{BB962C8B-B14F-4D97-AF65-F5344CB8AC3E}">
        <p14:creationId xmlns:p14="http://schemas.microsoft.com/office/powerpoint/2010/main" val="170969678"/>
      </p:ext>
    </p:extLst>
  </p:cSld>
  <p:clrMapOvr>
    <a:masterClrMapping/>
  </p:clrMapOvr>
</p:sld>
</file>

<file path=ppt/theme/theme1.xml><?xml version="1.0" encoding="utf-8"?>
<a:theme xmlns:a="http://schemas.openxmlformats.org/drawingml/2006/main" name="Rámeček">
  <a:themeElements>
    <a:clrScheme name="Rámeček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Rámeček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Rámeček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TM03457475[[fn=Rámeček]]</Template>
  <TotalTime>105</TotalTime>
  <Words>1035</Words>
  <Application>Microsoft Office PowerPoint</Application>
  <PresentationFormat>Širokoúhlá obrazovka</PresentationFormat>
  <Paragraphs>141</Paragraphs>
  <Slides>19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3" baseType="lpstr">
      <vt:lpstr>Aptos</vt:lpstr>
      <vt:lpstr>Corbel</vt:lpstr>
      <vt:lpstr>Wingdings 2</vt:lpstr>
      <vt:lpstr>Rámeček</vt:lpstr>
      <vt:lpstr>Didaktika literatury</vt:lpstr>
      <vt:lpstr>Program přednášky</vt:lpstr>
      <vt:lpstr>Prezentace aplikace PowerPoint</vt:lpstr>
      <vt:lpstr>Didaktika literatury</vt:lpstr>
      <vt:lpstr>Jak se s tím vyrovnat?</vt:lpstr>
      <vt:lpstr>Didaktika literatury: otázky a odpovědi</vt:lpstr>
      <vt:lpstr>Zprostředkovat zkušenost s literaturou</vt:lpstr>
      <vt:lpstr>Individuální x společné</vt:lpstr>
      <vt:lpstr>Vymezení oborové didaktiky jako problém</vt:lpstr>
      <vt:lpstr>Možnosti vymezení oborové didaktiky </vt:lpstr>
      <vt:lpstr>Předmět didaktiky literatury: oblasti</vt:lpstr>
      <vt:lpstr>Specifika výuky literatury /literární výchovy</vt:lpstr>
      <vt:lpstr>Talent ve výuce literatury?</vt:lpstr>
      <vt:lpstr>Protipóly: nauka, nebo výchova?  ( pojetí koncepce výuky literatury)jetí koncepce výuky literatury)</vt:lpstr>
      <vt:lpstr>Specifika materiálu: umělecká literatura</vt:lpstr>
      <vt:lpstr>Specifika: vztah recepce a produkce </vt:lpstr>
      <vt:lpstr>Specifika: interpretace</vt:lpstr>
      <vt:lpstr>Literatura</vt:lpstr>
      <vt:lpstr>Děkuji Vám za pozornost.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Králíková, Andrea</dc:creator>
  <cp:lastModifiedBy>Králíková, Andrea</cp:lastModifiedBy>
  <cp:revision>2</cp:revision>
  <dcterms:created xsi:type="dcterms:W3CDTF">2026-10-13T09:28:56Z</dcterms:created>
  <dcterms:modified xsi:type="dcterms:W3CDTF">2026-10-13T11:14:16Z</dcterms:modified>
</cp:coreProperties>
</file>