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  <p:italic r:id="rId16"/>
      <p:boldItalic r:id="rId17"/>
    </p:embeddedFont>
    <p:embeddedFont>
      <p:font typeface="Barlow Light" panose="00000400000000000000" pitchFamily="2" charset="0"/>
      <p:regular r:id="rId18"/>
      <p:italic r:id="rId19"/>
    </p:embeddedFont>
    <p:embeddedFont>
      <p:font typeface="Barlow Medium" panose="00000600000000000000" pitchFamily="2" charset="0"/>
      <p:regular r:id="rId20"/>
      <p:italic r:id="rId21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20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782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2507337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Sebeobranné techniky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3449717"/>
            <a:ext cx="10561915" cy="84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a škrcení zezadu</a:t>
            </a:r>
            <a:endParaRPr lang="en-US" sz="5300" dirty="0"/>
          </a:p>
        </p:txBody>
      </p:sp>
      <p:sp>
        <p:nvSpPr>
          <p:cNvPr id="4" name="Shape 2"/>
          <p:cNvSpPr/>
          <p:nvPr/>
        </p:nvSpPr>
        <p:spPr>
          <a:xfrm>
            <a:off x="881063" y="4734587"/>
            <a:ext cx="12868275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81063" y="501741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vycházející z kapitol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2.3.1 – 2.3.3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metodiky AČR. Určeno pro instruktory sebeobrany a vojenské instruktory pracující s vojáky v polních podmínkách s výstrojí.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134666"/>
            <a:ext cx="2375654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216343"/>
            <a:ext cx="206418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71271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dnes naučíme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2768798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3157895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3342203"/>
            <a:ext cx="337196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Instruovat techniku uvolnění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864037" y="3833217"/>
            <a:ext cx="632769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Uvolnění z držení pod rukama a za obě zápěstí zezadu dle standardů Metodiky AČR.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438549" y="2768798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8549" y="3157895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438549" y="3342203"/>
            <a:ext cx="406277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Analyzovat biomechanický princip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438549" y="3833217"/>
            <a:ext cx="63278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Snížení těžiště a princip „vyklouznutí" z úchopu pod rukama pomocí gravitace.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64037" y="5055275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4037" y="5444371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64037" y="562868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Vysvětlit „Bránu palce"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64037" y="6119693"/>
            <a:ext cx="632769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Uvolnění zápěstí skrze nejslabší bod úchopu v poloze zezadu.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438549" y="5055275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7438549" y="5444371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438549" y="5628680"/>
            <a:ext cx="296465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Demonstrovat návaznost</a:t>
            </a:r>
            <a:endParaRPr lang="en-US" sz="2150" dirty="0"/>
          </a:p>
        </p:txBody>
      </p:sp>
      <p:sp>
        <p:nvSpPr>
          <p:cNvPr id="20" name="Text 18"/>
          <p:cNvSpPr/>
          <p:nvPr/>
        </p:nvSpPr>
        <p:spPr>
          <a:xfrm>
            <a:off x="7438549" y="6119693"/>
            <a:ext cx="63278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Okamžitý obrat o 180° a eliminace útočníka jako součást jednoho plynulého pohybu.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358265"/>
            <a:ext cx="2157413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432322"/>
            <a:ext cx="18611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921073"/>
            <a:ext cx="833770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Specifika úchopů zezadu — kontext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686276" y="2977158"/>
            <a:ext cx="6505575" cy="3894177"/>
          </a:xfrm>
          <a:prstGeom prst="roundRect">
            <a:avLst>
              <a:gd name="adj" fmla="val 4565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33093" y="3223974"/>
            <a:ext cx="310943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2.3.4 — Držení pod rukama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933093" y="3813691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má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volné ruce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 manipulaci s hlavou nebo krkem obránce.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33093" y="4825960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Obránce má naopak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volné ruce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 protiútoku — taktická výhoda, která musí být okamžitě využita.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623929" y="3223974"/>
            <a:ext cx="305431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2.3.5 — Držení za obě ruce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7623929" y="3813691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kontroluje paže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obránce — znemožňuje tasení zbraně i údery lokty.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3929" y="4825960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Priorita v obou případech: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Okamžitá stabilizace čelního postoje pro zamezení stržení dozadu.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623929" y="6017109"/>
            <a:ext cx="6150054" cy="3845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623929" y="6333173"/>
            <a:ext cx="6150054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Terminologie vychází ze standardů Metodiky 1. stupně BZ — AČR.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030" y="635675"/>
            <a:ext cx="1565791" cy="424934"/>
          </a:xfrm>
          <a:prstGeom prst="roundRect">
            <a:avLst>
              <a:gd name="adj" fmla="val 18279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7618" y="704969"/>
            <a:ext cx="1288613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2.3.4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09030" y="1147167"/>
            <a:ext cx="8660487" cy="642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pod rukama zezadu</a:t>
            </a:r>
            <a:endParaRPr lang="en-US" sz="4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89" y="2113836"/>
            <a:ext cx="7642503" cy="453580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2809" y="3222462"/>
            <a:ext cx="650595" cy="6505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13172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Vyklouznutí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1027" y="3223682"/>
            <a:ext cx="650594" cy="65059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418987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 vzad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6843" y="3223682"/>
            <a:ext cx="650594" cy="65059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985767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Snížení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809030" y="6893123"/>
            <a:ext cx="13012341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princip: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Využití momentu překvapení a gravitace — sevření paží útočníka je v dolním směru výrazně méně stabilní. Snížením těžiště se obránce stává nekontrolovatelným pro útočníka a vytváří přirozený „klín" pro únik spodem.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176" y="716042"/>
            <a:ext cx="1612225" cy="444103"/>
          </a:xfrm>
          <a:prstGeom prst="roundRect">
            <a:avLst>
              <a:gd name="adj" fmla="val 1807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9527" y="787718"/>
            <a:ext cx="1325523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2.3.5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36176" y="1252538"/>
            <a:ext cx="9482495" cy="663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za obě zápěstí zezadu</a:t>
            </a:r>
            <a:endParaRPr lang="en-US" sz="41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092" y="3067645"/>
            <a:ext cx="6134695" cy="3640931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3203" y="3957550"/>
            <a:ext cx="522237" cy="5222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47922" y="5749803"/>
            <a:ext cx="1524933" cy="52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Obrat 180° a úder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1325" y="3958529"/>
            <a:ext cx="522237" cy="5222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226089" y="5749803"/>
            <a:ext cx="1524933" cy="52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Švih proti palcům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79492" y="3958529"/>
            <a:ext cx="522237" cy="52223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72922" y="5880362"/>
            <a:ext cx="1524933" cy="26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Zpevnit postoj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9645372" y="2493883"/>
            <a:ext cx="265461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„Brány palce"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9645372" y="3056811"/>
            <a:ext cx="4156353" cy="1504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Palec je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nejslabší článek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každého úchopu. Švih pažemi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přesně ve směru palců útočníka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vytváří maximální páku minimální silou.</a:t>
            </a:r>
            <a:endParaRPr lang="en-US" sz="1850" dirty="0"/>
          </a:p>
        </p:txBody>
      </p:sp>
      <p:sp>
        <p:nvSpPr>
          <p:cNvPr id="14" name="Shape 8"/>
          <p:cNvSpPr/>
          <p:nvPr/>
        </p:nvSpPr>
        <p:spPr>
          <a:xfrm>
            <a:off x="9645372" y="4940698"/>
            <a:ext cx="4156353" cy="37386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9"/>
          <p:cNvSpPr/>
          <p:nvPr/>
        </p:nvSpPr>
        <p:spPr>
          <a:xfrm>
            <a:off x="9645372" y="5238036"/>
            <a:ext cx="2654618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2050" dirty="0"/>
          </a:p>
        </p:txBody>
      </p:sp>
      <p:sp>
        <p:nvSpPr>
          <p:cNvPr id="16" name="Text 10"/>
          <p:cNvSpPr/>
          <p:nvPr/>
        </p:nvSpPr>
        <p:spPr>
          <a:xfrm>
            <a:off x="9645372" y="5800963"/>
            <a:ext cx="4156353" cy="1504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v ramenním kloubu generuje sílu převyšující statický stisk útočníka — podmínkou je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výbušnost pohybu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nikoli síla.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775817"/>
            <a:ext cx="2014776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857494"/>
            <a:ext cx="170330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TAKTICKÉ FAKTORY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353866"/>
            <a:ext cx="743902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 na mobilitu zezadu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409950"/>
            <a:ext cx="4136231" cy="3043714"/>
          </a:xfrm>
          <a:prstGeom prst="roundRect">
            <a:avLst>
              <a:gd name="adj" fmla="val 480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33557" y="3409950"/>
            <a:ext cx="121920" cy="3043714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232773" y="3687247"/>
            <a:ext cx="27432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🦺</a:t>
            </a: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Taktická vesta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232773" y="4201120"/>
            <a:ext cx="3490198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Zadní plát a boční panely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omezují rozsah pohybu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vyvlečení spodem (2.3.4). Nácvik musí probíhat ve výstroji — jiné výsledky v civilu neplatí v poli.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247084" y="3409950"/>
            <a:ext cx="4136231" cy="3043714"/>
          </a:xfrm>
          <a:prstGeom prst="roundRect">
            <a:avLst>
              <a:gd name="adj" fmla="val 480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216604" y="3409950"/>
            <a:ext cx="121920" cy="3043714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615821" y="3687247"/>
            <a:ext cx="27432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🔫</a:t>
            </a: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Opasek (Duty Belt)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5615821" y="4201120"/>
            <a:ext cx="3490198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uvolňování je nutné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chránit zbraně na opasku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Hrozí jejich zachycení útočníkem — střelná zbraň nesmí být dostupná z nesprávné strany.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9630132" y="3409950"/>
            <a:ext cx="4136231" cy="3043714"/>
          </a:xfrm>
          <a:prstGeom prst="roundRect">
            <a:avLst>
              <a:gd name="adj" fmla="val 480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9599652" y="3409950"/>
            <a:ext cx="121920" cy="3043714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998869" y="3687247"/>
            <a:ext cx="27432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🎒</a:t>
            </a: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Batoh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9998869" y="4201120"/>
            <a:ext cx="3490198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Paradoxně může sloužit jako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distanční prvek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brání útočníkovi v těsném sevření trupu a tím usnadňuje techniku 2.3.4.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278017"/>
            <a:ext cx="1965365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359694"/>
            <a:ext cx="165389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NEUROFYZIOLOGIE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856065"/>
            <a:ext cx="9670375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Hmatová orientace a explozivní motorika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189803"/>
            <a:ext cx="2951559" cy="3484126"/>
          </a:xfrm>
          <a:prstGeom prst="roundRect">
            <a:avLst>
              <a:gd name="adj" fmla="val 35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126093" y="3451860"/>
            <a:ext cx="242744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Slepá reakce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1126093" y="4041577"/>
            <a:ext cx="242744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Identifikace polohy palců útočníka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hmatem bez vizuální kontroly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nácvik naslepo je povinný.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4062412" y="3189803"/>
            <a:ext cx="2951678" cy="3484126"/>
          </a:xfrm>
          <a:prstGeom prst="roundRect">
            <a:avLst>
              <a:gd name="adj" fmla="val 35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324469" y="3451860"/>
            <a:ext cx="242756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Explozivní motorika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4324469" y="4041577"/>
            <a:ext cx="2427565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Odpor útočníka musí být překonán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jedním bleskovým pohybem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„Přetahování se" technika vede k selhání.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3929" y="315896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Situational Awareness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623929" y="3748683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úspěšném obratu následuje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okamžitý vizuální sken 360°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identifikace dalších útočníků nebo únikových cest. Uvolnění z úchopu není konec situace, je to její začátek.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623929" y="5211485"/>
            <a:ext cx="6150054" cy="1444109"/>
          </a:xfrm>
          <a:prstGeom prst="roundRect">
            <a:avLst>
              <a:gd name="adj" fmla="val 718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746" y="5593556"/>
            <a:ext cx="308610" cy="246817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426172" y="5519976"/>
            <a:ext cx="510099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Cvičenci nesmí po obratu „zamrznout" — sken okolí se nacvičuje jako součást každé repetice.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0697" y="889516"/>
            <a:ext cx="1810822" cy="426244"/>
          </a:xfrm>
          <a:prstGeom prst="roundRect">
            <a:avLst>
              <a:gd name="adj" fmla="val 1826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9643" y="958929"/>
            <a:ext cx="1532930" cy="287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 INSTRUKTORY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10697" y="1402675"/>
            <a:ext cx="6381869" cy="64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</a:t>
            </a:r>
            <a:endParaRPr lang="en-US" sz="4050" dirty="0"/>
          </a:p>
        </p:txBody>
      </p:sp>
      <p:sp>
        <p:nvSpPr>
          <p:cNvPr id="5" name="Shape 3"/>
          <p:cNvSpPr/>
          <p:nvPr/>
        </p:nvSpPr>
        <p:spPr>
          <a:xfrm>
            <a:off x="810697" y="2372201"/>
            <a:ext cx="6395799" cy="2375297"/>
          </a:xfrm>
          <a:prstGeom prst="roundRect">
            <a:avLst>
              <a:gd name="adj" fmla="val 409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41177" y="2402681"/>
            <a:ext cx="6334839" cy="694968"/>
          </a:xfrm>
          <a:prstGeom prst="roundRect">
            <a:avLst>
              <a:gd name="adj" fmla="val 873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34884" y="2529126"/>
            <a:ext cx="347424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072753" y="3314938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Tahání vpřed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72753" y="3767018"/>
            <a:ext cx="5871686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snaží z úchopu „utéct" dopředu místo snížení těžiště →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pád na obličej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ztráta kontroly.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423785" y="2372201"/>
            <a:ext cx="6395918" cy="2375297"/>
          </a:xfrm>
          <a:prstGeom prst="roundRect">
            <a:avLst>
              <a:gd name="adj" fmla="val 409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54265" y="2402681"/>
            <a:ext cx="6334958" cy="694968"/>
          </a:xfrm>
          <a:prstGeom prst="roundRect">
            <a:avLst>
              <a:gd name="adj" fmla="val 873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47973" y="2529126"/>
            <a:ext cx="347424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685842" y="3314938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Pasivní paže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685842" y="3767018"/>
            <a:ext cx="5871805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držení za zápěstí cvičenec nechává paže propnuté →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ztráta síly v pákách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švih nefunguje.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10697" y="4964787"/>
            <a:ext cx="6395799" cy="2375297"/>
          </a:xfrm>
          <a:prstGeom prst="roundRect">
            <a:avLst>
              <a:gd name="adj" fmla="val 409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41177" y="4995267"/>
            <a:ext cx="6334839" cy="694968"/>
          </a:xfrm>
          <a:prstGeom prst="roundRect">
            <a:avLst>
              <a:gd name="adj" fmla="val 873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34884" y="5121712"/>
            <a:ext cx="347424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072753" y="5907524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Absence obratu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72753" y="6359604"/>
            <a:ext cx="5871686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uvolní, ale zůstane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zády k útočníkovi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vystavení se dalšímu, tentokrát nezachycenému útoku.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423785" y="4964787"/>
            <a:ext cx="6395918" cy="2375297"/>
          </a:xfrm>
          <a:prstGeom prst="roundRect">
            <a:avLst>
              <a:gd name="adj" fmla="val 409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54265" y="4995267"/>
            <a:ext cx="6334958" cy="694968"/>
          </a:xfrm>
          <a:prstGeom prst="roundRect">
            <a:avLst>
              <a:gd name="adj" fmla="val 873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47973" y="5121712"/>
            <a:ext cx="347424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7685842" y="5907524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Nízká intenzita úchopu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685842" y="6359604"/>
            <a:ext cx="5871805" cy="71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nekontroluje, zda útočník drží reálně.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 tlaku technika nefunguje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falešný pocit bezpečí.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2836" y="787241"/>
            <a:ext cx="1135499" cy="422077"/>
          </a:xfrm>
          <a:prstGeom prst="roundRect">
            <a:avLst>
              <a:gd name="adj" fmla="val 17807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24639" y="861893"/>
            <a:ext cx="851892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DIDAKTIKA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82836" y="1290280"/>
            <a:ext cx="6117193" cy="62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Progrese nácviku a evaluace</a:t>
            </a:r>
            <a:endParaRPr lang="en-US" sz="3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36" y="3191470"/>
            <a:ext cx="8301038" cy="32746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101066" y="4325591"/>
            <a:ext cx="1597629" cy="199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Izolovaný nácvik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2074231" y="4589200"/>
            <a:ext cx="1651299" cy="342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Klidný úchop, kontrolované pohyby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154019" y="4725748"/>
            <a:ext cx="1597629" cy="199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Nácvik s odporem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127184" y="4989356"/>
            <a:ext cx="1651299" cy="342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Přidat odpor, pokus o zvednutí obránce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230937" y="4325591"/>
            <a:ext cx="1597629" cy="199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204102" y="4589200"/>
            <a:ext cx="1651300" cy="342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Taktický scénář: útok zezadu s manipulací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637276" y="2418159"/>
            <a:ext cx="2485430" cy="310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hodnocení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9637276" y="2931557"/>
            <a:ext cx="4217789" cy="2188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Rychlost uvolnění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reakce do 1 sekundy</a:t>
            </a:r>
            <a:endParaRPr lang="en-US" sz="1750" dirty="0"/>
          </a:p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Stabilita po obratu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čelní postoj, váha na obou nohách</a:t>
            </a:r>
            <a:endParaRPr lang="en-US" sz="1750" dirty="0"/>
          </a:p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Připravenost k akci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zbraň nebo úder okamžitě dostupný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9637276" y="5459693"/>
            <a:ext cx="4217789" cy="35481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9637276" y="5723096"/>
            <a:ext cx="2485430" cy="310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nácviku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9637276" y="6236494"/>
            <a:ext cx="4217789" cy="1023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Povinné použití </a:t>
            </a: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přileb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nácviku úderu hlavou vzad — riziko nechtěného kontaktu je vysoké.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43013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1234321" y="2700218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zezadu pod pažemi a za ruce je vždy založena na biomechanické převaze v nejslabším bodě úchopu — nikoli na převaze silové.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2422565"/>
            <a:ext cx="30480" cy="13454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64037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64037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2561868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2784038" y="4230767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141333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k diskusi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1141333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uvolnění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proti palcům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účinnější než snaha ruku prostě vytrhnout silou?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247084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5247084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6944916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167086" y="4230767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5524381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situace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5524381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změní přítomnost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batohu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techniku snížení těžiště při úchopu pod rukama?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630132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9630132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11327963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1550134" y="4230767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9907429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Protiúder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9907429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protiúder je nejvhodnější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bezprostředně po obratu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ze zadního držení zápěstí?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775</Words>
  <Application>Microsoft Macintosh PowerPoint</Application>
  <PresentationFormat>Vlastní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Barlow Light</vt:lpstr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2026-03-02T07:35:51Z</dcterms:created>
  <dcterms:modified xsi:type="dcterms:W3CDTF">2026-03-02T07:38:47Z</dcterms:modified>
</cp:coreProperties>
</file>